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no"?>
<Relationships xmlns="http://schemas.openxmlformats.org/package/2006/relationships">
<Relationship Id="rId1" Target="ppt/presentation.xml" Type="http://schemas.openxmlformats.org/officeDocument/2006/relationships/officeDocument"/>
<Relationship Id="rId2" Target="docProps/core.xml" Type="http://schemas.openxmlformats.org/package/2006/relationships/metadata/core-properties"/>
<Relationship Id="rId3" Target="docProps/app.xml" Type="http://schemas.openxmlformats.org/officeDocument/2006/relationships/extended-properties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09" r:id="rId2"/>
    <p:sldMasterId id="2147483710" r:id="rId3"/>
    <p:sldMasterId id="2147483711" r:id="rId4"/>
  </p:sldMasterIdLst>
  <p:notesMasterIdLst>
    <p:notesMasterId r:id="rId5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Raleway" panose="020B0604020202020204" charset="0"/>
      <p:regular r:id="rId58"/>
      <p:bold r:id="rId59"/>
      <p:italic r:id="rId60"/>
      <p:boldItalic r:id="rId61"/>
    </p:embeddedFont>
    <p:embeddedFont>
      <p:font typeface="Roboto" panose="020B0604020202020204" charset="0"/>
      <p:regular r:id="rId62"/>
      <p:bold r:id="rId63"/>
      <p:italic r:id="rId64"/>
      <p:boldItalic r:id="rId65"/>
    </p:embeddedFont>
    <p:embeddedFont>
      <p:font typeface="Verdana" panose="020B0604030504040204" pitchFamily="3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56BF0E-5EAD-46ED-A28C-3444128EB5F5}">
  <a:tblStyle styleId="{FF56BF0E-5EAD-46ED-A28C-3444128EB5F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02C387B-FB76-44C0-B111-FEF5F091A2F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5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no"?>
<Relationships xmlns="http://schemas.openxmlformats.org/package/2006/relationships">
<Relationship Id="rId1" Target="slideMasters/slideMaster1.xml" Type="http://schemas.openxmlformats.org/officeDocument/2006/relationships/slideMaster"/>
<Relationship Id="rId10" Target="slides/slide6.xml" Type="http://schemas.openxmlformats.org/officeDocument/2006/relationships/slide"/>
<Relationship Id="rId11" Target="slides/slide7.xml" Type="http://schemas.openxmlformats.org/officeDocument/2006/relationships/slide"/>
<Relationship Id="rId12" Target="slides/slide8.xml" Type="http://schemas.openxmlformats.org/officeDocument/2006/relationships/slide"/>
<Relationship Id="rId13" Target="slides/slide9.xml" Type="http://schemas.openxmlformats.org/officeDocument/2006/relationships/slide"/>
<Relationship Id="rId14" Target="slides/slide10.xml" Type="http://schemas.openxmlformats.org/officeDocument/2006/relationships/slide"/>
<Relationship Id="rId15" Target="slides/slide11.xml" Type="http://schemas.openxmlformats.org/officeDocument/2006/relationships/slide"/>
<Relationship Id="rId16" Target="slides/slide12.xml" Type="http://schemas.openxmlformats.org/officeDocument/2006/relationships/slide"/>
<Relationship Id="rId17" Target="slides/slide13.xml" Type="http://schemas.openxmlformats.org/officeDocument/2006/relationships/slide"/>
<Relationship Id="rId18" Target="slides/slide14.xml" Type="http://schemas.openxmlformats.org/officeDocument/2006/relationships/slide"/>
<Relationship Id="rId19" Target="slides/slide15.xml" Type="http://schemas.openxmlformats.org/officeDocument/2006/relationships/slide"/>
<Relationship Id="rId2" Target="slideMasters/slideMaster2.xml" Type="http://schemas.openxmlformats.org/officeDocument/2006/relationships/slideMaster"/>
<Relationship Id="rId20" Target="slides/slide16.xml" Type="http://schemas.openxmlformats.org/officeDocument/2006/relationships/slide"/>
<Relationship Id="rId21" Target="slides/slide17.xml" Type="http://schemas.openxmlformats.org/officeDocument/2006/relationships/slide"/>
<Relationship Id="rId22" Target="slides/slide18.xml" Type="http://schemas.openxmlformats.org/officeDocument/2006/relationships/slide"/>
<Relationship Id="rId23" Target="slides/slide19.xml" Type="http://schemas.openxmlformats.org/officeDocument/2006/relationships/slide"/>
<Relationship Id="rId24" Target="slides/slide20.xml" Type="http://schemas.openxmlformats.org/officeDocument/2006/relationships/slide"/>
<Relationship Id="rId25" Target="slides/slide21.xml" Type="http://schemas.openxmlformats.org/officeDocument/2006/relationships/slide"/>
<Relationship Id="rId26" Target="slides/slide22.xml" Type="http://schemas.openxmlformats.org/officeDocument/2006/relationships/slide"/>
<Relationship Id="rId27" Target="slides/slide23.xml" Type="http://schemas.openxmlformats.org/officeDocument/2006/relationships/slide"/>
<Relationship Id="rId28" Target="slides/slide24.xml" Type="http://schemas.openxmlformats.org/officeDocument/2006/relationships/slide"/>
<Relationship Id="rId29" Target="slides/slide25.xml" Type="http://schemas.openxmlformats.org/officeDocument/2006/relationships/slide"/>
<Relationship Id="rId3" Target="slideMasters/slideMaster3.xml" Type="http://schemas.openxmlformats.org/officeDocument/2006/relationships/slideMaster"/>
<Relationship Id="rId30" Target="slides/slide26.xml" Type="http://schemas.openxmlformats.org/officeDocument/2006/relationships/slide"/>
<Relationship Id="rId31" Target="slides/slide27.xml" Type="http://schemas.openxmlformats.org/officeDocument/2006/relationships/slide"/>
<Relationship Id="rId32" Target="slides/slide28.xml" Type="http://schemas.openxmlformats.org/officeDocument/2006/relationships/slide"/>
<Relationship Id="rId33" Target="slides/slide29.xml" Type="http://schemas.openxmlformats.org/officeDocument/2006/relationships/slide"/>
<Relationship Id="rId34" Target="slides/slide30.xml" Type="http://schemas.openxmlformats.org/officeDocument/2006/relationships/slide"/>
<Relationship Id="rId35" Target="slides/slide31.xml" Type="http://schemas.openxmlformats.org/officeDocument/2006/relationships/slide"/>
<Relationship Id="rId36" Target="slides/slide32.xml" Type="http://schemas.openxmlformats.org/officeDocument/2006/relationships/slide"/>
<Relationship Id="rId37" Target="slides/slide33.xml" Type="http://schemas.openxmlformats.org/officeDocument/2006/relationships/slide"/>
<Relationship Id="rId38" Target="slides/slide34.xml" Type="http://schemas.openxmlformats.org/officeDocument/2006/relationships/slide"/>
<Relationship Id="rId39" Target="slides/slide35.xml" Type="http://schemas.openxmlformats.org/officeDocument/2006/relationships/slide"/>
<Relationship Id="rId4" Target="slideMasters/slideMaster4.xml" Type="http://schemas.openxmlformats.org/officeDocument/2006/relationships/slideMaster"/>
<Relationship Id="rId40" Target="slides/slide36.xml" Type="http://schemas.openxmlformats.org/officeDocument/2006/relationships/slide"/>
<Relationship Id="rId41" Target="slides/slide37.xml" Type="http://schemas.openxmlformats.org/officeDocument/2006/relationships/slide"/>
<Relationship Id="rId42" Target="slides/slide38.xml" Type="http://schemas.openxmlformats.org/officeDocument/2006/relationships/slide"/>
<Relationship Id="rId43" Target="slides/slide39.xml" Type="http://schemas.openxmlformats.org/officeDocument/2006/relationships/slide"/>
<Relationship Id="rId44" Target="slides/slide40.xml" Type="http://schemas.openxmlformats.org/officeDocument/2006/relationships/slide"/>
<Relationship Id="rId45" Target="slides/slide41.xml" Type="http://schemas.openxmlformats.org/officeDocument/2006/relationships/slide"/>
<Relationship Id="rId46" Target="slides/slide42.xml" Type="http://schemas.openxmlformats.org/officeDocument/2006/relationships/slide"/>
<Relationship Id="rId47" Target="slides/slide43.xml" Type="http://schemas.openxmlformats.org/officeDocument/2006/relationships/slide"/>
<Relationship Id="rId48" Target="slides/slide44.xml" Type="http://schemas.openxmlformats.org/officeDocument/2006/relationships/slide"/>
<Relationship Id="rId49" Target="slides/slide45.xml" Type="http://schemas.openxmlformats.org/officeDocument/2006/relationships/slide"/>
<Relationship Id="rId5" Target="slides/slide1.xml" Type="http://schemas.openxmlformats.org/officeDocument/2006/relationships/slide"/>
<Relationship Id="rId50" Target="slides/slide46.xml" Type="http://schemas.openxmlformats.org/officeDocument/2006/relationships/slide"/>
<Relationship Id="rId51" Target="slides/slide47.xml" Type="http://schemas.openxmlformats.org/officeDocument/2006/relationships/slide"/>
<Relationship Id="rId52" Target="slides/slide48.xml" Type="http://schemas.openxmlformats.org/officeDocument/2006/relationships/slide"/>
<Relationship Id="rId53" Target="notesMasters/notesMaster1.xml" Type="http://schemas.openxmlformats.org/officeDocument/2006/relationships/notesMaster"/>
<Relationship Id="rId54" Target="fonts/font1.fntdata" Type="http://schemas.openxmlformats.org/officeDocument/2006/relationships/font"/>
<Relationship Id="rId55" Target="fonts/font2.fntdata" Type="http://schemas.openxmlformats.org/officeDocument/2006/relationships/font"/>
<Relationship Id="rId56" Target="fonts/font3.fntdata" Type="http://schemas.openxmlformats.org/officeDocument/2006/relationships/font"/>
<Relationship Id="rId57" Target="fonts/font4.fntdata" Type="http://schemas.openxmlformats.org/officeDocument/2006/relationships/font"/>
<Relationship Id="rId58" Target="fonts/font5.fntdata" Type="http://schemas.openxmlformats.org/officeDocument/2006/relationships/font"/>
<Relationship Id="rId59" Target="fonts/font6.fntdata" Type="http://schemas.openxmlformats.org/officeDocument/2006/relationships/font"/>
<Relationship Id="rId6" Target="slides/slide2.xml" Type="http://schemas.openxmlformats.org/officeDocument/2006/relationships/slide"/>
<Relationship Id="rId60" Target="fonts/font7.fntdata" Type="http://schemas.openxmlformats.org/officeDocument/2006/relationships/font"/>
<Relationship Id="rId61" Target="fonts/font8.fntdata" Type="http://schemas.openxmlformats.org/officeDocument/2006/relationships/font"/>
<Relationship Id="rId62" Target="fonts/font9.fntdata" Type="http://schemas.openxmlformats.org/officeDocument/2006/relationships/font"/>
<Relationship Id="rId63" Target="fonts/font10.fntdata" Type="http://schemas.openxmlformats.org/officeDocument/2006/relationships/font"/>
<Relationship Id="rId64" Target="fonts/font11.fntdata" Type="http://schemas.openxmlformats.org/officeDocument/2006/relationships/font"/>
<Relationship Id="rId65" Target="fonts/font12.fntdata" Type="http://schemas.openxmlformats.org/officeDocument/2006/relationships/font"/>
<Relationship Id="rId66" Target="fonts/font13.fntdata" Type="http://schemas.openxmlformats.org/officeDocument/2006/relationships/font"/>
<Relationship Id="rId67" Target="fonts/font14.fntdata" Type="http://schemas.openxmlformats.org/officeDocument/2006/relationships/font"/>
<Relationship Id="rId68" Target="fonts/font15.fntdata" Type="http://schemas.openxmlformats.org/officeDocument/2006/relationships/font"/>
<Relationship Id="rId69" Target="fonts/font16.fntdata" Type="http://schemas.openxmlformats.org/officeDocument/2006/relationships/font"/>
<Relationship Id="rId7" Target="slides/slide3.xml" Type="http://schemas.openxmlformats.org/officeDocument/2006/relationships/slide"/>
<Relationship Id="rId70" Target="presProps.xml" Type="http://schemas.openxmlformats.org/officeDocument/2006/relationships/presProps"/>
<Relationship Id="rId71" Target="viewProps.xml" Type="http://schemas.openxmlformats.org/officeDocument/2006/relationships/viewProps"/>
<Relationship Id="rId72" Target="theme/theme1.xml" Type="http://schemas.openxmlformats.org/officeDocument/2006/relationships/theme"/>
<Relationship Id="rId73" Target="tableStyles.xml" Type="http://schemas.openxmlformats.org/officeDocument/2006/relationships/tableStyles"/>
<Relationship Id="rId8" Target="slides/slide4.xml" Type="http://schemas.openxmlformats.org/officeDocument/2006/relationships/slide"/>
<Relationship Id="rId9" Target="slides/slide5.xml" Type="http://schemas.openxmlformats.org/officeDocument/2006/relationships/slide"/>
</Relationships>

</file>

<file path=ppt/notesMasters/_rels/notesMaster1.xml.rels><?xml version="1.0" encoding="UTF-8" standalone="no"?>
<Relationships xmlns="http://schemas.openxmlformats.org/package/2006/relationships">
<Relationship Id="rId1" Target="../theme/theme5.xml" Type="http://schemas.openxmlformats.org/officeDocument/2006/relationships/theme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.xml" Type="http://schemas.openxmlformats.org/officeDocument/2006/relationships/slide"/>
</Relationships>

</file>

<file path=ppt/notesSlides/_rels/notesSlide10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0.xml" Type="http://schemas.openxmlformats.org/officeDocument/2006/relationships/slide"/>
</Relationships>

</file>

<file path=ppt/notesSlides/_rels/notesSlide11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1.xml" Type="http://schemas.openxmlformats.org/officeDocument/2006/relationships/slide"/>
</Relationships>

</file>

<file path=ppt/notesSlides/_rels/notesSlide12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2.xml" Type="http://schemas.openxmlformats.org/officeDocument/2006/relationships/slide"/>
</Relationships>

</file>

<file path=ppt/notesSlides/_rels/notesSlide13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3.xml" Type="http://schemas.openxmlformats.org/officeDocument/2006/relationships/slide"/>
</Relationships>

</file>

<file path=ppt/notesSlides/_rels/notesSlide14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4.xml" Type="http://schemas.openxmlformats.org/officeDocument/2006/relationships/slide"/>
</Relationships>

</file>

<file path=ppt/notesSlides/_rels/notesSlide15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5.xml" Type="http://schemas.openxmlformats.org/officeDocument/2006/relationships/slide"/>
</Relationships>

</file>

<file path=ppt/notesSlides/_rels/notesSlide16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6.xml" Type="http://schemas.openxmlformats.org/officeDocument/2006/relationships/slide"/>
</Relationships>

</file>

<file path=ppt/notesSlides/_rels/notesSlide17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7.xml" Type="http://schemas.openxmlformats.org/officeDocument/2006/relationships/slide"/>
</Relationships>

</file>

<file path=ppt/notesSlides/_rels/notesSlide18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8.xml" Type="http://schemas.openxmlformats.org/officeDocument/2006/relationships/slide"/>
</Relationships>

</file>

<file path=ppt/notesSlides/_rels/notesSlide19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9.xml" Type="http://schemas.openxmlformats.org/officeDocument/2006/relationships/slide"/>
</Relationships>

</file>

<file path=ppt/notesSlides/_rels/notesSlide2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.xml" Type="http://schemas.openxmlformats.org/officeDocument/2006/relationships/slide"/>
</Relationships>

</file>

<file path=ppt/notesSlides/_rels/notesSlide20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0.xml" Type="http://schemas.openxmlformats.org/officeDocument/2006/relationships/slide"/>
</Relationships>

</file>

<file path=ppt/notesSlides/_rels/notesSlide21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1.xml" Type="http://schemas.openxmlformats.org/officeDocument/2006/relationships/slide"/>
</Relationships>

</file>

<file path=ppt/notesSlides/_rels/notesSlide22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2.xml" Type="http://schemas.openxmlformats.org/officeDocument/2006/relationships/slide"/>
</Relationships>

</file>

<file path=ppt/notesSlides/_rels/notesSlide23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3.xml" Type="http://schemas.openxmlformats.org/officeDocument/2006/relationships/slide"/>
</Relationships>

</file>

<file path=ppt/notesSlides/_rels/notesSlide24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4.xml" Type="http://schemas.openxmlformats.org/officeDocument/2006/relationships/slide"/>
</Relationships>

</file>

<file path=ppt/notesSlides/_rels/notesSlide25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5.xml" Type="http://schemas.openxmlformats.org/officeDocument/2006/relationships/slide"/>
</Relationships>

</file>

<file path=ppt/notesSlides/_rels/notesSlide26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6.xml" Type="http://schemas.openxmlformats.org/officeDocument/2006/relationships/slide"/>
</Relationships>

</file>

<file path=ppt/notesSlides/_rels/notesSlide27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7.xml" Type="http://schemas.openxmlformats.org/officeDocument/2006/relationships/slide"/>
</Relationships>

</file>

<file path=ppt/notesSlides/_rels/notesSlide28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8.xml" Type="http://schemas.openxmlformats.org/officeDocument/2006/relationships/slide"/>
</Relationships>

</file>

<file path=ppt/notesSlides/_rels/notesSlide29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9.xml" Type="http://schemas.openxmlformats.org/officeDocument/2006/relationships/slide"/>
</Relationships>

</file>

<file path=ppt/notesSlides/_rels/notesSlide3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3.xml" Type="http://schemas.openxmlformats.org/officeDocument/2006/relationships/slide"/>
</Relationships>

</file>

<file path=ppt/notesSlides/_rels/notesSlide30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30.xml" Type="http://schemas.openxmlformats.org/officeDocument/2006/relationships/slide"/>
</Relationships>

</file>

<file path=ppt/notesSlides/_rels/notesSlide31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31.xml" Type="http://schemas.openxmlformats.org/officeDocument/2006/relationships/slide"/>
</Relationships>

</file>

<file path=ppt/notesSlides/_rels/notesSlide32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32.xml" Type="http://schemas.openxmlformats.org/officeDocument/2006/relationships/slide"/>
</Relationships>

</file>

<file path=ppt/notesSlides/_rels/notesSlide33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33.xml" Type="http://schemas.openxmlformats.org/officeDocument/2006/relationships/slide"/>
</Relationships>

</file>

<file path=ppt/notesSlides/_rels/notesSlide34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34.xml" Type="http://schemas.openxmlformats.org/officeDocument/2006/relationships/slide"/>
</Relationships>

</file>

<file path=ppt/notesSlides/_rels/notesSlide35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35.xml" Type="http://schemas.openxmlformats.org/officeDocument/2006/relationships/slide"/>
</Relationships>

</file>

<file path=ppt/notesSlides/_rels/notesSlide36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36.xml" Type="http://schemas.openxmlformats.org/officeDocument/2006/relationships/slide"/>
</Relationships>

</file>

<file path=ppt/notesSlides/_rels/notesSlide37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37.xml" Type="http://schemas.openxmlformats.org/officeDocument/2006/relationships/slide"/>
</Relationships>

</file>

<file path=ppt/notesSlides/_rels/notesSlide38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38.xml" Type="http://schemas.openxmlformats.org/officeDocument/2006/relationships/slide"/>
</Relationships>

</file>

<file path=ppt/notesSlides/_rels/notesSlide39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39.xml" Type="http://schemas.openxmlformats.org/officeDocument/2006/relationships/slide"/>
</Relationships>

</file>

<file path=ppt/notesSlides/_rels/notesSlide4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4.xml" Type="http://schemas.openxmlformats.org/officeDocument/2006/relationships/slide"/>
</Relationships>

</file>

<file path=ppt/notesSlides/_rels/notesSlide40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40.xml" Type="http://schemas.openxmlformats.org/officeDocument/2006/relationships/slide"/>
</Relationships>

</file>

<file path=ppt/notesSlides/_rels/notesSlide41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41.xml" Type="http://schemas.openxmlformats.org/officeDocument/2006/relationships/slide"/>
</Relationships>

</file>

<file path=ppt/notesSlides/_rels/notesSlide42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42.xml" Type="http://schemas.openxmlformats.org/officeDocument/2006/relationships/slide"/>
</Relationships>

</file>

<file path=ppt/notesSlides/_rels/notesSlide43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43.xml" Type="http://schemas.openxmlformats.org/officeDocument/2006/relationships/slide"/>
</Relationships>

</file>

<file path=ppt/notesSlides/_rels/notesSlide44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44.xml" Type="http://schemas.openxmlformats.org/officeDocument/2006/relationships/slide"/>
</Relationships>

</file>

<file path=ppt/notesSlides/_rels/notesSlide45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45.xml" Type="http://schemas.openxmlformats.org/officeDocument/2006/relationships/slide"/>
</Relationships>

</file>

<file path=ppt/notesSlides/_rels/notesSlide46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46.xml" Type="http://schemas.openxmlformats.org/officeDocument/2006/relationships/slide"/>
</Relationships>

</file>

<file path=ppt/notesSlides/_rels/notesSlide47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47.xml" Type="http://schemas.openxmlformats.org/officeDocument/2006/relationships/slide"/>
</Relationships>

</file>

<file path=ppt/notesSlides/_rels/notesSlide48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48.xml" Type="http://schemas.openxmlformats.org/officeDocument/2006/relationships/slide"/>
</Relationships>

</file>

<file path=ppt/notesSlides/_rels/notesSlide5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5.xml" Type="http://schemas.openxmlformats.org/officeDocument/2006/relationships/slide"/>
</Relationships>

</file>

<file path=ppt/notesSlides/_rels/notesSlide6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6.xml" Type="http://schemas.openxmlformats.org/officeDocument/2006/relationships/slide"/>
</Relationships>

</file>

<file path=ppt/notesSlides/_rels/notesSlide7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7.xml" Type="http://schemas.openxmlformats.org/officeDocument/2006/relationships/slide"/>
</Relationships>

</file>

<file path=ppt/notesSlides/_rels/notesSlide8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8.xml" Type="http://schemas.openxmlformats.org/officeDocument/2006/relationships/slide"/>
</Relationships>

</file>

<file path=ppt/notesSlides/_rels/notesSlide9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9.xml" Type="http://schemas.openxmlformats.org/officeDocument/2006/relationships/slide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7ce5509c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g27ce5509cd3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b4950f15ad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Google Shape;412;g2b4950f15ad_0_47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cc42266c3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9" name="Google Shape;419;g2cc42266c31_0_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b67599ba0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4" name="Google Shape;424;g2b67599ba01_0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b686d8188b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1" name="Google Shape;431;g2b686d8188b_1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b686d8188b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0" name="Google Shape;440;g2b686d8188b_1_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b5651947e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b5651947e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g2b5651947ef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b498f61f64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b498f61f64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2b498f61f64_0_2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b498f61f64_0_3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0" name="Google Shape;470;g2b498f61f64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cc42266c3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8" name="Google Shape;478;g2cc42266c31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cc42266c3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cc42266c31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b4950f15ad_0_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2b4950f15a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cc42266c3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cc42266c3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g2cc42266c31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cc42266c3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cc42266c3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g2cc42266c31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cc42266c3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cc42266c3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g2cc42266c31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cc42266c3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cc42266c3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2cc42266c31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cc42266c3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cc42266c3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2cc42266c31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cc42266c3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cc42266c3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g2cc42266c31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cc42266c3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cc42266c3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g2cc42266c31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cc42266c31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2cc42266c31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g2cc42266c31_0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cc42266c31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cc42266c31_0_6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cc42266c31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2cc42266c31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g2cc42266c31_0_6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cc42266c3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g2cc42266c3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cc42266c31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2cc42266c31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cc42266c31_0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2cc42266c31_0_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cc42266c31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2cc42266c31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cc42266c31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2cc42266c31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cc42266c31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2cc42266c31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cc42266c31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cc42266c31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cc42266c31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2cc42266c31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cc42266c31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2cc42266c31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cc42266c31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2cc42266c31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2cc42266c31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2cc42266c31_0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7b45759a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27b45759a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cc42266c31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2cc42266c31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cc42266c31_0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2cc42266c31_0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2cc42266c31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2cc42266c31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cc42266c31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2cc42266c31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2cc42266c31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2cc42266c31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2cc42266c31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2cc42266c31_0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2cc42266c31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2cc42266c31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cc42266c31_0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2cc42266c31_0_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cc42266c31_0_1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0" name="Google Shape;770;g2cc42266c31_0_10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4bf7faac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4bf7faac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b498f61f6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Google Shape;321;g2b498f61f6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322" name="Google Shape;322;g2b498f61f64_0_5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b9a81b3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g2b9a81b3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364" name="Google Shape;364;g2b9a81b3dab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b4950f15ad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Google Shape;395;g2b4950f15ad_0_4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b498f61f64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Google Shape;402;g2b498f61f64_2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2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1.png" Type="http://schemas.openxmlformats.org/officeDocument/2006/relationships/image"/>
</Relationships>

</file>

<file path=ppt/slideLayouts/_rels/slideLayout13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2.png" Type="http://schemas.openxmlformats.org/officeDocument/2006/relationships/image"/>
</Relationships>

</file>

<file path=ppt/slideLayouts/_rels/slideLayout14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15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4.jpg" Type="http://schemas.openxmlformats.org/officeDocument/2006/relationships/image"/>
</Relationships>

</file>

<file path=ppt/slideLayouts/_rels/slideLayout16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17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18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19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2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20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2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22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23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24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25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26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27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28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29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4.jpg" Type="http://schemas.openxmlformats.org/officeDocument/2006/relationships/image"/>
</Relationships>

</file>

<file path=ppt/slideLayouts/_rels/slideLayout3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30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3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32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33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5.png" Type="http://schemas.openxmlformats.org/officeDocument/2006/relationships/image"/>
</Relationships>

</file>

<file path=ppt/slideLayouts/_rels/slideLayout34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35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36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37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38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39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4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40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41.xml.rels><?xml version="1.0" encoding="UTF-8" standalone="no"?>
<Relationships xmlns="http://schemas.openxmlformats.org/package/2006/relationships">
<Relationship Id="rId1" Target="../slideMasters/slideMaster2.xml" Type="http://schemas.openxmlformats.org/officeDocument/2006/relationships/slideMaster"/>
</Relationships>

</file>

<file path=ppt/slideLayouts/_rels/slideLayout42.xml.rels><?xml version="1.0" encoding="UTF-8" standalone="no"?>
<Relationships xmlns="http://schemas.openxmlformats.org/package/2006/relationships">
<Relationship Id="rId1" Target="../slideMasters/slideMaster2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43.xml.rels><?xml version="1.0" encoding="UTF-8" standalone="no"?>
<Relationships xmlns="http://schemas.openxmlformats.org/package/2006/relationships">
<Relationship Id="rId1" Target="../slideMasters/slideMaster2.xml" Type="http://schemas.openxmlformats.org/officeDocument/2006/relationships/slideMaster"/>
</Relationships>

</file>

<file path=ppt/slideLayouts/_rels/slideLayout44.xml.rels><?xml version="1.0" encoding="UTF-8" standalone="no"?>
<Relationships xmlns="http://schemas.openxmlformats.org/package/2006/relationships">
<Relationship Id="rId1" Target="../slideMasters/slideMaster3.xml" Type="http://schemas.openxmlformats.org/officeDocument/2006/relationships/slideMaster"/>
</Relationships>

</file>

<file path=ppt/slideLayouts/_rels/slideLayout45.xml.rels><?xml version="1.0" encoding="UTF-8" standalone="no"?>
<Relationships xmlns="http://schemas.openxmlformats.org/package/2006/relationships">
<Relationship Id="rId1" Target="../slideMasters/slideMaster4.xml" Type="http://schemas.openxmlformats.org/officeDocument/2006/relationships/slideMaster"/>
</Relationships>

</file>

<file path=ppt/slideLayouts/_rels/slideLayout46.xml.rels><?xml version="1.0" encoding="UTF-8" standalone="no"?>
<Relationships xmlns="http://schemas.openxmlformats.org/package/2006/relationships">
<Relationship Id="rId1" Target="../slideMasters/slideMaster4.xml" Type="http://schemas.openxmlformats.org/officeDocument/2006/relationships/slideMaster"/>
</Relationships>

</file>

<file path=ppt/slideLayouts/_rels/slideLayout47.xml.rels><?xml version="1.0" encoding="UTF-8" standalone="no"?>
<Relationships xmlns="http://schemas.openxmlformats.org/package/2006/relationships">
<Relationship Id="rId1" Target="../slideMasters/slideMaster4.xml" Type="http://schemas.openxmlformats.org/officeDocument/2006/relationships/slideMaster"/>
</Relationships>

</file>

<file path=ppt/slideLayouts/_rels/slideLayout48.xml.rels><?xml version="1.0" encoding="UTF-8" standalone="no"?>
<Relationships xmlns="http://schemas.openxmlformats.org/package/2006/relationships">
<Relationship Id="rId1" Target="../slideMasters/slideMaster4.xml" Type="http://schemas.openxmlformats.org/officeDocument/2006/relationships/slideMaster"/>
</Relationships>

</file>

<file path=ppt/slideLayouts/_rels/slideLayout49.xml.rels><?xml version="1.0" encoding="UTF-8" standalone="no"?>
<Relationships xmlns="http://schemas.openxmlformats.org/package/2006/relationships">
<Relationship Id="rId1" Target="../slideMasters/slideMaster4.xml" Type="http://schemas.openxmlformats.org/officeDocument/2006/relationships/slideMaster"/>
</Relationships>

</file>

<file path=ppt/slideLayouts/_rels/slideLayout5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50.xml.rels><?xml version="1.0" encoding="UTF-8" standalone="no"?>
<Relationships xmlns="http://schemas.openxmlformats.org/package/2006/relationships">
<Relationship Id="rId1" Target="../slideMasters/slideMaster4.xml" Type="http://schemas.openxmlformats.org/officeDocument/2006/relationships/slideMaster"/>
</Relationships>

</file>

<file path=ppt/slideLayouts/_rels/slideLayout51.xml.rels><?xml version="1.0" encoding="UTF-8" standalone="no"?>
<Relationships xmlns="http://schemas.openxmlformats.org/package/2006/relationships">
<Relationship Id="rId1" Target="../slideMasters/slideMaster4.xml" Type="http://schemas.openxmlformats.org/officeDocument/2006/relationships/slideMaster"/>
</Relationships>

</file>

<file path=ppt/slideLayouts/_rels/slideLayout52.xml.rels><?xml version="1.0" encoding="UTF-8" standalone="no"?>
<Relationships xmlns="http://schemas.openxmlformats.org/package/2006/relationships">
<Relationship Id="rId1" Target="../slideMasters/slideMaster4.xml" Type="http://schemas.openxmlformats.org/officeDocument/2006/relationships/slideMaster"/>
</Relationships>

</file>

<file path=ppt/slideLayouts/_rels/slideLayout53.xml.rels><?xml version="1.0" encoding="UTF-8" standalone="no"?>
<Relationships xmlns="http://schemas.openxmlformats.org/package/2006/relationships">
<Relationship Id="rId1" Target="../slideMasters/slideMaster4.xml" Type="http://schemas.openxmlformats.org/officeDocument/2006/relationships/slideMaster"/>
</Relationships>

</file>

<file path=ppt/slideLayouts/_rels/slideLayout54.xml.rels><?xml version="1.0" encoding="UTF-8" standalone="no"?>
<Relationships xmlns="http://schemas.openxmlformats.org/package/2006/relationships">
<Relationship Id="rId1" Target="../slideMasters/slideMaster4.xml" Type="http://schemas.openxmlformats.org/officeDocument/2006/relationships/slideMaster"/>
</Relationships>

</file>

<file path=ppt/slideLayouts/_rels/slideLayout55.xml.rels><?xml version="1.0" encoding="UTF-8" standalone="no"?>
<Relationships xmlns="http://schemas.openxmlformats.org/package/2006/relationships">
<Relationship Id="rId1" Target="../slideMasters/slideMaster4.xml" Type="http://schemas.openxmlformats.org/officeDocument/2006/relationships/slideMaster"/>
</Relationships>

</file>

<file path=ppt/slideLayouts/_rels/slideLayout56.xml.rels><?xml version="1.0" encoding="UTF-8" standalone="no"?>
<Relationships xmlns="http://schemas.openxmlformats.org/package/2006/relationships">
<Relationship Id="rId1" Target="../slideMasters/slideMaster4.xml" Type="http://schemas.openxmlformats.org/officeDocument/2006/relationships/slideMaster"/>
<Relationship Id="rId2" Target="../media/image4.jpg" Type="http://schemas.openxmlformats.org/officeDocument/2006/relationships/image"/>
</Relationships>

</file>

<file path=ppt/slideLayouts/_rels/slideLayout57.xml.rels><?xml version="1.0" encoding="UTF-8" standalone="no"?>
<Relationships xmlns="http://schemas.openxmlformats.org/package/2006/relationships">
<Relationship Id="rId1" Target="../slideMasters/slideMaster4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58.xml.rels><?xml version="1.0" encoding="UTF-8" standalone="no"?>
<Relationships xmlns="http://schemas.openxmlformats.org/package/2006/relationships">
<Relationship Id="rId1" Target="../slideMasters/slideMaster4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59.xml.rels><?xml version="1.0" encoding="UTF-8" standalone="no"?>
<Relationships xmlns="http://schemas.openxmlformats.org/package/2006/relationships">
<Relationship Id="rId1" Target="../slideMasters/slideMaster4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6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60.xml.rels><?xml version="1.0" encoding="UTF-8" standalone="no"?>
<Relationships xmlns="http://schemas.openxmlformats.org/package/2006/relationships">
<Relationship Id="rId1" Target="../slideMasters/slideMaster4.xml" Type="http://schemas.openxmlformats.org/officeDocument/2006/relationships/slideMaster"/>
<Relationship Id="rId2" Target="../media/image3.jpg" Type="http://schemas.openxmlformats.org/officeDocument/2006/relationships/image"/>
</Relationships>

</file>

<file path=ppt/slideLayouts/_rels/slideLayout7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Vergelijking">
  <p:cSld name="4_Vergelijking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970671" y="219881"/>
            <a:ext cx="572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79125" rIns="79125" bIns="791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"/>
              <a:buFont typeface="Calibri"/>
              <a:buNone/>
              <a:defRPr sz="1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"/>
              <a:buFont typeface="Calibri"/>
              <a:buNone/>
              <a:defRPr sz="1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"/>
              <a:buFont typeface="Calibri"/>
              <a:buNone/>
              <a:defRPr sz="1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"/>
              <a:buFont typeface="Calibri"/>
              <a:buNone/>
              <a:defRPr sz="1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"/>
              <a:buFont typeface="Calibri"/>
              <a:buNone/>
              <a:defRPr sz="1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"/>
              <a:buFont typeface="Calibri"/>
              <a:buNone/>
              <a:defRPr sz="1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"/>
              <a:buFont typeface="Calibri"/>
              <a:buNone/>
              <a:defRPr sz="1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"/>
              <a:buFont typeface="Calibri"/>
              <a:buNone/>
              <a:defRPr sz="1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"/>
              <a:buFont typeface="Calibri"/>
              <a:buNone/>
              <a:defRPr sz="1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53" name="Google Shape;53;p13"/>
          <p:cNvSpPr>
            <a:spLocks noGrp="1"/>
          </p:cNvSpPr>
          <p:nvPr>
            <p:ph type="pic" idx="2"/>
          </p:nvPr>
        </p:nvSpPr>
        <p:spPr>
          <a:xfrm>
            <a:off x="0" y="1223963"/>
            <a:ext cx="5711700" cy="28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79125" rIns="79125" bIns="791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>
            <a:spLocks noGrp="1"/>
          </p:cNvSpPr>
          <p:nvPr>
            <p:ph type="pic" idx="3"/>
          </p:nvPr>
        </p:nvSpPr>
        <p:spPr>
          <a:xfrm>
            <a:off x="5894387" y="1223100"/>
            <a:ext cx="2728800" cy="28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79125" rIns="79125" bIns="791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6948264" y="0"/>
            <a:ext cx="1709100" cy="944400"/>
          </a:xfrm>
          <a:prstGeom prst="rect">
            <a:avLst/>
          </a:prstGeom>
          <a:solidFill>
            <a:srgbClr val="0576C2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/>
          <p:nvPr/>
        </p:nvSpPr>
        <p:spPr>
          <a:xfrm rot="-114091">
            <a:off x="6939028" y="899498"/>
            <a:ext cx="1799191" cy="2159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8089" y="276367"/>
            <a:ext cx="877623" cy="378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sslide">
  <p:cSld name="Basis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143619"/>
            <a:ext cx="58434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sz="22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32000" y="972000"/>
            <a:ext cx="82800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93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8140" algn="l" rtl="0">
              <a:spcBef>
                <a:spcPts val="1600"/>
              </a:spcBef>
              <a:spcAft>
                <a:spcPts val="0"/>
              </a:spcAft>
              <a:buClr>
                <a:srgbClr val="294376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rgbClr val="29437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7344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6550" algn="l" rtl="0">
              <a:spcBef>
                <a:spcPts val="1600"/>
              </a:spcBef>
              <a:spcAft>
                <a:spcPts val="0"/>
              </a:spcAft>
              <a:buClr>
                <a:srgbClr val="294376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rgbClr val="29437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65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6300684" y="-47625"/>
            <a:ext cx="1536600" cy="890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95" y="0"/>
                </a:moveTo>
                <a:lnTo>
                  <a:pt x="120000" y="641"/>
                </a:lnTo>
                <a:cubicBezTo>
                  <a:pt x="119834" y="37860"/>
                  <a:pt x="119669" y="75080"/>
                  <a:pt x="119504" y="112299"/>
                </a:cubicBezTo>
                <a:lnTo>
                  <a:pt x="0" y="120000"/>
                </a:lnTo>
                <a:cubicBezTo>
                  <a:pt x="165" y="79999"/>
                  <a:pt x="330" y="40000"/>
                  <a:pt x="495" y="0"/>
                </a:cubicBezTo>
                <a:close/>
              </a:path>
            </a:pathLst>
          </a:custGeom>
          <a:solidFill>
            <a:srgbClr val="3E89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2" name="Google Shape;62;p14" descr="VDAB_logo_zond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77000" y="187916"/>
            <a:ext cx="1113900" cy="3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57200" y="633413"/>
            <a:ext cx="82296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814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7344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Verdana"/>
              <a:buChar char="•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65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65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559550" y="139303"/>
            <a:ext cx="20934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E89C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E89C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E89C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E89C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E89C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E89C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E89C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E89C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E89C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>
  <p:cSld name="TITLE_AND_BODY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 - Wit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0" y="2132325"/>
            <a:ext cx="9144000" cy="65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rgbClr val="2D89C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1"/>
          </p:nvPr>
        </p:nvSpPr>
        <p:spPr>
          <a:xfrm>
            <a:off x="0" y="2624200"/>
            <a:ext cx="91440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447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">
  <p:cSld name="TITLE_AND_BODY_1_3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1">
  <p:cSld name="TITLE_AND_BODY_1_3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4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alk links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/>
          <p:nvPr/>
        </p:nvSpPr>
        <p:spPr>
          <a:xfrm>
            <a:off x="0" y="0"/>
            <a:ext cx="2011800" cy="51435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825925" y="623275"/>
            <a:ext cx="1072200" cy="2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2322125" y="623275"/>
            <a:ext cx="6324000" cy="30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19">
  <p:cSld name="TITLE_AND_BODY_1_3_3_1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20">
  <p:cSld name="TITLE_AND_BODY_1_3_3_2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3">
  <p:cSld name="TITLE_AND_BODY_1_3_3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4">
  <p:cSld name="TITLE_AND_BODY_1_3_3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10">
  <p:cSld name="TITLE_AND_BODY_1_3_3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14">
  <p:cSld name="TITLE_AND_BODY_1_3_3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9">
  <p:cSld name="TITLE_AND_BODY_1_3_3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2">
  <p:cSld name="TITLE_AND_BODY_1_3_3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4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12">
  <p:cSld name="TITLE_AND_BODY_1_3_3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alk boven">
  <p:cSld name="TITLE_AND_BODY_1_3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ubTitle" idx="1"/>
          </p:nvPr>
        </p:nvSpPr>
        <p:spPr>
          <a:xfrm>
            <a:off x="451775" y="495375"/>
            <a:ext cx="8692500" cy="7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503550" y="1513250"/>
            <a:ext cx="6282900" cy="30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451350" y="237450"/>
            <a:ext cx="8692500" cy="2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 - Wit 1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>
            <a:off x="0" y="2132325"/>
            <a:ext cx="9144000" cy="65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rgbClr val="2D89C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subTitle" idx="1"/>
          </p:nvPr>
        </p:nvSpPr>
        <p:spPr>
          <a:xfrm>
            <a:off x="0" y="2624200"/>
            <a:ext cx="91440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447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2 1">
  <p:cSld name="TITLE_AND_BODY_1_3_3_10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5">
  <p:cSld name="TITLE_AND_BODY_1_3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2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al Accent 1">
  <p:cSld name="TITLE_AND_TWO_COLUMNS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135" name="Google Shape;135;p33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3"/>
          <p:cNvSpPr txBox="1">
            <a:spLocks noGrp="1"/>
          </p:cNvSpPr>
          <p:nvPr>
            <p:ph type="title"/>
          </p:nvPr>
        </p:nvSpPr>
        <p:spPr>
          <a:xfrm>
            <a:off x="640100" y="303875"/>
            <a:ext cx="62988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1"/>
          </p:nvPr>
        </p:nvSpPr>
        <p:spPr>
          <a:xfrm>
            <a:off x="640100" y="1670275"/>
            <a:ext cx="5492400" cy="2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dtitel">
  <p:cSld name="SECTION_HEADER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/>
          <p:nvPr/>
        </p:nvSpPr>
        <p:spPr>
          <a:xfrm>
            <a:off x="-59902" y="-26959"/>
            <a:ext cx="9296700" cy="34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63" y="315"/>
                </a:moveTo>
                <a:lnTo>
                  <a:pt x="120000" y="0"/>
                </a:lnTo>
                <a:cubicBezTo>
                  <a:pt x="119948" y="35789"/>
                  <a:pt x="119896" y="71578"/>
                  <a:pt x="119845" y="107368"/>
                </a:cubicBezTo>
                <a:lnTo>
                  <a:pt x="0" y="120000"/>
                </a:lnTo>
                <a:lnTo>
                  <a:pt x="463" y="315"/>
                </a:lnTo>
                <a:close/>
              </a:path>
            </a:pathLst>
          </a:custGeom>
          <a:solidFill>
            <a:srgbClr val="3E89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63564" y="3199646"/>
            <a:ext cx="82296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94376"/>
              </a:buClr>
              <a:buSzPts val="2800"/>
              <a:buNone/>
              <a:defRPr sz="6000" b="1" i="0" u="none" strike="noStrike" cap="none">
                <a:solidFill>
                  <a:srgbClr val="294376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5544" y="4235513"/>
            <a:ext cx="8229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rgbClr val="3E89CA"/>
              </a:buClr>
              <a:buSzPts val="1800"/>
              <a:buNone/>
              <a:defRPr sz="1600" i="0" u="none" strike="noStrike" cap="none">
                <a:solidFill>
                  <a:srgbClr val="3E89CA"/>
                </a:solidFill>
              </a:defRPr>
            </a:lvl1pPr>
            <a:lvl2pPr marL="914400" marR="0" lvl="1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00" i="0" u="none" strike="noStrike" cap="none">
                <a:solidFill>
                  <a:srgbClr val="888888"/>
                </a:solidFill>
              </a:defRPr>
            </a:lvl2pPr>
            <a:lvl3pPr marL="1371600" marR="0" lvl="2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600" i="0" u="none" strike="noStrike" cap="none">
                <a:solidFill>
                  <a:srgbClr val="888888"/>
                </a:solidFill>
              </a:defRPr>
            </a:lvl3pPr>
            <a:lvl4pPr marL="1828800" marR="0" lvl="3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4pPr>
            <a:lvl5pPr marL="2286000" marR="0" lvl="4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5pPr>
            <a:lvl6pPr marL="2743200" marR="0" lvl="5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6pPr>
            <a:lvl7pPr marL="3200400" marR="0" lvl="6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7pPr>
            <a:lvl8pPr marL="3657600" marR="0" lvl="7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8pPr>
            <a:lvl9pPr marL="4114800" marR="0" lvl="8" indent="-228600" algn="l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42" name="Google Shape;142;p34" descr="VDAB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26728" y="1047750"/>
            <a:ext cx="3093600" cy="10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dstuktitel + beeld">
  <p:cSld name="Hoofdstuktitel + beeld">
    <p:bg>
      <p:bgPr>
        <a:solidFill>
          <a:srgbClr val="3E89CA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3E89CA"/>
              </a:buClr>
              <a:buSzPts val="3200"/>
              <a:buFont typeface="Calibri"/>
              <a:buChar char="•"/>
              <a:defRPr sz="3200" i="0" u="none" strike="noStrike" cap="none">
                <a:solidFill>
                  <a:srgbClr val="3E89C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3E89CA"/>
              </a:buClr>
              <a:buSzPts val="2800"/>
              <a:buFont typeface="Calibri"/>
              <a:buChar char="•"/>
              <a:defRPr sz="2800" i="0" u="none" strike="noStrike" cap="none">
                <a:solidFill>
                  <a:srgbClr val="3E89C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3E89CA"/>
              </a:buClr>
              <a:buSzPts val="2400"/>
              <a:buFont typeface="Calibri"/>
              <a:buChar char="•"/>
              <a:defRPr sz="2400" i="0" u="none" strike="noStrike" cap="none">
                <a:solidFill>
                  <a:srgbClr val="3E89C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3E89CA"/>
              </a:buClr>
              <a:buSzPts val="2000"/>
              <a:buFont typeface="Calibri"/>
              <a:buChar char="•"/>
              <a:defRPr sz="2000" i="0" u="none" strike="noStrike" cap="none">
                <a:solidFill>
                  <a:srgbClr val="3E89C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3E89CA"/>
              </a:buClr>
              <a:buSzPts val="2000"/>
              <a:buFont typeface="Calibri"/>
              <a:buChar char="•"/>
              <a:defRPr sz="2000" i="0" u="none" strike="noStrike" cap="none">
                <a:solidFill>
                  <a:srgbClr val="3E89C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ctrTitle"/>
          </p:nvPr>
        </p:nvSpPr>
        <p:spPr>
          <a:xfrm>
            <a:off x="685800" y="3779044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6000" b="1" i="0" u="none" strike="noStrike" cap="none">
                <a:solidFill>
                  <a:schemeClr val="lt1"/>
                </a:solidFill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7">
  <p:cSld name="BLANK_2_2_1"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503402" y="4677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148" name="Google Shape;148;p36"/>
          <p:cNvSpPr/>
          <p:nvPr/>
        </p:nvSpPr>
        <p:spPr>
          <a:xfrm rot="5400000">
            <a:off x="183750" y="181700"/>
            <a:ext cx="259800" cy="263100"/>
          </a:xfrm>
          <a:prstGeom prst="corner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6"/>
          <p:cNvSpPr txBox="1">
            <a:spLocks noGrp="1"/>
          </p:cNvSpPr>
          <p:nvPr>
            <p:ph type="title"/>
          </p:nvPr>
        </p:nvSpPr>
        <p:spPr>
          <a:xfrm>
            <a:off x="445200" y="456425"/>
            <a:ext cx="3269700" cy="27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title" idx="2"/>
          </p:nvPr>
        </p:nvSpPr>
        <p:spPr>
          <a:xfrm>
            <a:off x="445200" y="1805850"/>
            <a:ext cx="3785400" cy="2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1">
  <p:cSld name="BLANK_1"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>
            <a:spLocks noGrp="1"/>
          </p:cNvSpPr>
          <p:nvPr>
            <p:ph type="sldNum" idx="12"/>
          </p:nvPr>
        </p:nvSpPr>
        <p:spPr>
          <a:xfrm>
            <a:off x="8503402" y="4677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500" b="1" i="0" u="none" strike="noStrike" cap="none">
                <a:solidFill>
                  <a:srgbClr val="0066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sp>
        <p:nvSpPr>
          <p:cNvPr id="153" name="Google Shape;153;p37"/>
          <p:cNvSpPr/>
          <p:nvPr/>
        </p:nvSpPr>
        <p:spPr>
          <a:xfrm rot="5400000">
            <a:off x="183750" y="181700"/>
            <a:ext cx="259800" cy="263100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00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7"/>
          <p:cNvSpPr txBox="1">
            <a:spLocks noGrp="1"/>
          </p:cNvSpPr>
          <p:nvPr>
            <p:ph type="title"/>
          </p:nvPr>
        </p:nvSpPr>
        <p:spPr>
          <a:xfrm>
            <a:off x="445200" y="456425"/>
            <a:ext cx="3269700" cy="27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body" idx="1"/>
          </p:nvPr>
        </p:nvSpPr>
        <p:spPr>
          <a:xfrm>
            <a:off x="4241475" y="743850"/>
            <a:ext cx="4261800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"/>
              <a:buChar char="●"/>
              <a:def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8" name="Google Shape;158;p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sldNum" idx="12"/>
          </p:nvPr>
        </p:nvSpPr>
        <p:spPr>
          <a:xfrm>
            <a:off x="8472487" y="4662487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376"/>
              </a:buClr>
              <a:buSzPts val="1000"/>
              <a:buFont typeface="Arial"/>
              <a:buNone/>
              <a:defRPr sz="1000" b="0" i="0" u="none">
                <a:solidFill>
                  <a:srgbClr val="2943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376"/>
              </a:buClr>
              <a:buSzPts val="1000"/>
              <a:buFont typeface="Arial"/>
              <a:buNone/>
              <a:defRPr sz="1000" b="0" i="0" u="none">
                <a:solidFill>
                  <a:srgbClr val="2943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376"/>
              </a:buClr>
              <a:buSzPts val="1000"/>
              <a:buFont typeface="Arial"/>
              <a:buNone/>
              <a:defRPr sz="1000" b="0" i="0" u="none">
                <a:solidFill>
                  <a:srgbClr val="2943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376"/>
              </a:buClr>
              <a:buSzPts val="1000"/>
              <a:buFont typeface="Arial"/>
              <a:buNone/>
              <a:defRPr sz="1000" b="0" i="0" u="none">
                <a:solidFill>
                  <a:srgbClr val="2943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376"/>
              </a:buClr>
              <a:buSzPts val="1000"/>
              <a:buFont typeface="Arial"/>
              <a:buNone/>
              <a:defRPr sz="1000" b="0" i="0" u="none">
                <a:solidFill>
                  <a:srgbClr val="2943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376"/>
              </a:buClr>
              <a:buSzPts val="1000"/>
              <a:buFont typeface="Arial"/>
              <a:buNone/>
              <a:defRPr sz="1000" b="0" i="0" u="none">
                <a:solidFill>
                  <a:srgbClr val="2943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376"/>
              </a:buClr>
              <a:buSzPts val="1000"/>
              <a:buFont typeface="Arial"/>
              <a:buNone/>
              <a:defRPr sz="1000" b="0" i="0" u="none">
                <a:solidFill>
                  <a:srgbClr val="2943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376"/>
              </a:buClr>
              <a:buSzPts val="1000"/>
              <a:buFont typeface="Arial"/>
              <a:buNone/>
              <a:defRPr sz="1000" b="0" i="0" u="none">
                <a:solidFill>
                  <a:srgbClr val="2943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376"/>
              </a:buClr>
              <a:buSzPts val="1000"/>
              <a:buFont typeface="Arial"/>
              <a:buNone/>
              <a:defRPr sz="1000" b="0" i="0" u="none">
                <a:solidFill>
                  <a:srgbClr val="2943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2 2">
  <p:cSld name="TITLE_AND_BODY_1_3_3_10_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4 1">
  <p:cSld name="TITLE_AND_BODY_1_3_3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0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0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6" name="Google Shape;166;p40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5 1">
  <p:cSld name="TITLE_AND_BODY_1_3_3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1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41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 - Wit">
  <p:cSld name="TITLE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3"/>
          <p:cNvSpPr txBox="1">
            <a:spLocks noGrp="1"/>
          </p:cNvSpPr>
          <p:nvPr>
            <p:ph type="title"/>
          </p:nvPr>
        </p:nvSpPr>
        <p:spPr>
          <a:xfrm>
            <a:off x="0" y="2132325"/>
            <a:ext cx="914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>
                <a:solidFill>
                  <a:srgbClr val="2D89CC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3"/>
          <p:cNvSpPr txBox="1">
            <a:spLocks noGrp="1"/>
          </p:cNvSpPr>
          <p:nvPr>
            <p:ph type="subTitle" idx="1"/>
          </p:nvPr>
        </p:nvSpPr>
        <p:spPr>
          <a:xfrm>
            <a:off x="0" y="2624200"/>
            <a:ext cx="91440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004475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19">
  <p:cSld name="TITLE_AND_BODY_1_3_3_1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4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4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4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2">
  <p:cSld name="TITLE_AND_BODY_1_3_3_10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7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47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8" name="Google Shape;198;p4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9" name="Google Shape;199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2" name="Google Shape;202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0" name="Google Shape;210;p5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1" name="Google Shape;211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7" name="Google Shape;217;p5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8" name="Google Shape;218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1" name="Google Shape;221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5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5" name="Google Shape;225;p5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6" name="Google Shape;226;p5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30" name="Google Shape;230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3" name="Google Shape;233;p5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4" name="Google Shape;234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 - Wit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0"/>
          <p:cNvSpPr txBox="1">
            <a:spLocks noGrp="1"/>
          </p:cNvSpPr>
          <p:nvPr>
            <p:ph type="title"/>
          </p:nvPr>
        </p:nvSpPr>
        <p:spPr>
          <a:xfrm>
            <a:off x="0" y="2132325"/>
            <a:ext cx="9144000" cy="65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rgbClr val="2D89C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0"/>
          <p:cNvSpPr txBox="1">
            <a:spLocks noGrp="1"/>
          </p:cNvSpPr>
          <p:nvPr>
            <p:ph type="subTitle" idx="1"/>
          </p:nvPr>
        </p:nvSpPr>
        <p:spPr>
          <a:xfrm>
            <a:off x="0" y="2624200"/>
            <a:ext cx="91440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4475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alk links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1"/>
          <p:cNvSpPr/>
          <p:nvPr/>
        </p:nvSpPr>
        <p:spPr>
          <a:xfrm>
            <a:off x="0" y="0"/>
            <a:ext cx="2011800" cy="51435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61"/>
          <p:cNvSpPr txBox="1">
            <a:spLocks noGrp="1"/>
          </p:cNvSpPr>
          <p:nvPr>
            <p:ph type="title"/>
          </p:nvPr>
        </p:nvSpPr>
        <p:spPr>
          <a:xfrm>
            <a:off x="825925" y="623275"/>
            <a:ext cx="1072200" cy="2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1"/>
          <p:cNvSpPr txBox="1">
            <a:spLocks noGrp="1"/>
          </p:cNvSpPr>
          <p:nvPr>
            <p:ph type="body" idx="1"/>
          </p:nvPr>
        </p:nvSpPr>
        <p:spPr>
          <a:xfrm>
            <a:off x="2322125" y="623275"/>
            <a:ext cx="6324000" cy="30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">
  <p:cSld name="TITLE_AND_BODY_1_3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2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2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62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4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2 1">
  <p:cSld name="TITLE_AND_BODY_1_3_3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3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3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63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4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ertje 1">
  <p:cSld name="TITLE_AND_BODY_1_3_3_2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4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4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4063200" cy="30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5" name="Google Shape;255;p64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10" Target="../slideLayouts/slideLayout10.xml" Type="http://schemas.openxmlformats.org/officeDocument/2006/relationships/slideLayout"/>
<Relationship Id="rId11" Target="../slideLayouts/slideLayout11.xml" Type="http://schemas.openxmlformats.org/officeDocument/2006/relationships/slideLayout"/>
<Relationship Id="rId12" Target="../slideLayouts/slideLayout12.xml" Type="http://schemas.openxmlformats.org/officeDocument/2006/relationships/slideLayout"/>
<Relationship Id="rId13" Target="../slideLayouts/slideLayout13.xml" Type="http://schemas.openxmlformats.org/officeDocument/2006/relationships/slideLayout"/>
<Relationship Id="rId14" Target="../slideLayouts/slideLayout14.xml" Type="http://schemas.openxmlformats.org/officeDocument/2006/relationships/slideLayout"/>
<Relationship Id="rId15" Target="../slideLayouts/slideLayout15.xml" Type="http://schemas.openxmlformats.org/officeDocument/2006/relationships/slideLayout"/>
<Relationship Id="rId16" Target="../slideLayouts/slideLayout16.xml" Type="http://schemas.openxmlformats.org/officeDocument/2006/relationships/slideLayout"/>
<Relationship Id="rId17" Target="../slideLayouts/slideLayout17.xml" Type="http://schemas.openxmlformats.org/officeDocument/2006/relationships/slideLayout"/>
<Relationship Id="rId18" Target="../slideLayouts/slideLayout18.xml" Type="http://schemas.openxmlformats.org/officeDocument/2006/relationships/slideLayout"/>
<Relationship Id="rId19" Target="../slideLayouts/slideLayout19.xml" Type="http://schemas.openxmlformats.org/officeDocument/2006/relationships/slideLayout"/>
<Relationship Id="rId2" Target="../slideLayouts/slideLayout2.xml" Type="http://schemas.openxmlformats.org/officeDocument/2006/relationships/slideLayout"/>
<Relationship Id="rId20" Target="../slideLayouts/slideLayout20.xml" Type="http://schemas.openxmlformats.org/officeDocument/2006/relationships/slideLayout"/>
<Relationship Id="rId21" Target="../slideLayouts/slideLayout21.xml" Type="http://schemas.openxmlformats.org/officeDocument/2006/relationships/slideLayout"/>
<Relationship Id="rId22" Target="../slideLayouts/slideLayout22.xml" Type="http://schemas.openxmlformats.org/officeDocument/2006/relationships/slideLayout"/>
<Relationship Id="rId23" Target="../slideLayouts/slideLayout23.xml" Type="http://schemas.openxmlformats.org/officeDocument/2006/relationships/slideLayout"/>
<Relationship Id="rId24" Target="../slideLayouts/slideLayout24.xml" Type="http://schemas.openxmlformats.org/officeDocument/2006/relationships/slideLayout"/>
<Relationship Id="rId25" Target="../slideLayouts/slideLayout25.xml" Type="http://schemas.openxmlformats.org/officeDocument/2006/relationships/slideLayout"/>
<Relationship Id="rId26" Target="../slideLayouts/slideLayout26.xml" Type="http://schemas.openxmlformats.org/officeDocument/2006/relationships/slideLayout"/>
<Relationship Id="rId27" Target="../slideLayouts/slideLayout27.xml" Type="http://schemas.openxmlformats.org/officeDocument/2006/relationships/slideLayout"/>
<Relationship Id="rId28" Target="../slideLayouts/slideLayout28.xml" Type="http://schemas.openxmlformats.org/officeDocument/2006/relationships/slideLayout"/>
<Relationship Id="rId29" Target="../slideLayouts/slideLayout29.xml" Type="http://schemas.openxmlformats.org/officeDocument/2006/relationships/slideLayout"/>
<Relationship Id="rId3" Target="../slideLayouts/slideLayout3.xml" Type="http://schemas.openxmlformats.org/officeDocument/2006/relationships/slideLayout"/>
<Relationship Id="rId30" Target="../slideLayouts/slideLayout30.xml" Type="http://schemas.openxmlformats.org/officeDocument/2006/relationships/slideLayout"/>
<Relationship Id="rId31" Target="../slideLayouts/slideLayout31.xml" Type="http://schemas.openxmlformats.org/officeDocument/2006/relationships/slideLayout"/>
<Relationship Id="rId32" Target="../slideLayouts/slideLayout32.xml" Type="http://schemas.openxmlformats.org/officeDocument/2006/relationships/slideLayout"/>
<Relationship Id="rId33" Target="../slideLayouts/slideLayout33.xml" Type="http://schemas.openxmlformats.org/officeDocument/2006/relationships/slideLayout"/>
<Relationship Id="rId34" Target="../slideLayouts/slideLayout34.xml" Type="http://schemas.openxmlformats.org/officeDocument/2006/relationships/slideLayout"/>
<Relationship Id="rId35" Target="../slideLayouts/slideLayout35.xml" Type="http://schemas.openxmlformats.org/officeDocument/2006/relationships/slideLayout"/>
<Relationship Id="rId36" Target="../slideLayouts/slideLayout36.xml" Type="http://schemas.openxmlformats.org/officeDocument/2006/relationships/slideLayout"/>
<Relationship Id="rId37" Target="../slideLayouts/slideLayout37.xml" Type="http://schemas.openxmlformats.org/officeDocument/2006/relationships/slideLayout"/>
<Relationship Id="rId38" Target="../slideLayouts/slideLayout38.xml" Type="http://schemas.openxmlformats.org/officeDocument/2006/relationships/slideLayout"/>
<Relationship Id="rId39" Target="../slideLayouts/slideLayout39.xml" Type="http://schemas.openxmlformats.org/officeDocument/2006/relationships/slideLayout"/>
<Relationship Id="rId4" Target="../slideLayouts/slideLayout4.xml" Type="http://schemas.openxmlformats.org/officeDocument/2006/relationships/slideLayout"/>
<Relationship Id="rId40" Target="../slideLayouts/slideLayout40.xml" Type="http://schemas.openxmlformats.org/officeDocument/2006/relationships/slideLayout"/>
<Relationship Id="rId41" Target="../theme/theme1.xml" Type="http://schemas.openxmlformats.org/officeDocument/2006/relationships/theme"/>
<Relationship Id="rId5" Target="../slideLayouts/slideLayout5.xml" Type="http://schemas.openxmlformats.org/officeDocument/2006/relationships/slideLayout"/>
<Relationship Id="rId6" Target="../slideLayouts/slideLayout6.xml" Type="http://schemas.openxmlformats.org/officeDocument/2006/relationships/slideLayout"/>
<Relationship Id="rId7" Target="../slideLayouts/slideLayout7.xml" Type="http://schemas.openxmlformats.org/officeDocument/2006/relationships/slideLayout"/>
<Relationship Id="rId8" Target="../slideLayouts/slideLayout8.xml" Type="http://schemas.openxmlformats.org/officeDocument/2006/relationships/slideLayout"/>
<Relationship Id="rId9" Target="../slideLayouts/slideLayout9.xml" Type="http://schemas.openxmlformats.org/officeDocument/2006/relationships/slideLayout"/>
</Relationships>

</file>

<file path=ppt/slideMasters/_rels/slideMaster2.xml.rels><?xml version="1.0" encoding="UTF-8" standalone="no"?>
<Relationships xmlns="http://schemas.openxmlformats.org/package/2006/relationships">
<Relationship Id="rId1" Target="../slideLayouts/slideLayout41.xml" Type="http://schemas.openxmlformats.org/officeDocument/2006/relationships/slideLayout"/>
<Relationship Id="rId2" Target="../slideLayouts/slideLayout42.xml" Type="http://schemas.openxmlformats.org/officeDocument/2006/relationships/slideLayout"/>
<Relationship Id="rId3" Target="../slideLayouts/slideLayout43.xml" Type="http://schemas.openxmlformats.org/officeDocument/2006/relationships/slideLayout"/>
<Relationship Id="rId4" Target="../theme/theme2.xml" Type="http://schemas.openxmlformats.org/officeDocument/2006/relationships/theme"/>
<Relationship Id="rId5" Target="../media/image6.jpg" Type="http://schemas.openxmlformats.org/officeDocument/2006/relationships/image"/>
</Relationships>

</file>

<file path=ppt/slideMasters/_rels/slideMaster3.xml.rels><?xml version="1.0" encoding="UTF-8" standalone="no"?>
<Relationships xmlns="http://schemas.openxmlformats.org/package/2006/relationships">
<Relationship Id="rId1" Target="../slideLayouts/slideLayout44.xml" Type="http://schemas.openxmlformats.org/officeDocument/2006/relationships/slideLayout"/>
<Relationship Id="rId2" Target="../theme/theme3.xml" Type="http://schemas.openxmlformats.org/officeDocument/2006/relationships/theme"/>
<Relationship Id="rId3" Target="../media/image7.jpg" Type="http://schemas.openxmlformats.org/officeDocument/2006/relationships/image"/>
</Relationships>

</file>

<file path=ppt/slideMasters/_rels/slideMaster4.xml.rels><?xml version="1.0" encoding="UTF-8" standalone="no"?>
<Relationships xmlns="http://schemas.openxmlformats.org/package/2006/relationships">
<Relationship Id="rId1" Target="../slideLayouts/slideLayout45.xml" Type="http://schemas.openxmlformats.org/officeDocument/2006/relationships/slideLayout"/>
<Relationship Id="rId10" Target="../slideLayouts/slideLayout54.xml" Type="http://schemas.openxmlformats.org/officeDocument/2006/relationships/slideLayout"/>
<Relationship Id="rId11" Target="../slideLayouts/slideLayout55.xml" Type="http://schemas.openxmlformats.org/officeDocument/2006/relationships/slideLayout"/>
<Relationship Id="rId12" Target="../slideLayouts/slideLayout56.xml" Type="http://schemas.openxmlformats.org/officeDocument/2006/relationships/slideLayout"/>
<Relationship Id="rId13" Target="../slideLayouts/slideLayout57.xml" Type="http://schemas.openxmlformats.org/officeDocument/2006/relationships/slideLayout"/>
<Relationship Id="rId14" Target="../slideLayouts/slideLayout58.xml" Type="http://schemas.openxmlformats.org/officeDocument/2006/relationships/slideLayout"/>
<Relationship Id="rId15" Target="../slideLayouts/slideLayout59.xml" Type="http://schemas.openxmlformats.org/officeDocument/2006/relationships/slideLayout"/>
<Relationship Id="rId16" Target="../slideLayouts/slideLayout60.xml" Type="http://schemas.openxmlformats.org/officeDocument/2006/relationships/slideLayout"/>
<Relationship Id="rId17" Target="../theme/theme4.xml" Type="http://schemas.openxmlformats.org/officeDocument/2006/relationships/theme"/>
<Relationship Id="rId2" Target="../slideLayouts/slideLayout46.xml" Type="http://schemas.openxmlformats.org/officeDocument/2006/relationships/slideLayout"/>
<Relationship Id="rId3" Target="../slideLayouts/slideLayout47.xml" Type="http://schemas.openxmlformats.org/officeDocument/2006/relationships/slideLayout"/>
<Relationship Id="rId4" Target="../slideLayouts/slideLayout48.xml" Type="http://schemas.openxmlformats.org/officeDocument/2006/relationships/slideLayout"/>
<Relationship Id="rId5" Target="../slideLayouts/slideLayout49.xml" Type="http://schemas.openxmlformats.org/officeDocument/2006/relationships/slideLayout"/>
<Relationship Id="rId6" Target="../slideLayouts/slideLayout50.xml" Type="http://schemas.openxmlformats.org/officeDocument/2006/relationships/slideLayout"/>
<Relationship Id="rId7" Target="../slideLayouts/slideLayout51.xml" Type="http://schemas.openxmlformats.org/officeDocument/2006/relationships/slideLayout"/>
<Relationship Id="rId8" Target="../slideLayouts/slideLayout52.xml" Type="http://schemas.openxmlformats.org/officeDocument/2006/relationships/slideLayout"/>
<Relationship Id="rId9" Target="../slideLayouts/slideLayout53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2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8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6"/>
          <p:cNvSpPr txBox="1"/>
          <p:nvPr/>
        </p:nvSpPr>
        <p:spPr>
          <a:xfrm>
            <a:off x="0" y="0"/>
            <a:ext cx="9144000" cy="10971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6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8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46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1.xml" Type="http://schemas.openxmlformats.org/officeDocument/2006/relationships/notesSlide"/>
<Relationship Id="rId3" Target="../media/image8.jpg" Type="http://schemas.openxmlformats.org/officeDocument/2006/relationships/image"/>
</Relationships>

</file>

<file path=ppt/slides/_rels/slide10.xml.rels><?xml version="1.0" encoding="UTF-8" standalone="no"?>
<Relationships xmlns="http://schemas.openxmlformats.org/package/2006/relationships">
<Relationship Id="rId1" Target="../slideLayouts/slideLayout15.xml" Type="http://schemas.openxmlformats.org/officeDocument/2006/relationships/slideLayout"/>
<Relationship Id="rId2" Target="../notesSlides/notesSlide10.xml" Type="http://schemas.openxmlformats.org/officeDocument/2006/relationships/notesSlide"/>
<Relationship Id="rId3" Target="../media/image23.jpg" Type="http://schemas.openxmlformats.org/officeDocument/2006/relationships/image"/>
</Relationships>

</file>

<file path=ppt/slides/_rels/slide11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11.xml" Type="http://schemas.openxmlformats.org/officeDocument/2006/relationships/notesSlide"/>
<Relationship Id="rId3" Target="../media/image8.jpg" Type="http://schemas.openxmlformats.org/officeDocument/2006/relationships/image"/>
</Relationships>

</file>

<file path=ppt/slides/_rels/slide12.xml.rels><?xml version="1.0" encoding="UTF-8" standalone="no"?>
<Relationships xmlns="http://schemas.openxmlformats.org/package/2006/relationships">
<Relationship Id="rId1" Target="../slideLayouts/slideLayout41.xml" Type="http://schemas.openxmlformats.org/officeDocument/2006/relationships/slideLayout"/>
<Relationship Id="rId2" Target="../notesSlides/notesSlide12.xml" Type="http://schemas.openxmlformats.org/officeDocument/2006/relationships/notesSlide"/>
<Relationship Id="rId3" Target="../media/image24.jpg" Type="http://schemas.openxmlformats.org/officeDocument/2006/relationships/image"/>
<Relationship Id="rId4" Target="../media/image25.png" Type="http://schemas.openxmlformats.org/officeDocument/2006/relationships/image"/>
</Relationships>

</file>

<file path=ppt/slides/_rels/slide13.xml.rels><?xml version="1.0" encoding="UTF-8" standalone="no"?>
<Relationships xmlns="http://schemas.openxmlformats.org/package/2006/relationships">
<Relationship Id="rId1" Target="../slideLayouts/slideLayout41.xml" Type="http://schemas.openxmlformats.org/officeDocument/2006/relationships/slideLayout"/>
<Relationship Id="rId2" Target="../notesSlides/notesSlide13.xml" Type="http://schemas.openxmlformats.org/officeDocument/2006/relationships/notesSlide"/>
<Relationship Id="rId3" Target="../media/image24.jpg" Type="http://schemas.openxmlformats.org/officeDocument/2006/relationships/image"/>
<Relationship Id="rId4" Target="../media/image25.png" Type="http://schemas.openxmlformats.org/officeDocument/2006/relationships/image"/>
<Relationship Id="rId5" Target="../media/image26.png" Type="http://schemas.openxmlformats.org/officeDocument/2006/relationships/image"/>
</Relationships>

</file>

<file path=ppt/slides/_rels/slide14.xml.rels><?xml version="1.0" encoding="UTF-8" standalone="no"?>
<Relationships xmlns="http://schemas.openxmlformats.org/package/2006/relationships">
<Relationship Id="rId1" Target="../slideLayouts/slideLayout41.xml" Type="http://schemas.openxmlformats.org/officeDocument/2006/relationships/slideLayout"/>
<Relationship Id="rId2" Target="../notesSlides/notesSlide14.xml" Type="http://schemas.openxmlformats.org/officeDocument/2006/relationships/notesSlide"/>
<Relationship Id="rId3" Target="../media/image24.jpg" Type="http://schemas.openxmlformats.org/officeDocument/2006/relationships/image"/>
<Relationship Id="rId4" Target="../media/image25.png" Type="http://schemas.openxmlformats.org/officeDocument/2006/relationships/image"/>
<Relationship Id="rId5" Target="../media/image27.png" Type="http://schemas.openxmlformats.org/officeDocument/2006/relationships/image"/>
<Relationship Id="rId6" Target="../media/image26.png" Type="http://schemas.openxmlformats.org/officeDocument/2006/relationships/image"/>
</Relationships>

</file>

<file path=ppt/slides/_rels/slide15.xml.rels><?xml version="1.0" encoding="UTF-8" standalone="no"?>
<Relationships xmlns="http://schemas.openxmlformats.org/package/2006/relationships">
<Relationship Id="rId1" Target="../slideLayouts/slideLayout42.xml" Type="http://schemas.openxmlformats.org/officeDocument/2006/relationships/slideLayout"/>
<Relationship Id="rId2" Target="../notesSlides/notesSlide15.xml" Type="http://schemas.openxmlformats.org/officeDocument/2006/relationships/notesSlide"/>
<Relationship Id="rId3" Target="../media/image19.jpg" Type="http://schemas.openxmlformats.org/officeDocument/2006/relationships/image"/>
</Relationships>

</file>

<file path=ppt/slides/_rels/slide16.xml.rels><?xml version="1.0" encoding="UTF-8" standalone="no"?>
<Relationships xmlns="http://schemas.openxmlformats.org/package/2006/relationships">
<Relationship Id="rId1" Target="../slideLayouts/slideLayout42.xml" Type="http://schemas.openxmlformats.org/officeDocument/2006/relationships/slideLayout"/>
<Relationship Id="rId2" Target="../notesSlides/notesSlide16.xml" Type="http://schemas.openxmlformats.org/officeDocument/2006/relationships/notesSlide"/>
<Relationship Id="rId3" Target="../media/image19.jpg" Type="http://schemas.openxmlformats.org/officeDocument/2006/relationships/image"/>
</Relationships>

</file>

<file path=ppt/slides/_rels/slide17.xml.rels><?xml version="1.0" encoding="UTF-8" standalone="no"?>
<Relationships xmlns="http://schemas.openxmlformats.org/package/2006/relationships">
<Relationship Id="rId1" Target="../slideLayouts/slideLayout47.xml" Type="http://schemas.openxmlformats.org/officeDocument/2006/relationships/slideLayout"/>
<Relationship Id="rId2" Target="../notesSlides/notesSlide17.xml" Type="http://schemas.openxmlformats.org/officeDocument/2006/relationships/notesSlide"/>
<Relationship Id="rId3" Target="../media/image19.jpg" Type="http://schemas.openxmlformats.org/officeDocument/2006/relationships/image"/>
<Relationship Id="rId4" Target="../media/image28.png" Type="http://schemas.openxmlformats.org/officeDocument/2006/relationships/image"/>
</Relationships>

</file>

<file path=ppt/slides/_rels/slide18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18.xml" Type="http://schemas.openxmlformats.org/officeDocument/2006/relationships/notesSlide"/>
<Relationship Id="rId3" Target="../media/image8.jpg" Type="http://schemas.openxmlformats.org/officeDocument/2006/relationships/image"/>
</Relationships>

</file>

<file path=ppt/slides/_rels/slide19.xml.rels><?xml version="1.0" encoding="UTF-8" standalone="no"?>
<Relationships xmlns="http://schemas.openxmlformats.org/package/2006/relationships">
<Relationship Id="rId1" Target="../slideLayouts/slideLayout15.xml" Type="http://schemas.openxmlformats.org/officeDocument/2006/relationships/slideLayout"/>
<Relationship Id="rId2" Target="../notesSlides/notesSlide19.xml" Type="http://schemas.openxmlformats.org/officeDocument/2006/relationships/notesSlide"/>
</Relationships>

</file>

<file path=ppt/slides/_rels/slide2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2.xml" Type="http://schemas.openxmlformats.org/officeDocument/2006/relationships/notesSlide"/>
<Relationship Id="rId3" Target="../media/image9.jpg" Type="http://schemas.openxmlformats.org/officeDocument/2006/relationships/image"/>
<Relationship Id="rId4" Target="../media/image10.jpg" Type="http://schemas.openxmlformats.org/officeDocument/2006/relationships/image"/>
<Relationship Id="rId5" Target="../media/image11.png" Type="http://schemas.openxmlformats.org/officeDocument/2006/relationships/image"/>
<Relationship Id="rId6" Target="../media/image12.png" Type="http://schemas.openxmlformats.org/officeDocument/2006/relationships/image"/>
</Relationships>

</file>

<file path=ppt/slides/_rels/slide20.xml.rels><?xml version="1.0" encoding="UTF-8" standalone="no"?>
<Relationships xmlns="http://schemas.openxmlformats.org/package/2006/relationships">
<Relationship Id="rId1" Target="../slideLayouts/slideLayout28.xml" Type="http://schemas.openxmlformats.org/officeDocument/2006/relationships/slideLayout"/>
<Relationship Id="rId2" Target="../notesSlides/notesSlide20.xml" Type="http://schemas.openxmlformats.org/officeDocument/2006/relationships/notesSlide"/>
<Relationship Id="rId3" Target="../media/image19.jpg" Type="http://schemas.openxmlformats.org/officeDocument/2006/relationships/image"/>
<Relationship Id="rId4" Target="../media/image29.png" Type="http://schemas.openxmlformats.org/officeDocument/2006/relationships/image"/>
<Relationship Id="rId5" Target="../media/image30.png" Type="http://schemas.openxmlformats.org/officeDocument/2006/relationships/image"/>
</Relationships>

</file>

<file path=ppt/slides/_rels/slide21.xml.rels><?xml version="1.0" encoding="UTF-8" standalone="no"?>
<Relationships xmlns="http://schemas.openxmlformats.org/package/2006/relationships">
<Relationship Id="rId1" Target="../slideLayouts/slideLayout28.xml" Type="http://schemas.openxmlformats.org/officeDocument/2006/relationships/slideLayout"/>
<Relationship Id="rId2" Target="../notesSlides/notesSlide21.xml" Type="http://schemas.openxmlformats.org/officeDocument/2006/relationships/notesSlide"/>
<Relationship Id="rId3" Target="../media/image19.jpg" Type="http://schemas.openxmlformats.org/officeDocument/2006/relationships/image"/>
</Relationships>

</file>

<file path=ppt/slides/_rels/slide22.xml.rels><?xml version="1.0" encoding="UTF-8" standalone="no"?>
<Relationships xmlns="http://schemas.openxmlformats.org/package/2006/relationships">
<Relationship Id="rId1" Target="../slideLayouts/slideLayout28.xml" Type="http://schemas.openxmlformats.org/officeDocument/2006/relationships/slideLayout"/>
<Relationship Id="rId2" Target="../notesSlides/notesSlide22.xml" Type="http://schemas.openxmlformats.org/officeDocument/2006/relationships/notesSlide"/>
<Relationship Id="rId3" Target="../media/image19.jpg" Type="http://schemas.openxmlformats.org/officeDocument/2006/relationships/image"/>
</Relationships>

</file>

<file path=ppt/slides/_rels/slide23.xml.rels><?xml version="1.0" encoding="UTF-8" standalone="no"?>
<Relationships xmlns="http://schemas.openxmlformats.org/package/2006/relationships">
<Relationship Id="rId1" Target="../slideLayouts/slideLayout28.xml" Type="http://schemas.openxmlformats.org/officeDocument/2006/relationships/slideLayout"/>
<Relationship Id="rId2" Target="../notesSlides/notesSlide23.xml" Type="http://schemas.openxmlformats.org/officeDocument/2006/relationships/notesSlide"/>
<Relationship Id="rId3" Target="../media/image19.jpg" Type="http://schemas.openxmlformats.org/officeDocument/2006/relationships/image"/>
<Relationship Id="rId4" Target="../media/image31.png" Type="http://schemas.openxmlformats.org/officeDocument/2006/relationships/image"/>
</Relationships>

</file>

<file path=ppt/slides/_rels/slide24.xml.rels><?xml version="1.0" encoding="UTF-8" standalone="no"?>
<Relationships xmlns="http://schemas.openxmlformats.org/package/2006/relationships">
<Relationship Id="rId1" Target="../slideLayouts/slideLayout28.xml" Type="http://schemas.openxmlformats.org/officeDocument/2006/relationships/slideLayout"/>
<Relationship Id="rId2" Target="../notesSlides/notesSlide24.xml" Type="http://schemas.openxmlformats.org/officeDocument/2006/relationships/notesSlide"/>
<Relationship Id="rId3" Target="../media/image19.jpg" Type="http://schemas.openxmlformats.org/officeDocument/2006/relationships/image"/>
</Relationships>

</file>

<file path=ppt/slides/_rels/slide25.xml.rels><?xml version="1.0" encoding="UTF-8" standalone="no"?>
<Relationships xmlns="http://schemas.openxmlformats.org/package/2006/relationships">
<Relationship Id="rId1" Target="../slideLayouts/slideLayout28.xml" Type="http://schemas.openxmlformats.org/officeDocument/2006/relationships/slideLayout"/>
<Relationship Id="rId2" Target="../notesSlides/notesSlide25.xml" Type="http://schemas.openxmlformats.org/officeDocument/2006/relationships/notesSlide"/>
<Relationship Id="rId3" Target="../media/image19.jpg" Type="http://schemas.openxmlformats.org/officeDocument/2006/relationships/image"/>
<Relationship Id="rId4" Target="../media/image32.png" Type="http://schemas.openxmlformats.org/officeDocument/2006/relationships/image"/>
</Relationships>

</file>

<file path=ppt/slides/_rels/slide26.xml.rels><?xml version="1.0" encoding="UTF-8" standalone="no"?>
<Relationships xmlns="http://schemas.openxmlformats.org/package/2006/relationships">
<Relationship Id="rId1" Target="../slideLayouts/slideLayout39.xml" Type="http://schemas.openxmlformats.org/officeDocument/2006/relationships/slideLayout"/>
<Relationship Id="rId2" Target="../notesSlides/notesSlide26.xml" Type="http://schemas.openxmlformats.org/officeDocument/2006/relationships/notesSlide"/>
<Relationship Id="rId3" Target="../media/image19.jpg" Type="http://schemas.openxmlformats.org/officeDocument/2006/relationships/image"/>
<Relationship Id="rId4" Target="../media/image33.png" Type="http://schemas.openxmlformats.org/officeDocument/2006/relationships/image"/>
<Relationship Id="rId5" Target="../media/image34.png" Type="http://schemas.openxmlformats.org/officeDocument/2006/relationships/image"/>
<Relationship Id="rId6" Target="../media/image35.png" Type="http://schemas.openxmlformats.org/officeDocument/2006/relationships/image"/>
<Relationship Id="rId7" Target="../media/image36.png" Type="http://schemas.openxmlformats.org/officeDocument/2006/relationships/image"/>
</Relationships>

</file>

<file path=ppt/slides/_rels/slide27.xml.rels><?xml version="1.0" encoding="UTF-8" standalone="no"?>
<Relationships xmlns="http://schemas.openxmlformats.org/package/2006/relationships">
<Relationship Id="rId1" Target="../slideLayouts/slideLayout28.xml" Type="http://schemas.openxmlformats.org/officeDocument/2006/relationships/slideLayout"/>
<Relationship Id="rId2" Target="../notesSlides/notesSlide27.xml" Type="http://schemas.openxmlformats.org/officeDocument/2006/relationships/notesSlide"/>
<Relationship Id="rId3" Target="../media/image19.jpg" Type="http://schemas.openxmlformats.org/officeDocument/2006/relationships/image"/>
</Relationships>

</file>

<file path=ppt/slides/_rels/slide28.xml.rels><?xml version="1.0" encoding="UTF-8" standalone="no"?>
<Relationships xmlns="http://schemas.openxmlformats.org/package/2006/relationships">
<Relationship Id="rId1" Target="../slideLayouts/slideLayout15.xml" Type="http://schemas.openxmlformats.org/officeDocument/2006/relationships/slideLayout"/>
<Relationship Id="rId2" Target="../notesSlides/notesSlide28.xml" Type="http://schemas.openxmlformats.org/officeDocument/2006/relationships/notesSlide"/>
</Relationships>

</file>

<file path=ppt/slides/_rels/slide29.xml.rels><?xml version="1.0" encoding="UTF-8" standalone="no"?>
<Relationships xmlns="http://schemas.openxmlformats.org/package/2006/relationships">
<Relationship Id="rId1" Target="../slideLayouts/slideLayout40.xml" Type="http://schemas.openxmlformats.org/officeDocument/2006/relationships/slideLayout"/>
<Relationship Id="rId2" Target="../notesSlides/notesSlide29.xml" Type="http://schemas.openxmlformats.org/officeDocument/2006/relationships/notesSlide"/>
<Relationship Id="rId3" Target="../media/image19.jpg" Type="http://schemas.openxmlformats.org/officeDocument/2006/relationships/image"/>
<Relationship Id="rId4" Target="../media/image37.jpg" Type="http://schemas.openxmlformats.org/officeDocument/2006/relationships/image"/>
</Relationships>

</file>

<file path=ppt/slides/_rels/slide3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3.xml" Type="http://schemas.openxmlformats.org/officeDocument/2006/relationships/notesSlide"/>
<Relationship Id="rId3" Target="../media/image8.jpg" Type="http://schemas.openxmlformats.org/officeDocument/2006/relationships/image"/>
</Relationships>

</file>

<file path=ppt/slides/_rels/slide30.xml.rels><?xml version="1.0" encoding="UTF-8" standalone="no"?>
<Relationships xmlns="http://schemas.openxmlformats.org/package/2006/relationships">
<Relationship Id="rId1" Target="../slideLayouts/slideLayout16.xml" Type="http://schemas.openxmlformats.org/officeDocument/2006/relationships/slideLayout"/>
<Relationship Id="rId2" Target="../notesSlides/notesSlide30.xml" Type="http://schemas.openxmlformats.org/officeDocument/2006/relationships/notesSlide"/>
<Relationship Id="rId3" Target="../media/image19.jpg" Type="http://schemas.openxmlformats.org/officeDocument/2006/relationships/image"/>
</Relationships>

</file>

<file path=ppt/slides/_rels/slide31.xml.rels><?xml version="1.0" encoding="UTF-8" standalone="no"?>
<Relationships xmlns="http://schemas.openxmlformats.org/package/2006/relationships">
<Relationship Id="rId1" Target="../slideLayouts/slideLayout16.xml" Type="http://schemas.openxmlformats.org/officeDocument/2006/relationships/slideLayout"/>
<Relationship Id="rId2" Target="../notesSlides/notesSlide31.xml" Type="http://schemas.openxmlformats.org/officeDocument/2006/relationships/notesSlide"/>
<Relationship Id="rId3" Target="../media/image19.jpg" Type="http://schemas.openxmlformats.org/officeDocument/2006/relationships/image"/>
<Relationship Id="rId4" Target="../media/image38.png" Type="http://schemas.openxmlformats.org/officeDocument/2006/relationships/image"/>
</Relationships>

</file>

<file path=ppt/slides/_rels/slide32.xml.rels><?xml version="1.0" encoding="UTF-8" standalone="no"?>
<Relationships xmlns="http://schemas.openxmlformats.org/package/2006/relationships">
<Relationship Id="rId1" Target="../slideLayouts/slideLayout16.xml" Type="http://schemas.openxmlformats.org/officeDocument/2006/relationships/slideLayout"/>
<Relationship Id="rId2" Target="../notesSlides/notesSlide32.xml" Type="http://schemas.openxmlformats.org/officeDocument/2006/relationships/notesSlide"/>
<Relationship Id="rId3" Target="../media/image19.jpg" Type="http://schemas.openxmlformats.org/officeDocument/2006/relationships/image"/>
</Relationships>

</file>

<file path=ppt/slides/_rels/slide33.xml.rels><?xml version="1.0" encoding="UTF-8" standalone="no"?>
<Relationships xmlns="http://schemas.openxmlformats.org/package/2006/relationships">
<Relationship Id="rId1" Target="../slideLayouts/slideLayout16.xml" Type="http://schemas.openxmlformats.org/officeDocument/2006/relationships/slideLayout"/>
<Relationship Id="rId2" Target="../notesSlides/notesSlide33.xml" Type="http://schemas.openxmlformats.org/officeDocument/2006/relationships/notesSlide"/>
<Relationship Id="rId3" Target="../media/image19.jpg" Type="http://schemas.openxmlformats.org/officeDocument/2006/relationships/image"/>
</Relationships>

</file>

<file path=ppt/slides/_rels/slide34.xml.rels><?xml version="1.0" encoding="UTF-8" standalone="no"?>
<Relationships xmlns="http://schemas.openxmlformats.org/package/2006/relationships">
<Relationship Id="rId1" Target="../slideLayouts/slideLayout16.xml" Type="http://schemas.openxmlformats.org/officeDocument/2006/relationships/slideLayout"/>
<Relationship Id="rId2" Target="../notesSlides/notesSlide34.xml" Type="http://schemas.openxmlformats.org/officeDocument/2006/relationships/notesSlide"/>
<Relationship Id="rId3" Target="../media/image19.jpg" Type="http://schemas.openxmlformats.org/officeDocument/2006/relationships/image"/>
<Relationship Id="rId4" Target="../media/image22.png" Type="http://schemas.openxmlformats.org/officeDocument/2006/relationships/image"/>
</Relationships>

</file>

<file path=ppt/slides/_rels/slide35.xml.rels><?xml version="1.0" encoding="UTF-8" standalone="no"?>
<Relationships xmlns="http://schemas.openxmlformats.org/package/2006/relationships">
<Relationship Id="rId1" Target="../slideLayouts/slideLayout16.xml" Type="http://schemas.openxmlformats.org/officeDocument/2006/relationships/slideLayout"/>
<Relationship Id="rId2" Target="../notesSlides/notesSlide35.xml" Type="http://schemas.openxmlformats.org/officeDocument/2006/relationships/notesSlide"/>
<Relationship Id="rId3" Target="../media/image19.jpg" Type="http://schemas.openxmlformats.org/officeDocument/2006/relationships/image"/>
</Relationships>

</file>

<file path=ppt/slides/_rels/slide36.xml.rels><?xml version="1.0" encoding="UTF-8" standalone="no"?>
<Relationships xmlns="http://schemas.openxmlformats.org/package/2006/relationships">
<Relationship Id="rId1" Target="../slideLayouts/slideLayout16.xml" Type="http://schemas.openxmlformats.org/officeDocument/2006/relationships/slideLayout"/>
<Relationship Id="rId2" Target="../notesSlides/notesSlide36.xml" Type="http://schemas.openxmlformats.org/officeDocument/2006/relationships/notesSlide"/>
<Relationship Id="rId3" Target="../media/image19.jpg" Type="http://schemas.openxmlformats.org/officeDocument/2006/relationships/image"/>
<Relationship Id="rId4" Target="../media/image39.png" Type="http://schemas.openxmlformats.org/officeDocument/2006/relationships/image"/>
<Relationship Id="rId5" Target="../media/image40.png" Type="http://schemas.openxmlformats.org/officeDocument/2006/relationships/image"/>
<Relationship Id="rId6" Target="../media/image41.png" Type="http://schemas.openxmlformats.org/officeDocument/2006/relationships/image"/>
<Relationship Id="rId7" Target="../media/image42.png" Type="http://schemas.openxmlformats.org/officeDocument/2006/relationships/image"/>
</Relationships>

</file>

<file path=ppt/slides/_rels/slide37.xml.rels><?xml version="1.0" encoding="UTF-8" standalone="no"?>
<Relationships xmlns="http://schemas.openxmlformats.org/package/2006/relationships">
<Relationship Id="rId1" Target="../slideLayouts/slideLayout16.xml" Type="http://schemas.openxmlformats.org/officeDocument/2006/relationships/slideLayout"/>
<Relationship Id="rId2" Target="../notesSlides/notesSlide37.xml" Type="http://schemas.openxmlformats.org/officeDocument/2006/relationships/notesSlide"/>
<Relationship Id="rId3" Target="../media/image19.jpg" Type="http://schemas.openxmlformats.org/officeDocument/2006/relationships/image"/>
</Relationships>

</file>

<file path=ppt/slides/_rels/slide38.xml.rels><?xml version="1.0" encoding="UTF-8" standalone="no"?>
<Relationships xmlns="http://schemas.openxmlformats.org/package/2006/relationships">
<Relationship Id="rId1" Target="../slideLayouts/slideLayout16.xml" Type="http://schemas.openxmlformats.org/officeDocument/2006/relationships/slideLayout"/>
<Relationship Id="rId2" Target="../notesSlides/notesSlide38.xml" Type="http://schemas.openxmlformats.org/officeDocument/2006/relationships/notesSlide"/>
<Relationship Id="rId3" Target="../media/image19.jpg" Type="http://schemas.openxmlformats.org/officeDocument/2006/relationships/image"/>
<Relationship Id="rId4" Target="../media/image43.png" Type="http://schemas.openxmlformats.org/officeDocument/2006/relationships/image"/>
<Relationship Id="rId5" Target="../media/image44.png" Type="http://schemas.openxmlformats.org/officeDocument/2006/relationships/image"/>
</Relationships>

</file>

<file path=ppt/slides/_rels/slide39.xml.rels><?xml version="1.0" encoding="UTF-8" standalone="no"?>
<Relationships xmlns="http://schemas.openxmlformats.org/package/2006/relationships">
<Relationship Id="rId1" Target="../slideLayouts/slideLayout16.xml" Type="http://schemas.openxmlformats.org/officeDocument/2006/relationships/slideLayout"/>
<Relationship Id="rId2" Target="../notesSlides/notesSlide39.xml" Type="http://schemas.openxmlformats.org/officeDocument/2006/relationships/notesSlide"/>
<Relationship Id="rId3" Target="../media/image19.jpg" Type="http://schemas.openxmlformats.org/officeDocument/2006/relationships/image"/>
</Relationships>

</file>

<file path=ppt/slides/_rels/slide4.xml.rels><?xml version="1.0" encoding="UTF-8" standalone="no"?>
<Relationships xmlns="http://schemas.openxmlformats.org/package/2006/relationships">
<Relationship Id="rId1" Target="../slideLayouts/slideLayout16.xml" Type="http://schemas.openxmlformats.org/officeDocument/2006/relationships/slideLayout"/>
<Relationship Id="rId2" Target="../notesSlides/notesSlide4.xml" Type="http://schemas.openxmlformats.org/officeDocument/2006/relationships/notesSlide"/>
<Relationship Id="rId3" Target="../media/image13.jpg" Type="http://schemas.openxmlformats.org/officeDocument/2006/relationships/image"/>
<Relationship Id="rId4" Target="../media/image14.png" Type="http://schemas.openxmlformats.org/officeDocument/2006/relationships/image"/>
<Relationship Id="rId5" Target="../media/image15.png" Type="http://schemas.openxmlformats.org/officeDocument/2006/relationships/image"/>
</Relationships>

</file>

<file path=ppt/slides/_rels/slide40.xml.rels><?xml version="1.0" encoding="UTF-8" standalone="no"?>
<Relationships xmlns="http://schemas.openxmlformats.org/package/2006/relationships">
<Relationship Id="rId1" Target="../slideLayouts/slideLayout16.xml" Type="http://schemas.openxmlformats.org/officeDocument/2006/relationships/slideLayout"/>
<Relationship Id="rId2" Target="../notesSlides/notesSlide40.xml" Type="http://schemas.openxmlformats.org/officeDocument/2006/relationships/notesSlide"/>
<Relationship Id="rId3" Target="../media/image19.jpg" Type="http://schemas.openxmlformats.org/officeDocument/2006/relationships/image"/>
</Relationships>

</file>

<file path=ppt/slides/_rels/slide41.xml.rels><?xml version="1.0" encoding="UTF-8" standalone="no"?>
<Relationships xmlns="http://schemas.openxmlformats.org/package/2006/relationships">
<Relationship Id="rId1" Target="../slideLayouts/slideLayout16.xml" Type="http://schemas.openxmlformats.org/officeDocument/2006/relationships/slideLayout"/>
<Relationship Id="rId2" Target="../notesSlides/notesSlide41.xml" Type="http://schemas.openxmlformats.org/officeDocument/2006/relationships/notesSlide"/>
<Relationship Id="rId3" Target="../media/image19.jpg" Type="http://schemas.openxmlformats.org/officeDocument/2006/relationships/image"/>
</Relationships>

</file>

<file path=ppt/slides/_rels/slide42.xml.rels><?xml version="1.0" encoding="UTF-8" standalone="no"?>
<Relationships xmlns="http://schemas.openxmlformats.org/package/2006/relationships">
<Relationship Id="rId1" Target="../slideLayouts/slideLayout16.xml" Type="http://schemas.openxmlformats.org/officeDocument/2006/relationships/slideLayout"/>
<Relationship Id="rId2" Target="../notesSlides/notesSlide42.xml" Type="http://schemas.openxmlformats.org/officeDocument/2006/relationships/notesSlide"/>
<Relationship Id="rId3" Target="../media/image19.jpg" Type="http://schemas.openxmlformats.org/officeDocument/2006/relationships/image"/>
<Relationship Id="rId4" Target="../media/image45.png" Type="http://schemas.openxmlformats.org/officeDocument/2006/relationships/image"/>
<Relationship Id="rId5" Target="https://jobbereik.vdab.be/?versie=skill-cloud" TargetMode="External" Type="http://schemas.openxmlformats.org/officeDocument/2006/relationships/hyperlink"/>
</Relationships>

</file>

<file path=ppt/slides/_rels/slide43.xml.rels><?xml version="1.0" encoding="UTF-8" standalone="no"?>
<Relationships xmlns="http://schemas.openxmlformats.org/package/2006/relationships">
<Relationship Id="rId1" Target="../slideLayouts/slideLayout16.xml" Type="http://schemas.openxmlformats.org/officeDocument/2006/relationships/slideLayout"/>
<Relationship Id="rId2" Target="../notesSlides/notesSlide43.xml" Type="http://schemas.openxmlformats.org/officeDocument/2006/relationships/notesSlide"/>
<Relationship Id="rId3" Target="../media/image19.jpg" Type="http://schemas.openxmlformats.org/officeDocument/2006/relationships/image"/>
<Relationship Id="rId4" Target="../media/image46.png" Type="http://schemas.openxmlformats.org/officeDocument/2006/relationships/image"/>
</Relationships>

</file>

<file path=ppt/slides/_rels/slide44.xml.rels><?xml version="1.0" encoding="UTF-8" standalone="no"?>
<Relationships xmlns="http://schemas.openxmlformats.org/package/2006/relationships">
<Relationship Id="rId1" Target="../slideLayouts/slideLayout16.xml" Type="http://schemas.openxmlformats.org/officeDocument/2006/relationships/slideLayout"/>
<Relationship Id="rId2" Target="../notesSlides/notesSlide44.xml" Type="http://schemas.openxmlformats.org/officeDocument/2006/relationships/notesSlide"/>
<Relationship Id="rId3" Target="../media/image19.jpg" Type="http://schemas.openxmlformats.org/officeDocument/2006/relationships/image"/>
<Relationship Id="rId4" Target="../media/image47.png" Type="http://schemas.openxmlformats.org/officeDocument/2006/relationships/image"/>
<Relationship Id="rId5" Target="../media/image48.png" Type="http://schemas.openxmlformats.org/officeDocument/2006/relationships/image"/>
</Relationships>

</file>

<file path=ppt/slides/_rels/slide45.xml.rels><?xml version="1.0" encoding="UTF-8" standalone="no"?>
<Relationships xmlns="http://schemas.openxmlformats.org/package/2006/relationships">
<Relationship Id="rId1" Target="../slideLayouts/slideLayout18.xml" Type="http://schemas.openxmlformats.org/officeDocument/2006/relationships/slideLayout"/>
<Relationship Id="rId2" Target="../notesSlides/notesSlide45.xml" Type="http://schemas.openxmlformats.org/officeDocument/2006/relationships/notesSlide"/>
<Relationship Id="rId3" Target="../media/image49.png" Type="http://schemas.openxmlformats.org/officeDocument/2006/relationships/image"/>
</Relationships>

</file>

<file path=ppt/slides/_rels/slide46.xml.rels><?xml version="1.0" encoding="UTF-8" standalone="no"?>
<Relationships xmlns="http://schemas.openxmlformats.org/package/2006/relationships">
<Relationship Id="rId1" Target="../slideLayouts/slideLayout18.xml" Type="http://schemas.openxmlformats.org/officeDocument/2006/relationships/slideLayout"/>
<Relationship Id="rId2" Target="../notesSlides/notesSlide46.xml" Type="http://schemas.openxmlformats.org/officeDocument/2006/relationships/notesSlide"/>
<Relationship Id="rId3" Target="../media/image50.png" Type="http://schemas.openxmlformats.org/officeDocument/2006/relationships/image"/>
</Relationships>

</file>

<file path=ppt/slides/_rels/slide47.xml.rels><?xml version="1.0" encoding="UTF-8" standalone="no"?>
<Relationships xmlns="http://schemas.openxmlformats.org/package/2006/relationships">
<Relationship Id="rId1" Target="../slideLayouts/slideLayout18.xml" Type="http://schemas.openxmlformats.org/officeDocument/2006/relationships/slideLayout"/>
<Relationship Id="rId2" Target="../notesSlides/notesSlide47.xml" Type="http://schemas.openxmlformats.org/officeDocument/2006/relationships/notesSlide"/>
<Relationship Id="rId3" Target="../media/image51.png" Type="http://schemas.openxmlformats.org/officeDocument/2006/relationships/image"/>
</Relationships>

</file>

<file path=ppt/slides/_rels/slide48.xml.rels><?xml version="1.0" encoding="UTF-8" standalone="no"?>
<Relationships xmlns="http://schemas.openxmlformats.org/package/2006/relationships">
<Relationship Id="rId1" Target="../slideLayouts/slideLayout3.xml" Type="http://schemas.openxmlformats.org/officeDocument/2006/relationships/slideLayout"/>
<Relationship Id="rId2" Target="../notesSlides/notesSlide48.xml" Type="http://schemas.openxmlformats.org/officeDocument/2006/relationships/notesSlide"/>
<Relationship Id="rId3" Target="../media/image8.jpg" Type="http://schemas.openxmlformats.org/officeDocument/2006/relationships/image"/>
</Relationships>

</file>

<file path=ppt/slides/_rels/slide5.xml.rels><?xml version="1.0" encoding="UTF-8" standalone="no"?>
<Relationships xmlns="http://schemas.openxmlformats.org/package/2006/relationships">
<Relationship Id="rId1" Target="../slideLayouts/slideLayout20.xml" Type="http://schemas.openxmlformats.org/officeDocument/2006/relationships/slideLayout"/>
<Relationship Id="rId2" Target="../notesSlides/notesSlide5.xml" Type="http://schemas.openxmlformats.org/officeDocument/2006/relationships/notesSlide"/>
<Relationship Id="rId3" Target="../media/image16.jpg" Type="http://schemas.openxmlformats.org/officeDocument/2006/relationships/image"/>
<Relationship Id="rId4" Target="../media/image17.png" Type="http://schemas.openxmlformats.org/officeDocument/2006/relationships/image"/>
<Relationship Id="rId5" Target="../media/image18.png" Type="http://schemas.openxmlformats.org/officeDocument/2006/relationships/image"/>
</Relationships>

</file>

<file path=ppt/slides/_rels/slide6.xml.rels><?xml version="1.0" encoding="UTF-8" standalone="no"?>
<Relationships xmlns="http://schemas.openxmlformats.org/package/2006/relationships">
<Relationship Id="rId1" Target="../slideLayouts/slideLayout44.xml" Type="http://schemas.openxmlformats.org/officeDocument/2006/relationships/slideLayout"/>
<Relationship Id="rId2" Target="../notesSlides/notesSlide6.xml" Type="http://schemas.openxmlformats.org/officeDocument/2006/relationships/notesSlide"/>
<Relationship Id="rId3" Target="../media/image19.jpg" Type="http://schemas.openxmlformats.org/officeDocument/2006/relationships/image"/>
</Relationships>

</file>

<file path=ppt/slides/_rels/slide7.xml.rels><?xml version="1.0" encoding="UTF-8" standalone="no"?>
<Relationships xmlns="http://schemas.openxmlformats.org/package/2006/relationships">
<Relationship Id="rId1" Target="../slideLayouts/slideLayout44.xml" Type="http://schemas.openxmlformats.org/officeDocument/2006/relationships/slideLayout"/>
<Relationship Id="rId2" Target="../notesSlides/notesSlide7.xml" Type="http://schemas.openxmlformats.org/officeDocument/2006/relationships/notesSlide"/>
<Relationship Id="rId3" Target="../media/image19.jpg" Type="http://schemas.openxmlformats.org/officeDocument/2006/relationships/image"/>
</Relationships>

</file>

<file path=ppt/slides/_rels/slide8.xml.rels><?xml version="1.0" encoding="UTF-8" standalone="no"?>
<Relationships xmlns="http://schemas.openxmlformats.org/package/2006/relationships">
<Relationship Id="rId1" Target="../slideLayouts/slideLayout15.xml" Type="http://schemas.openxmlformats.org/officeDocument/2006/relationships/slideLayout"/>
<Relationship Id="rId2" Target="../notesSlides/notesSlide8.xml" Type="http://schemas.openxmlformats.org/officeDocument/2006/relationships/notesSlide"/>
<Relationship Id="rId3" Target="../media/image20.jpg" Type="http://schemas.openxmlformats.org/officeDocument/2006/relationships/image"/>
</Relationships>

</file>

<file path=ppt/slides/_rels/slide9.xml.rels><?xml version="1.0" encoding="UTF-8" standalone="no"?>
<Relationships xmlns="http://schemas.openxmlformats.org/package/2006/relationships">
<Relationship Id="rId1" Target="../slideLayouts/slideLayout15.xml" Type="http://schemas.openxmlformats.org/officeDocument/2006/relationships/slideLayout"/>
<Relationship Id="rId2" Target="../notesSlides/notesSlide9.xml" Type="http://schemas.openxmlformats.org/officeDocument/2006/relationships/notesSlide"/>
<Relationship Id="rId3" Target="../media/image21.jpg" Type="http://schemas.openxmlformats.org/officeDocument/2006/relationships/image"/>
<Relationship Id="rId4" Target="../media/image22.png" Type="http://schemas.openxmlformats.org/officeDocument/2006/relationships/image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5"/>
          <p:cNvSpPr txBox="1">
            <a:spLocks noGrp="1"/>
          </p:cNvSpPr>
          <p:nvPr>
            <p:ph type="title"/>
          </p:nvPr>
        </p:nvSpPr>
        <p:spPr>
          <a:xfrm>
            <a:off x="311100" y="1955550"/>
            <a:ext cx="85218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A"/>
              </a:buClr>
              <a:buSzPts val="5400"/>
              <a:buFont typeface="Arial"/>
              <a:buNone/>
            </a:pPr>
            <a:r>
              <a:rPr lang="nl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Using AI to strengthen VDAB in becoming a trusted advisor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74" descr="Woman on phone in flower sho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-601662"/>
            <a:ext cx="9867901" cy="6584952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74"/>
          <p:cNvSpPr txBox="1"/>
          <p:nvPr/>
        </p:nvSpPr>
        <p:spPr>
          <a:xfrm>
            <a:off x="1989125" y="928675"/>
            <a:ext cx="4957800" cy="492600"/>
          </a:xfrm>
          <a:prstGeom prst="rect">
            <a:avLst/>
          </a:prstGeom>
          <a:solidFill>
            <a:srgbClr val="004475">
              <a:alpha val="829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2600"/>
              <a:buFont typeface="Arial"/>
              <a:buNone/>
            </a:pPr>
            <a:r>
              <a:rPr lang="nl" sz="2600" b="1">
                <a:solidFill>
                  <a:schemeClr val="lt1"/>
                </a:solidFill>
              </a:rPr>
              <a:t>Jobbereik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16" name="Google Shape;416;p74"/>
          <p:cNvSpPr txBox="1"/>
          <p:nvPr/>
        </p:nvSpPr>
        <p:spPr>
          <a:xfrm>
            <a:off x="1988526" y="1618325"/>
            <a:ext cx="4957800" cy="1046700"/>
          </a:xfrm>
          <a:prstGeom prst="rect">
            <a:avLst/>
          </a:prstGeom>
          <a:solidFill>
            <a:srgbClr val="FFFFFF">
              <a:alpha val="8165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2600"/>
              <a:buFont typeface="Arial"/>
              <a:buNone/>
            </a:pPr>
            <a:r>
              <a:rPr lang="nl" sz="21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Self-orientation tool to widen the </a:t>
            </a:r>
            <a:br>
              <a:rPr lang="nl" sz="21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21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citizen’s work horizon</a:t>
            </a:r>
            <a:endParaRPr sz="2100" b="1">
              <a:solidFill>
                <a:srgbClr val="0044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2600"/>
              <a:buFont typeface="Arial"/>
              <a:buNone/>
            </a:pPr>
            <a:r>
              <a:rPr lang="nl" sz="2000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35.471 active users during 2023</a:t>
            </a:r>
            <a:endParaRPr sz="2000">
              <a:solidFill>
                <a:srgbClr val="0044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5"/>
          <p:cNvSpPr txBox="1">
            <a:spLocks noGrp="1"/>
          </p:cNvSpPr>
          <p:nvPr>
            <p:ph type="title"/>
          </p:nvPr>
        </p:nvSpPr>
        <p:spPr>
          <a:xfrm>
            <a:off x="311100" y="1650750"/>
            <a:ext cx="85218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A"/>
              </a:buClr>
              <a:buSzPts val="5400"/>
              <a:buFont typeface="Arial"/>
              <a:buNone/>
            </a:pPr>
            <a:r>
              <a:rPr lang="nl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Ethics Council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3997" cy="514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5325" y="1382800"/>
            <a:ext cx="3133325" cy="31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76"/>
          <p:cNvSpPr txBox="1"/>
          <p:nvPr/>
        </p:nvSpPr>
        <p:spPr>
          <a:xfrm>
            <a:off x="3482550" y="333950"/>
            <a:ext cx="21789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400" b="1">
                <a:solidFill>
                  <a:schemeClr val="lt1"/>
                </a:solidFill>
              </a:rPr>
              <a:t>Trust</a:t>
            </a:r>
            <a:endParaRPr sz="34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3997" cy="514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5325" y="1382800"/>
            <a:ext cx="3133325" cy="31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77"/>
          <p:cNvSpPr txBox="1"/>
          <p:nvPr/>
        </p:nvSpPr>
        <p:spPr>
          <a:xfrm>
            <a:off x="3482550" y="333950"/>
            <a:ext cx="21789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400" b="1">
                <a:solidFill>
                  <a:schemeClr val="lt1"/>
                </a:solidFill>
              </a:rPr>
              <a:t>Trust</a:t>
            </a:r>
            <a:endParaRPr sz="3400" b="1">
              <a:solidFill>
                <a:schemeClr val="lt1"/>
              </a:solidFill>
            </a:endParaRPr>
          </a:p>
        </p:txBody>
      </p:sp>
      <p:pic>
        <p:nvPicPr>
          <p:cNvPr id="436" name="Google Shape;436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2675" y="835545"/>
            <a:ext cx="3482552" cy="221400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77"/>
          <p:cNvSpPr txBox="1"/>
          <p:nvPr/>
        </p:nvSpPr>
        <p:spPr>
          <a:xfrm>
            <a:off x="5844950" y="13353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is key to realise</a:t>
            </a:r>
            <a:br>
              <a:rPr lang="nl" sz="21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21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 business impact</a:t>
            </a:r>
            <a:endParaRPr sz="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3997" cy="514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5325" y="1382800"/>
            <a:ext cx="3133325" cy="31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78"/>
          <p:cNvSpPr txBox="1"/>
          <p:nvPr/>
        </p:nvSpPr>
        <p:spPr>
          <a:xfrm>
            <a:off x="3482550" y="333950"/>
            <a:ext cx="21789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400" b="1">
                <a:solidFill>
                  <a:schemeClr val="lt1"/>
                </a:solidFill>
              </a:rPr>
              <a:t>Trust</a:t>
            </a:r>
            <a:endParaRPr sz="3400" b="1">
              <a:solidFill>
                <a:schemeClr val="lt1"/>
              </a:solidFill>
            </a:endParaRPr>
          </a:p>
        </p:txBody>
      </p:sp>
      <p:pic>
        <p:nvPicPr>
          <p:cNvPr id="445" name="Google Shape;445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725" y="1122800"/>
            <a:ext cx="3482552" cy="289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2675" y="835545"/>
            <a:ext cx="3482552" cy="221400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8"/>
          <p:cNvSpPr txBox="1"/>
          <p:nvPr/>
        </p:nvSpPr>
        <p:spPr>
          <a:xfrm>
            <a:off x="5844950" y="13353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1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is key to realise</a:t>
            </a:r>
            <a:br>
              <a:rPr lang="nl" sz="21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sz="21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 business impact</a:t>
            </a:r>
            <a:endParaRPr sz="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78"/>
          <p:cNvSpPr txBox="1"/>
          <p:nvPr/>
        </p:nvSpPr>
        <p:spPr>
          <a:xfrm>
            <a:off x="633413" y="1432425"/>
            <a:ext cx="23859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In 2022, VDAB established Belgium's first Ethics Council on the use of data &amp; AI.</a:t>
            </a:r>
            <a:endParaRPr sz="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78"/>
          <p:cNvSpPr txBox="1"/>
          <p:nvPr/>
        </p:nvSpPr>
        <p:spPr>
          <a:xfrm>
            <a:off x="598400" y="2877675"/>
            <a:ext cx="1938600" cy="11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Aim is to help VDAB to be and remain ethically sound while leveraging the potential of data.</a:t>
            </a:r>
            <a:endParaRPr>
              <a:solidFill>
                <a:srgbClr val="0044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79"/>
          <p:cNvSpPr txBox="1">
            <a:spLocks noGrp="1"/>
          </p:cNvSpPr>
          <p:nvPr>
            <p:ph type="title"/>
          </p:nvPr>
        </p:nvSpPr>
        <p:spPr>
          <a:xfrm>
            <a:off x="524225" y="43405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b="0">
                <a:latin typeface="Calibri"/>
                <a:ea typeface="Calibri"/>
                <a:cs typeface="Calibri"/>
                <a:sym typeface="Calibri"/>
              </a:rPr>
              <a:t>Mandate</a:t>
            </a:r>
            <a:endParaRPr sz="1600" b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79"/>
          <p:cNvSpPr txBox="1"/>
          <p:nvPr/>
        </p:nvSpPr>
        <p:spPr>
          <a:xfrm>
            <a:off x="503550" y="1534475"/>
            <a:ext cx="8268900" cy="30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The Ethics Council</a:t>
            </a:r>
            <a:endParaRPr sz="1800" b="1">
              <a:solidFill>
                <a:srgbClr val="0044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1600"/>
              <a:buFont typeface="Calibri"/>
              <a:buChar char="●"/>
            </a:pPr>
            <a:r>
              <a:rPr lang="nl" sz="1600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Works on behalf of the Board of Directors</a:t>
            </a:r>
            <a:endParaRPr sz="1600">
              <a:solidFill>
                <a:srgbClr val="0044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1600"/>
              <a:buFont typeface="Calibri"/>
              <a:buChar char="●"/>
            </a:pPr>
            <a:r>
              <a:rPr lang="nl" sz="1600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Gives independent advice, and functions as a sounding board for VDAB</a:t>
            </a:r>
            <a:endParaRPr sz="1600">
              <a:solidFill>
                <a:srgbClr val="0044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rgbClr val="0044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nl" sz="18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Scope</a:t>
            </a:r>
            <a:endParaRPr sz="1800" b="1">
              <a:solidFill>
                <a:srgbClr val="0044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1600"/>
              <a:buFont typeface="Calibri"/>
              <a:buChar char="●"/>
            </a:pPr>
            <a:r>
              <a:rPr lang="nl" sz="1600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Ethical issues related to AI, profiling and automated decision making</a:t>
            </a:r>
            <a:endParaRPr sz="1600">
              <a:solidFill>
                <a:srgbClr val="0044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1600"/>
              <a:buFont typeface="Calibri"/>
              <a:buChar char="●"/>
            </a:pPr>
            <a:r>
              <a:rPr lang="nl" sz="1600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Agenda topics from input across the organisation, and upon request from external council members.</a:t>
            </a:r>
            <a:endParaRPr sz="1600">
              <a:solidFill>
                <a:srgbClr val="0044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79"/>
          <p:cNvSpPr txBox="1">
            <a:spLocks noGrp="1"/>
          </p:cNvSpPr>
          <p:nvPr>
            <p:ph type="title" idx="4294967295"/>
          </p:nvPr>
        </p:nvSpPr>
        <p:spPr>
          <a:xfrm>
            <a:off x="503550" y="-15125"/>
            <a:ext cx="115899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" sz="3100" b="1">
                <a:solidFill>
                  <a:schemeClr val="lt1"/>
                </a:solidFill>
              </a:rPr>
              <a:t>Ethics Council</a:t>
            </a:r>
            <a:endParaRPr sz="31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80"/>
          <p:cNvSpPr txBox="1">
            <a:spLocks noGrp="1"/>
          </p:cNvSpPr>
          <p:nvPr>
            <p:ph type="title" idx="4294967295"/>
          </p:nvPr>
        </p:nvSpPr>
        <p:spPr>
          <a:xfrm>
            <a:off x="503550" y="-15125"/>
            <a:ext cx="115899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" sz="3100" b="1">
                <a:solidFill>
                  <a:schemeClr val="lt1"/>
                </a:solidFill>
              </a:rPr>
              <a:t>Ethics Council</a:t>
            </a:r>
            <a:endParaRPr sz="3100" b="1">
              <a:solidFill>
                <a:schemeClr val="lt1"/>
              </a:solidFill>
            </a:endParaRPr>
          </a:p>
        </p:txBody>
      </p:sp>
      <p:sp>
        <p:nvSpPr>
          <p:cNvPr id="466" name="Google Shape;466;p80"/>
          <p:cNvSpPr txBox="1">
            <a:spLocks noGrp="1"/>
          </p:cNvSpPr>
          <p:nvPr>
            <p:ph type="title"/>
          </p:nvPr>
        </p:nvSpPr>
        <p:spPr>
          <a:xfrm>
            <a:off x="524225" y="43405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b="0">
                <a:latin typeface="Calibri"/>
                <a:ea typeface="Calibri"/>
                <a:cs typeface="Calibri"/>
                <a:sym typeface="Calibri"/>
              </a:rPr>
              <a:t>Members</a:t>
            </a:r>
            <a:endParaRPr sz="1600" b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67" name="Google Shape;467;p80"/>
          <p:cNvGraphicFramePr/>
          <p:nvPr/>
        </p:nvGraphicFramePr>
        <p:xfrm>
          <a:off x="731400" y="142751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{FF56BF0E-5EAD-46ED-A28C-3444128EB5F5}</a:tableStyleId>
              </a:tblPr>
              <a:tblGrid>
                <a:gridCol w="262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b="1" u="none" strike="noStrike" cap="none">
                          <a:solidFill>
                            <a:schemeClr val="dk1"/>
                          </a:solidFill>
                        </a:rPr>
                        <a:t>Member</a:t>
                      </a:r>
                      <a:endParaRPr sz="9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b="1" u="none" strike="noStrike" cap="none">
                          <a:solidFill>
                            <a:schemeClr val="dk1"/>
                          </a:solidFill>
                        </a:rPr>
                        <a:t>VDAB or external</a:t>
                      </a:r>
                      <a:endParaRPr sz="9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b="1" u="none" strike="noStrike" cap="none">
                          <a:solidFill>
                            <a:schemeClr val="dk1"/>
                          </a:solidFill>
                        </a:rPr>
                        <a:t>Role / Expertise domain</a:t>
                      </a:r>
                      <a:endParaRPr sz="9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Jan De Schepper - Chair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external</a:t>
                      </a:r>
                      <a:endParaRPr sz="9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i="0" u="none" strike="noStrike" cap="none">
                          <a:solidFill>
                            <a:schemeClr val="dk1"/>
                          </a:solidFill>
                        </a:rPr>
                        <a:t>Operational expertise, Chairman and Executive Board Member</a:t>
                      </a:r>
                      <a:endParaRPr sz="900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Danielle Jacobs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external</a:t>
                      </a:r>
                      <a:endParaRPr sz="9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i="0" u="none" strike="noStrike" cap="none">
                          <a:solidFill>
                            <a:schemeClr val="dk1"/>
                          </a:solidFill>
                        </a:rPr>
                        <a:t>Transversal domain expertise, CEO Beltug - Association CIOs &amp; Digital Technology leaders</a:t>
                      </a:r>
                      <a:endParaRPr sz="900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Tuba Bircan </a:t>
                      </a:r>
                      <a:endParaRPr sz="9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external</a:t>
                      </a:r>
                      <a:endParaRPr sz="9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Social Sciences expertise, Computational Social Scientist, VUB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Nathalie Smuha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external</a:t>
                      </a:r>
                      <a:endParaRPr sz="900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i="0" u="none" strike="noStrike" cap="none">
                          <a:solidFill>
                            <a:schemeClr val="dk1"/>
                          </a:solidFill>
                        </a:rPr>
                        <a:t>Legal expertise: Scholar, Lawyer, Philosopher | KU Leuven &amp; Quinz Lawyers (AI &amp; Digital Tech)</a:t>
                      </a:r>
                      <a:endParaRPr sz="900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b="0" i="0" u="none" strike="noStrike" cap="none">
                          <a:solidFill>
                            <a:schemeClr val="dk1"/>
                          </a:solidFill>
                        </a:rPr>
                        <a:t>Lode Lauwaert</a:t>
                      </a:r>
                      <a:endParaRPr sz="900" b="0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external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Ethical Expertise, Professor of Philosophy of Technology at KU Leuven - Institute of Philosophy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Bram Lievrouw</a:t>
                      </a:r>
                      <a:endParaRPr sz="900" u="none" strike="noStrike" cap="none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>
                          <a:solidFill>
                            <a:schemeClr val="dk1"/>
                          </a:solidFill>
                        </a:rPr>
                        <a:t>Replacement</a:t>
                      </a: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nl" sz="900">
                          <a:solidFill>
                            <a:schemeClr val="dk1"/>
                          </a:solidFill>
                        </a:rPr>
                        <a:t>Cindy De Waele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b="0" i="0" u="none" strike="noStrike" cap="none">
                          <a:solidFill>
                            <a:schemeClr val="dk1"/>
                          </a:solidFill>
                        </a:rPr>
                        <a:t>VDAB</a:t>
                      </a:r>
                      <a:endParaRPr sz="900" b="0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Director of </a:t>
                      </a:r>
                      <a:r>
                        <a:rPr lang="nl" sz="900">
                          <a:solidFill>
                            <a:schemeClr val="dk1"/>
                          </a:solidFill>
                        </a:rPr>
                        <a:t>service development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Karina Van Den Broeck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>
                          <a:solidFill>
                            <a:schemeClr val="dk1"/>
                          </a:solidFill>
                        </a:rPr>
                        <a:t>Replacement</a:t>
                      </a: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nl" sz="900" i="0" u="none" strike="noStrike" cap="none">
                          <a:solidFill>
                            <a:schemeClr val="dk1"/>
                          </a:solidFill>
                        </a:rPr>
                        <a:t>Katrien Vereecken</a:t>
                      </a:r>
                      <a:endParaRPr sz="900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VDAB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Functional customer service,  VDAB integrity officer 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Jan Dobbenie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>
                          <a:solidFill>
                            <a:schemeClr val="dk1"/>
                          </a:solidFill>
                        </a:rPr>
                        <a:t>Replacement</a:t>
                      </a:r>
                      <a:r>
                        <a:rPr lang="nl" sz="900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nl" sz="900" i="0" u="none" strike="noStrike" cap="none">
                          <a:solidFill>
                            <a:schemeClr val="dk1"/>
                          </a:solidFill>
                        </a:rPr>
                        <a:t>Amedee Audooren</a:t>
                      </a:r>
                      <a:endParaRPr sz="900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VDAB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nl" sz="900" i="0" u="none" strike="noStrike" cap="none">
                          <a:solidFill>
                            <a:schemeClr val="dk1"/>
                          </a:solidFill>
                        </a:rPr>
                        <a:t>CIO, director Information &amp; Technology</a:t>
                      </a:r>
                      <a:endParaRPr sz="900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81"/>
          <p:cNvSpPr txBox="1"/>
          <p:nvPr/>
        </p:nvSpPr>
        <p:spPr>
          <a:xfrm>
            <a:off x="640090" y="362400"/>
            <a:ext cx="62829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A"/>
              </a:buClr>
              <a:buSzPts val="2400"/>
              <a:buFont typeface="Arial"/>
              <a:buNone/>
            </a:pPr>
            <a:r>
              <a:rPr lang="nl" sz="2800" b="1">
                <a:solidFill>
                  <a:srgbClr val="FFFFFF"/>
                </a:solidFill>
              </a:rPr>
              <a:t>Key outcomes</a:t>
            </a:r>
            <a:endParaRPr sz="2800" b="1">
              <a:solidFill>
                <a:srgbClr val="FFFFFF"/>
              </a:solidFill>
            </a:endParaRPr>
          </a:p>
        </p:txBody>
      </p:sp>
      <p:sp>
        <p:nvSpPr>
          <p:cNvPr id="474" name="Google Shape;474;p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4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4475"/>
              </a:buClr>
              <a:buSzPts val="1400"/>
              <a:buFont typeface="Calibri"/>
              <a:buChar char="●"/>
            </a:pPr>
            <a:r>
              <a:rPr lang="nl" sz="1400" b="1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Open, constructive and positives</a:t>
            </a:r>
            <a:r>
              <a:rPr lang="nl" sz="1400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discussions</a:t>
            </a:r>
            <a:endParaRPr sz="1400">
              <a:solidFill>
                <a:srgbClr val="00447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1400"/>
              <a:buFont typeface="Calibri"/>
              <a:buChar char="●"/>
            </a:pPr>
            <a:r>
              <a:rPr lang="nl" sz="1400" b="1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Diverse team </a:t>
            </a:r>
            <a:r>
              <a:rPr lang="nl" sz="1400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nl" sz="1400" b="1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sounding board </a:t>
            </a:r>
            <a:r>
              <a:rPr lang="nl" sz="1400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for VDAB</a:t>
            </a:r>
            <a:endParaRPr sz="1400">
              <a:solidFill>
                <a:srgbClr val="00447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1400"/>
              <a:buFont typeface="Calibri"/>
              <a:buChar char="●"/>
            </a:pPr>
            <a:r>
              <a:rPr lang="nl" sz="1400" b="1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AI maturity</a:t>
            </a:r>
            <a:r>
              <a:rPr lang="nl" sz="1400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of VDAB is </a:t>
            </a:r>
            <a:r>
              <a:rPr lang="nl" sz="1400" b="1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high</a:t>
            </a:r>
            <a:endParaRPr sz="1400" b="1">
              <a:solidFill>
                <a:srgbClr val="00447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1400"/>
              <a:buFont typeface="Calibri"/>
              <a:buChar char="●"/>
            </a:pPr>
            <a:r>
              <a:rPr lang="nl" sz="1400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VDAB is a </a:t>
            </a:r>
            <a:r>
              <a:rPr lang="nl" sz="1400" b="1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leader and example </a:t>
            </a:r>
            <a:r>
              <a:rPr lang="nl" sz="1400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regarding AI</a:t>
            </a:r>
            <a:endParaRPr sz="1400">
              <a:solidFill>
                <a:srgbClr val="00447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1400"/>
              <a:buFont typeface="Calibri"/>
              <a:buChar char="○"/>
            </a:pPr>
            <a:r>
              <a:rPr lang="nl" sz="1200" b="1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23 solutions </a:t>
            </a:r>
            <a:r>
              <a:rPr lang="nl" sz="1200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 operation </a:t>
            </a:r>
            <a:endParaRPr sz="1200">
              <a:solidFill>
                <a:srgbClr val="00447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1200"/>
              <a:buFont typeface="Calibri"/>
              <a:buChar char="○"/>
            </a:pPr>
            <a:r>
              <a:rPr lang="nl" sz="1200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Comprehensive</a:t>
            </a:r>
            <a:r>
              <a:rPr lang="nl" sz="1200" b="1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AI governance </a:t>
            </a:r>
            <a:r>
              <a:rPr lang="nl" sz="1200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nl" sz="1200" b="1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risk management framework</a:t>
            </a:r>
            <a:r>
              <a:rPr lang="nl" sz="1200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carried by business- and IT team cooperation</a:t>
            </a:r>
            <a:endParaRPr sz="1200">
              <a:solidFill>
                <a:srgbClr val="00447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1200"/>
              <a:buFont typeface="Calibri"/>
              <a:buChar char="○"/>
            </a:pPr>
            <a:r>
              <a:rPr lang="nl" sz="1200" b="1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Interests from within and outside Europe</a:t>
            </a:r>
            <a:r>
              <a:rPr lang="nl" sz="1200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: visits to and from Luxembourg, Norway, Denmark, the Netherlands, Japan, Costa Rica,...</a:t>
            </a:r>
            <a:endParaRPr sz="1200">
              <a:solidFill>
                <a:srgbClr val="00447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1400"/>
              <a:buFont typeface="Calibri"/>
              <a:buChar char="●"/>
            </a:pPr>
            <a:r>
              <a:rPr lang="nl" sz="1400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Increased and improved </a:t>
            </a:r>
            <a:r>
              <a:rPr lang="nl" sz="1400" b="1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communication </a:t>
            </a:r>
            <a:r>
              <a:rPr lang="nl" sz="1400">
                <a:solidFill>
                  <a:srgbClr val="00447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is important</a:t>
            </a:r>
            <a:endParaRPr sz="1400">
              <a:solidFill>
                <a:srgbClr val="00447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3375" y="1320100"/>
            <a:ext cx="2401900" cy="324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2"/>
          <p:cNvSpPr txBox="1">
            <a:spLocks noGrp="1"/>
          </p:cNvSpPr>
          <p:nvPr>
            <p:ph type="title"/>
          </p:nvPr>
        </p:nvSpPr>
        <p:spPr>
          <a:xfrm>
            <a:off x="311100" y="1650750"/>
            <a:ext cx="85218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A"/>
              </a:buClr>
              <a:buSzPts val="5400"/>
              <a:buFont typeface="Arial"/>
              <a:buNone/>
            </a:pPr>
            <a:r>
              <a:rPr lang="nl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3"/>
          <p:cNvSpPr txBox="1">
            <a:spLocks noGrp="1"/>
          </p:cNvSpPr>
          <p:nvPr>
            <p:ph type="title"/>
          </p:nvPr>
        </p:nvSpPr>
        <p:spPr>
          <a:xfrm>
            <a:off x="342900" y="1928700"/>
            <a:ext cx="8316900" cy="87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Job chance (KansOpWerk)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66" descr="People working on a machine"/>
          <p:cNvPicPr preferRelativeResize="0"/>
          <p:nvPr/>
        </p:nvPicPr>
        <p:blipFill rotWithShape="1">
          <a:blip r:embed="rId3">
            <a:alphaModFix/>
          </a:blip>
          <a:srcRect l="25000" r="25000"/>
          <a:stretch/>
        </p:blipFill>
        <p:spPr>
          <a:xfrm>
            <a:off x="374300" y="1624"/>
            <a:ext cx="4568823" cy="514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66"/>
          <p:cNvSpPr txBox="1"/>
          <p:nvPr/>
        </p:nvSpPr>
        <p:spPr>
          <a:xfrm>
            <a:off x="5191125" y="1717675"/>
            <a:ext cx="3586200" cy="17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6"/>
          <p:cNvSpPr txBox="1"/>
          <p:nvPr/>
        </p:nvSpPr>
        <p:spPr>
          <a:xfrm>
            <a:off x="3877700" y="1008075"/>
            <a:ext cx="35862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2400"/>
              <a:buFont typeface="Arial"/>
              <a:buNone/>
            </a:pPr>
            <a:r>
              <a:rPr lang="nl" sz="33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1600"/>
              <a:buFont typeface="Arial"/>
              <a:buNone/>
            </a:pPr>
            <a:br>
              <a:rPr lang="nl" sz="1600" b="0" i="0" u="none">
                <a:solidFill>
                  <a:srgbClr val="004475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68" name="Google Shape;268;p66"/>
          <p:cNvSpPr txBox="1"/>
          <p:nvPr/>
        </p:nvSpPr>
        <p:spPr>
          <a:xfrm>
            <a:off x="4285575" y="1717687"/>
            <a:ext cx="3586200" cy="25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Journey of AI @ VDAB so far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Challenges and learnings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Looking ahead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66"/>
          <p:cNvSpPr txBox="1"/>
          <p:nvPr/>
        </p:nvSpPr>
        <p:spPr>
          <a:xfrm>
            <a:off x="3873100" y="1065600"/>
            <a:ext cx="15090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 b="1">
                <a:solidFill>
                  <a:schemeClr val="lt1"/>
                </a:solidFill>
              </a:rPr>
              <a:t>Today</a:t>
            </a:r>
            <a:endParaRPr sz="3600" b="1">
              <a:solidFill>
                <a:schemeClr val="lt1"/>
              </a:solidFill>
            </a:endParaRPr>
          </a:p>
        </p:txBody>
      </p:sp>
      <p:pic>
        <p:nvPicPr>
          <p:cNvPr id="271" name="Google Shape;271;p66"/>
          <p:cNvPicPr preferRelativeResize="0"/>
          <p:nvPr/>
        </p:nvPicPr>
        <p:blipFill rotWithShape="1">
          <a:blip r:embed="rId5">
            <a:alphaModFix/>
          </a:blip>
          <a:srcRect t="30881" r="83009" b="48325"/>
          <a:stretch/>
        </p:blipFill>
        <p:spPr>
          <a:xfrm>
            <a:off x="3628800" y="1874050"/>
            <a:ext cx="748723" cy="558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66"/>
          <p:cNvSpPr txBox="1"/>
          <p:nvPr/>
        </p:nvSpPr>
        <p:spPr>
          <a:xfrm>
            <a:off x="4377525" y="1874050"/>
            <a:ext cx="3402300" cy="15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Journey of AI@VDAB so far</a:t>
            </a:r>
            <a:endParaRPr sz="19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Ethics Council</a:t>
            </a:r>
            <a:endParaRPr sz="19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 sz="19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Suggestions?</a:t>
            </a:r>
            <a:endParaRPr sz="19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66"/>
          <p:cNvPicPr preferRelativeResize="0"/>
          <p:nvPr/>
        </p:nvPicPr>
        <p:blipFill rotWithShape="1">
          <a:blip r:embed="rId5">
            <a:alphaModFix/>
          </a:blip>
          <a:srcRect t="50012" r="83009" b="29193"/>
          <a:stretch/>
        </p:blipFill>
        <p:spPr>
          <a:xfrm>
            <a:off x="3628800" y="2387800"/>
            <a:ext cx="748723" cy="55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66"/>
          <p:cNvPicPr preferRelativeResize="0"/>
          <p:nvPr/>
        </p:nvPicPr>
        <p:blipFill rotWithShape="1">
          <a:blip r:embed="rId5">
            <a:alphaModFix/>
          </a:blip>
          <a:srcRect l="4422" t="72118" r="83009" b="10438"/>
          <a:stretch/>
        </p:blipFill>
        <p:spPr>
          <a:xfrm>
            <a:off x="3823700" y="3045475"/>
            <a:ext cx="553825" cy="46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6325" y="3701525"/>
            <a:ext cx="303525" cy="31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84"/>
          <p:cNvSpPr txBox="1">
            <a:spLocks noGrp="1"/>
          </p:cNvSpPr>
          <p:nvPr>
            <p:ph type="body" idx="2"/>
          </p:nvPr>
        </p:nvSpPr>
        <p:spPr>
          <a:xfrm>
            <a:off x="122550" y="1513250"/>
            <a:ext cx="4422600" cy="30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first AI-projects within VDAB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prototype in 2017 (“Next steps dashboard, containing job chances, but also recommendations)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“Job chance” in production since october 2018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then almost everyday an estimate of de job chances for all jobseekers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3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93" name="Google Shape;493;p84"/>
          <p:cNvSpPr txBox="1">
            <a:spLocks noGrp="1"/>
          </p:cNvSpPr>
          <p:nvPr>
            <p:ph type="title"/>
          </p:nvPr>
        </p:nvSpPr>
        <p:spPr>
          <a:xfrm>
            <a:off x="451350" y="161250"/>
            <a:ext cx="8692500" cy="2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Job chance: history</a:t>
            </a:r>
            <a:endParaRPr/>
          </a:p>
        </p:txBody>
      </p:sp>
      <p:pic>
        <p:nvPicPr>
          <p:cNvPr id="494" name="Google Shape;494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6850" y="1246000"/>
            <a:ext cx="4358975" cy="15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70130" y="2831079"/>
            <a:ext cx="3242549" cy="2010323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84"/>
          <p:cNvSpPr/>
          <p:nvPr/>
        </p:nvSpPr>
        <p:spPr>
          <a:xfrm>
            <a:off x="5951600" y="2861700"/>
            <a:ext cx="481800" cy="837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900"/>
              <a:t>xxxx</a:t>
            </a:r>
            <a:endParaRPr sz="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85"/>
          <p:cNvSpPr txBox="1">
            <a:spLocks noGrp="1"/>
          </p:cNvSpPr>
          <p:nvPr>
            <p:ph type="title"/>
          </p:nvPr>
        </p:nvSpPr>
        <p:spPr>
          <a:xfrm>
            <a:off x="451350" y="161250"/>
            <a:ext cx="8692500" cy="2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Job chance: Idea</a:t>
            </a:r>
            <a:endParaRPr/>
          </a:p>
        </p:txBody>
      </p:sp>
      <p:sp>
        <p:nvSpPr>
          <p:cNvPr id="504" name="Google Shape;504;p85"/>
          <p:cNvSpPr txBox="1">
            <a:spLocks noGrp="1"/>
          </p:cNvSpPr>
          <p:nvPr>
            <p:ph type="body" idx="2"/>
          </p:nvPr>
        </p:nvSpPr>
        <p:spPr>
          <a:xfrm>
            <a:off x="122550" y="1741850"/>
            <a:ext cx="8856900" cy="30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probability that a jobseeker will find work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at least 28 consecutive days,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 6 months,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measurement of distance to the labour market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new predictions, so if the data of a client changes, the next day there will be a different prediction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86"/>
          <p:cNvSpPr txBox="1">
            <a:spLocks noGrp="1"/>
          </p:cNvSpPr>
          <p:nvPr>
            <p:ph type="body" idx="2"/>
          </p:nvPr>
        </p:nvSpPr>
        <p:spPr>
          <a:xfrm>
            <a:off x="122550" y="1513250"/>
            <a:ext cx="8076300" cy="30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and previous unemployment spells info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Dossier data (Languages, wished jobs and regions, studies)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 information (age)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Activity on MijnLoopbaan (updating CV, updating wished jobs and competencies, …)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Experience (employed and self-employed)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data?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Not: Gender, nationality, …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Maybe: services, trainings, ...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86"/>
          <p:cNvSpPr txBox="1">
            <a:spLocks noGrp="1"/>
          </p:cNvSpPr>
          <p:nvPr>
            <p:ph type="title"/>
          </p:nvPr>
        </p:nvSpPr>
        <p:spPr>
          <a:xfrm>
            <a:off x="451350" y="161250"/>
            <a:ext cx="8692500" cy="2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Job chance: Data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87"/>
          <p:cNvSpPr txBox="1">
            <a:spLocks noGrp="1"/>
          </p:cNvSpPr>
          <p:nvPr>
            <p:ph type="body" idx="2"/>
          </p:nvPr>
        </p:nvSpPr>
        <p:spPr>
          <a:xfrm>
            <a:off x="122550" y="1513250"/>
            <a:ext cx="5773200" cy="30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 forest model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Training, ETL and predictions all in PySpark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Orchestrated by Airflow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87"/>
          <p:cNvSpPr txBox="1">
            <a:spLocks noGrp="1"/>
          </p:cNvSpPr>
          <p:nvPr>
            <p:ph type="subTitle" idx="1"/>
          </p:nvPr>
        </p:nvSpPr>
        <p:spPr>
          <a:xfrm>
            <a:off x="451775" y="495375"/>
            <a:ext cx="8692500" cy="7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21" name="Google Shape;521;p87"/>
          <p:cNvSpPr txBox="1">
            <a:spLocks noGrp="1"/>
          </p:cNvSpPr>
          <p:nvPr>
            <p:ph type="title"/>
          </p:nvPr>
        </p:nvSpPr>
        <p:spPr>
          <a:xfrm>
            <a:off x="451350" y="161250"/>
            <a:ext cx="8692500" cy="2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Job chance: Technical</a:t>
            </a:r>
            <a:endParaRPr/>
          </a:p>
        </p:txBody>
      </p:sp>
      <p:pic>
        <p:nvPicPr>
          <p:cNvPr id="522" name="Google Shape;522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6995" y="1296975"/>
            <a:ext cx="2359425" cy="237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8"/>
          <p:cNvSpPr txBox="1">
            <a:spLocks noGrp="1"/>
          </p:cNvSpPr>
          <p:nvPr>
            <p:ph type="subTitle" idx="1"/>
          </p:nvPr>
        </p:nvSpPr>
        <p:spPr>
          <a:xfrm>
            <a:off x="451350" y="564050"/>
            <a:ext cx="8692500" cy="7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supporting the call-centre for the new contact strategy</a:t>
            </a:r>
            <a:endParaRPr/>
          </a:p>
        </p:txBody>
      </p:sp>
      <p:sp>
        <p:nvSpPr>
          <p:cNvPr id="530" name="Google Shape;530;p88"/>
          <p:cNvSpPr txBox="1">
            <a:spLocks noGrp="1"/>
          </p:cNvSpPr>
          <p:nvPr>
            <p:ph type="title"/>
          </p:nvPr>
        </p:nvSpPr>
        <p:spPr>
          <a:xfrm>
            <a:off x="451350" y="161250"/>
            <a:ext cx="8692500" cy="2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Job chance: Use cases</a:t>
            </a:r>
            <a:endParaRPr/>
          </a:p>
        </p:txBody>
      </p:sp>
      <p:sp>
        <p:nvSpPr>
          <p:cNvPr id="531" name="Google Shape;531;p88"/>
          <p:cNvSpPr txBox="1">
            <a:spLocks noGrp="1"/>
          </p:cNvSpPr>
          <p:nvPr>
            <p:ph type="body" idx="2"/>
          </p:nvPr>
        </p:nvSpPr>
        <p:spPr>
          <a:xfrm>
            <a:off x="122550" y="1665650"/>
            <a:ext cx="8943900" cy="30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important: the contact strategy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october 2018: “Digital” first contact strategy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jobseekers will get a call from our call-centre after 2-3 weeks of unemployment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chance is being used to prioritise these clients on the calling-lists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Percentages are converted to green/orange/red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green: job chance &gt; 65%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orange: 35% &lt; job chance &lt; 65%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red: job chance &lt; 35%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called first, then orange, then green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9"/>
          <p:cNvSpPr txBox="1">
            <a:spLocks noGrp="1"/>
          </p:cNvSpPr>
          <p:nvPr>
            <p:ph type="body" idx="2"/>
          </p:nvPr>
        </p:nvSpPr>
        <p:spPr>
          <a:xfrm>
            <a:off x="122550" y="1513250"/>
            <a:ext cx="5005500" cy="30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other use-cases, the Job chance on a certain date (e.g. the start of a certain VDAB action) is used to summarize the position of the clients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few reports produced by the monitoring department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and external research (VDAB, universities, research organizations, …)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89"/>
          <p:cNvSpPr txBox="1">
            <a:spLocks noGrp="1"/>
          </p:cNvSpPr>
          <p:nvPr>
            <p:ph type="subTitle" idx="1"/>
          </p:nvPr>
        </p:nvSpPr>
        <p:spPr>
          <a:xfrm>
            <a:off x="451350" y="685450"/>
            <a:ext cx="8692500" cy="7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Other use cases</a:t>
            </a:r>
            <a:endParaRPr/>
          </a:p>
        </p:txBody>
      </p:sp>
      <p:sp>
        <p:nvSpPr>
          <p:cNvPr id="540" name="Google Shape;540;p89"/>
          <p:cNvSpPr txBox="1">
            <a:spLocks noGrp="1"/>
          </p:cNvSpPr>
          <p:nvPr>
            <p:ph type="title"/>
          </p:nvPr>
        </p:nvSpPr>
        <p:spPr>
          <a:xfrm>
            <a:off x="451350" y="237450"/>
            <a:ext cx="8692500" cy="2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Job chance: Use cases</a:t>
            </a:r>
            <a:endParaRPr/>
          </a:p>
        </p:txBody>
      </p:sp>
      <p:pic>
        <p:nvPicPr>
          <p:cNvPr id="541" name="Google Shape;541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900" y="1602323"/>
            <a:ext cx="3571775" cy="26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90"/>
          <p:cNvSpPr txBox="1"/>
          <p:nvPr/>
        </p:nvSpPr>
        <p:spPr>
          <a:xfrm>
            <a:off x="179900" y="1265625"/>
            <a:ext cx="8294100" cy="3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latin typeface="Calibri"/>
                <a:ea typeface="Calibri"/>
                <a:cs typeface="Calibri"/>
                <a:sym typeface="Calibri"/>
              </a:rPr>
              <a:t>Data can be used for several statistical analyses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9" name="Google Shape;549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025" y="2277924"/>
            <a:ext cx="3898581" cy="15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90"/>
          <p:cNvSpPr txBox="1"/>
          <p:nvPr/>
        </p:nvSpPr>
        <p:spPr>
          <a:xfrm>
            <a:off x="590673" y="1922163"/>
            <a:ext cx="78663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79125" rIns="79125" bIns="7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 sz="1200">
                <a:latin typeface="Raleway"/>
                <a:ea typeface="Raleway"/>
                <a:cs typeface="Raleway"/>
                <a:sym typeface="Raleway"/>
              </a:rPr>
              <a:t>Probability to find a job within 6 months for new jobseekers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1" name="Google Shape;551;p90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/>
              <a:t>Across target groups</a:t>
            </a:r>
            <a:endParaRPr sz="3000"/>
          </a:p>
        </p:txBody>
      </p:sp>
      <p:sp>
        <p:nvSpPr>
          <p:cNvPr id="552" name="Google Shape;552;p90"/>
          <p:cNvSpPr/>
          <p:nvPr/>
        </p:nvSpPr>
        <p:spPr>
          <a:xfrm>
            <a:off x="285750" y="3405200"/>
            <a:ext cx="90600" cy="30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3" name="Google Shape;553;p90"/>
          <p:cNvPicPr preferRelativeResize="0"/>
          <p:nvPr/>
        </p:nvPicPr>
        <p:blipFill rotWithShape="1">
          <a:blip r:embed="rId5">
            <a:alphaModFix/>
          </a:blip>
          <a:srcRect l="35063" t="93168" r="27403"/>
          <a:stretch/>
        </p:blipFill>
        <p:spPr>
          <a:xfrm>
            <a:off x="2446772" y="4231025"/>
            <a:ext cx="4035437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90"/>
          <p:cNvSpPr txBox="1"/>
          <p:nvPr/>
        </p:nvSpPr>
        <p:spPr>
          <a:xfrm>
            <a:off x="6101110" y="2933519"/>
            <a:ext cx="10098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92300" rIns="92300" bIns="923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l" sz="900" i="1">
                <a:solidFill>
                  <a:srgbClr val="3C78D8"/>
                </a:solidFill>
              </a:rPr>
              <a:t>Focus on Jobseekers, across traditional target groups</a:t>
            </a:r>
            <a:endParaRPr sz="1200" b="0" i="1" u="none" strike="noStrike" cap="none">
              <a:solidFill>
                <a:srgbClr val="3C7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55" name="Google Shape;555;p90"/>
          <p:cNvPicPr preferRelativeResize="0"/>
          <p:nvPr/>
        </p:nvPicPr>
        <p:blipFill rotWithShape="1">
          <a:blip r:embed="rId6">
            <a:alphaModFix/>
          </a:blip>
          <a:srcRect l="-387" t="25043" r="24485" b="25532"/>
          <a:stretch/>
        </p:blipFill>
        <p:spPr>
          <a:xfrm rot="-5400000">
            <a:off x="4395021" y="2346714"/>
            <a:ext cx="1726212" cy="141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90"/>
          <p:cNvPicPr preferRelativeResize="0"/>
          <p:nvPr/>
        </p:nvPicPr>
        <p:blipFill rotWithShape="1">
          <a:blip r:embed="rId7">
            <a:alphaModFix/>
          </a:blip>
          <a:srcRect t="27985" r="24402" b="28130"/>
          <a:stretch/>
        </p:blipFill>
        <p:spPr>
          <a:xfrm rot="-5400000">
            <a:off x="7122838" y="2444191"/>
            <a:ext cx="1670168" cy="12232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7" name="Google Shape;557;p90"/>
          <p:cNvCxnSpPr/>
          <p:nvPr/>
        </p:nvCxnSpPr>
        <p:spPr>
          <a:xfrm rot="10800000" flipH="1">
            <a:off x="6101098" y="3405208"/>
            <a:ext cx="224100" cy="162600"/>
          </a:xfrm>
          <a:prstGeom prst="straightConnector1">
            <a:avLst/>
          </a:prstGeom>
          <a:noFill/>
          <a:ln w="9525" cap="flat" cmpd="sng">
            <a:solidFill>
              <a:srgbClr val="3E89C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8" name="Google Shape;558;p90"/>
          <p:cNvCxnSpPr/>
          <p:nvPr/>
        </p:nvCxnSpPr>
        <p:spPr>
          <a:xfrm rot="10800000">
            <a:off x="6895495" y="3398902"/>
            <a:ext cx="215400" cy="175200"/>
          </a:xfrm>
          <a:prstGeom prst="straightConnector1">
            <a:avLst/>
          </a:prstGeom>
          <a:noFill/>
          <a:ln w="9525" cap="flat" cmpd="sng">
            <a:solidFill>
              <a:srgbClr val="3E89C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9" name="Google Shape;559;p90"/>
          <p:cNvSpPr/>
          <p:nvPr/>
        </p:nvSpPr>
        <p:spPr>
          <a:xfrm>
            <a:off x="4572000" y="3176875"/>
            <a:ext cx="117600" cy="71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90"/>
          <p:cNvSpPr txBox="1"/>
          <p:nvPr/>
        </p:nvSpPr>
        <p:spPr>
          <a:xfrm rot="-5400000">
            <a:off x="3017100" y="2220900"/>
            <a:ext cx="3227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Age: &lt; 25 years</a:t>
            </a:r>
            <a:endParaRPr sz="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90"/>
          <p:cNvSpPr/>
          <p:nvPr/>
        </p:nvSpPr>
        <p:spPr>
          <a:xfrm>
            <a:off x="5065050" y="2885525"/>
            <a:ext cx="90600" cy="1005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90"/>
          <p:cNvSpPr txBox="1"/>
          <p:nvPr/>
        </p:nvSpPr>
        <p:spPr>
          <a:xfrm rot="-5400000">
            <a:off x="3496650" y="2220900"/>
            <a:ext cx="3227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Age: &gt;= 25 years and &lt; 55 years</a:t>
            </a:r>
            <a:endParaRPr sz="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90"/>
          <p:cNvSpPr/>
          <p:nvPr/>
        </p:nvSpPr>
        <p:spPr>
          <a:xfrm>
            <a:off x="5664575" y="3244100"/>
            <a:ext cx="90600" cy="641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90"/>
          <p:cNvSpPr txBox="1"/>
          <p:nvPr/>
        </p:nvSpPr>
        <p:spPr>
          <a:xfrm rot="-5400000">
            <a:off x="4095750" y="2220900"/>
            <a:ext cx="3227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Age: &gt;= 55 years</a:t>
            </a:r>
            <a:endParaRPr sz="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90"/>
          <p:cNvSpPr/>
          <p:nvPr/>
        </p:nvSpPr>
        <p:spPr>
          <a:xfrm>
            <a:off x="4292425" y="3520359"/>
            <a:ext cx="1931400" cy="460500"/>
          </a:xfrm>
          <a:prstGeom prst="ellipse">
            <a:avLst/>
          </a:prstGeom>
          <a:noFill/>
          <a:ln w="9525" cap="flat" cmpd="sng">
            <a:solidFill>
              <a:srgbClr val="3E89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300" tIns="92300" rIns="92300" bIns="92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90"/>
          <p:cNvSpPr/>
          <p:nvPr/>
        </p:nvSpPr>
        <p:spPr>
          <a:xfrm>
            <a:off x="4975400" y="2734225"/>
            <a:ext cx="39300" cy="641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90"/>
          <p:cNvSpPr/>
          <p:nvPr/>
        </p:nvSpPr>
        <p:spPr>
          <a:xfrm>
            <a:off x="5565825" y="2728625"/>
            <a:ext cx="90600" cy="62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90"/>
          <p:cNvSpPr/>
          <p:nvPr/>
        </p:nvSpPr>
        <p:spPr>
          <a:xfrm>
            <a:off x="5883100" y="2756650"/>
            <a:ext cx="84000" cy="582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90"/>
          <p:cNvSpPr txBox="1"/>
          <p:nvPr/>
        </p:nvSpPr>
        <p:spPr>
          <a:xfrm rot="-5400000">
            <a:off x="3373688" y="1656875"/>
            <a:ext cx="3227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 square == 150 jobseekers</a:t>
            </a:r>
            <a:endParaRPr sz="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90"/>
          <p:cNvSpPr txBox="1"/>
          <p:nvPr/>
        </p:nvSpPr>
        <p:spPr>
          <a:xfrm rot="-5400000">
            <a:off x="3967050" y="1656875"/>
            <a:ext cx="3227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 square == 150 jobseekers</a:t>
            </a:r>
            <a:endParaRPr sz="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90"/>
          <p:cNvSpPr txBox="1"/>
          <p:nvPr/>
        </p:nvSpPr>
        <p:spPr>
          <a:xfrm rot="-5400000">
            <a:off x="4288800" y="1656875"/>
            <a:ext cx="3227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 square == 150 jobseekers</a:t>
            </a:r>
            <a:endParaRPr sz="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90"/>
          <p:cNvSpPr/>
          <p:nvPr/>
        </p:nvSpPr>
        <p:spPr>
          <a:xfrm>
            <a:off x="7653625" y="2739850"/>
            <a:ext cx="39300" cy="62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90"/>
          <p:cNvSpPr/>
          <p:nvPr/>
        </p:nvSpPr>
        <p:spPr>
          <a:xfrm>
            <a:off x="8136000" y="2726525"/>
            <a:ext cx="39300" cy="62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90"/>
          <p:cNvSpPr/>
          <p:nvPr/>
        </p:nvSpPr>
        <p:spPr>
          <a:xfrm>
            <a:off x="8496000" y="2783600"/>
            <a:ext cx="39300" cy="62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90"/>
          <p:cNvSpPr txBox="1"/>
          <p:nvPr/>
        </p:nvSpPr>
        <p:spPr>
          <a:xfrm rot="-5400000">
            <a:off x="6047850" y="1624600"/>
            <a:ext cx="3227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 square == 150 jobseekers</a:t>
            </a:r>
            <a:endParaRPr sz="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90"/>
          <p:cNvSpPr txBox="1"/>
          <p:nvPr/>
        </p:nvSpPr>
        <p:spPr>
          <a:xfrm rot="-5400000">
            <a:off x="6541050" y="1624600"/>
            <a:ext cx="3227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 square == 150 jobseekers</a:t>
            </a:r>
            <a:endParaRPr sz="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90"/>
          <p:cNvSpPr txBox="1"/>
          <p:nvPr/>
        </p:nvSpPr>
        <p:spPr>
          <a:xfrm rot="-5400000">
            <a:off x="6897450" y="1624600"/>
            <a:ext cx="3227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 square == 150 jobseekers</a:t>
            </a:r>
            <a:endParaRPr sz="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90"/>
          <p:cNvSpPr/>
          <p:nvPr/>
        </p:nvSpPr>
        <p:spPr>
          <a:xfrm>
            <a:off x="7334250" y="3361775"/>
            <a:ext cx="117600" cy="52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90"/>
          <p:cNvSpPr/>
          <p:nvPr/>
        </p:nvSpPr>
        <p:spPr>
          <a:xfrm>
            <a:off x="7737650" y="3316950"/>
            <a:ext cx="90600" cy="582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90"/>
          <p:cNvSpPr/>
          <p:nvPr/>
        </p:nvSpPr>
        <p:spPr>
          <a:xfrm>
            <a:off x="8225125" y="3406600"/>
            <a:ext cx="90600" cy="46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90"/>
          <p:cNvSpPr txBox="1"/>
          <p:nvPr/>
        </p:nvSpPr>
        <p:spPr>
          <a:xfrm rot="-5400000">
            <a:off x="5790150" y="2183850"/>
            <a:ext cx="3227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Highly educated</a:t>
            </a:r>
            <a:endParaRPr sz="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90"/>
          <p:cNvSpPr txBox="1"/>
          <p:nvPr/>
        </p:nvSpPr>
        <p:spPr>
          <a:xfrm rot="-5400000">
            <a:off x="6177150" y="2183850"/>
            <a:ext cx="3227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Middle  educated</a:t>
            </a:r>
            <a:endParaRPr sz="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90"/>
          <p:cNvSpPr txBox="1"/>
          <p:nvPr/>
        </p:nvSpPr>
        <p:spPr>
          <a:xfrm rot="-5400000">
            <a:off x="6668550" y="2183850"/>
            <a:ext cx="3227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Shortly  educated</a:t>
            </a:r>
            <a:endParaRPr sz="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90"/>
          <p:cNvSpPr/>
          <p:nvPr/>
        </p:nvSpPr>
        <p:spPr>
          <a:xfrm>
            <a:off x="7057536" y="3510766"/>
            <a:ext cx="1800900" cy="460500"/>
          </a:xfrm>
          <a:prstGeom prst="ellipse">
            <a:avLst/>
          </a:prstGeom>
          <a:noFill/>
          <a:ln w="9525" cap="flat" cmpd="sng">
            <a:solidFill>
              <a:srgbClr val="3E89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300" tIns="92300" rIns="92300" bIns="92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90"/>
          <p:cNvSpPr/>
          <p:nvPr/>
        </p:nvSpPr>
        <p:spPr>
          <a:xfrm>
            <a:off x="221500" y="2935025"/>
            <a:ext cx="117600" cy="24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90"/>
          <p:cNvSpPr txBox="1"/>
          <p:nvPr/>
        </p:nvSpPr>
        <p:spPr>
          <a:xfrm rot="-5400000">
            <a:off x="-248850" y="2849150"/>
            <a:ext cx="1027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latin typeface="Raleway"/>
                <a:ea typeface="Raleway"/>
                <a:cs typeface="Raleway"/>
                <a:sym typeface="Raleway"/>
              </a:rPr>
              <a:t>Provinces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7" name="Google Shape;587;p90"/>
          <p:cNvSpPr/>
          <p:nvPr/>
        </p:nvSpPr>
        <p:spPr>
          <a:xfrm>
            <a:off x="3612725" y="4311600"/>
            <a:ext cx="546600" cy="112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90"/>
          <p:cNvSpPr/>
          <p:nvPr/>
        </p:nvSpPr>
        <p:spPr>
          <a:xfrm>
            <a:off x="4858325" y="4311600"/>
            <a:ext cx="541200" cy="123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90"/>
          <p:cNvSpPr/>
          <p:nvPr/>
        </p:nvSpPr>
        <p:spPr>
          <a:xfrm>
            <a:off x="5923525" y="4305975"/>
            <a:ext cx="501600" cy="162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91"/>
          <p:cNvSpPr txBox="1">
            <a:spLocks noGrp="1"/>
          </p:cNvSpPr>
          <p:nvPr>
            <p:ph type="body" idx="2"/>
          </p:nvPr>
        </p:nvSpPr>
        <p:spPr>
          <a:xfrm>
            <a:off x="122550" y="1513250"/>
            <a:ext cx="6282900" cy="30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“has found a job” versus color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n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client status 6 months after being on the calling lists?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n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clients find jobs much more often after 6 months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97" name="Google Shape;597;p91"/>
          <p:cNvGraphicFramePr/>
          <p:nvPr/>
        </p:nvGraphicFramePr>
        <p:xfrm>
          <a:off x="518425" y="302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{702C387B-FB76-44C0-B111-FEF5F091A2FD}</a:tableStyleId>
              </a:tblPr>
              <a:tblGrid>
                <a:gridCol w="211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/>
                        <a:t>Green (job chance &gt;65%)</a:t>
                      </a:r>
                      <a:endParaRPr sz="1100"/>
                    </a:p>
                  </a:txBody>
                  <a:tcPr marL="91425" marR="91425" marT="68575" marB="685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/>
                        <a:t>Orange (35%&lt; job chance &lt; 65%)</a:t>
                      </a:r>
                      <a:endParaRPr sz="1100"/>
                    </a:p>
                  </a:txBody>
                  <a:tcPr marL="91425" marR="91425" marT="68575" marB="68575"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/>
                        <a:t>Red (job chance &lt; 35%)</a:t>
                      </a:r>
                      <a:endParaRPr sz="1100"/>
                    </a:p>
                  </a:txBody>
                  <a:tcPr marL="91425" marR="91425" marT="68575" marB="6857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/>
                        <a:t>Found job</a:t>
                      </a:r>
                      <a:endParaRPr sz="1100"/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/>
                        <a:t>69%</a:t>
                      </a:r>
                      <a:endParaRPr sz="1100"/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/>
                        <a:t>50%</a:t>
                      </a:r>
                      <a:endParaRPr sz="1100"/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/>
                        <a:t>25%</a:t>
                      </a:r>
                      <a:endParaRPr sz="1100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/>
                        <a:t>Still looking</a:t>
                      </a:r>
                      <a:endParaRPr sz="1100"/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/>
                        <a:t>25%</a:t>
                      </a:r>
                      <a:endParaRPr sz="1100"/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/>
                        <a:t>42%</a:t>
                      </a:r>
                      <a:endParaRPr sz="1100"/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/>
                        <a:t>62%</a:t>
                      </a:r>
                      <a:endParaRPr sz="1100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/>
                        <a:t>Other (e.g. sick)</a:t>
                      </a:r>
                      <a:endParaRPr sz="1100"/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/>
                        <a:t>6%</a:t>
                      </a:r>
                      <a:endParaRPr sz="1100"/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/>
                        <a:t>9%</a:t>
                      </a:r>
                      <a:endParaRPr sz="1100"/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/>
                        <a:t>8%</a:t>
                      </a:r>
                      <a:endParaRPr sz="1100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8" name="Google Shape;598;p91"/>
          <p:cNvSpPr txBox="1">
            <a:spLocks noGrp="1"/>
          </p:cNvSpPr>
          <p:nvPr>
            <p:ph type="subTitle" idx="1"/>
          </p:nvPr>
        </p:nvSpPr>
        <p:spPr>
          <a:xfrm>
            <a:off x="451775" y="495375"/>
            <a:ext cx="8692500" cy="7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99" name="Google Shape;599;p91"/>
          <p:cNvSpPr txBox="1">
            <a:spLocks noGrp="1"/>
          </p:cNvSpPr>
          <p:nvPr>
            <p:ph type="title"/>
          </p:nvPr>
        </p:nvSpPr>
        <p:spPr>
          <a:xfrm>
            <a:off x="451350" y="237450"/>
            <a:ext cx="8692500" cy="2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Validation of the results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2"/>
          <p:cNvSpPr txBox="1">
            <a:spLocks noGrp="1"/>
          </p:cNvSpPr>
          <p:nvPr>
            <p:ph type="title"/>
          </p:nvPr>
        </p:nvSpPr>
        <p:spPr>
          <a:xfrm>
            <a:off x="342900" y="1928700"/>
            <a:ext cx="8316900" cy="87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Jobbereik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93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Raleway"/>
                <a:ea typeface="Raleway"/>
                <a:cs typeface="Raleway"/>
                <a:sym typeface="Raleway"/>
              </a:rPr>
              <a:t>Challenge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2" name="Google Shape;612;p93"/>
          <p:cNvSpPr txBox="1"/>
          <p:nvPr/>
        </p:nvSpPr>
        <p:spPr>
          <a:xfrm>
            <a:off x="344325" y="1398975"/>
            <a:ext cx="5319300" cy="24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labour market is complex and dynamic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to offer insights into skills and their link to occupations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so doing, we should stay on track with the labour market, where the necessary skills for an occupation change over time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nl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current skills do not necessarily guarantee a durable career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to build a mindset of lifelong learning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be a guide through the training landscape of VDAB and beyond</a:t>
            </a:r>
            <a:endParaRPr sz="15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3" name="Google Shape;613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3500" y="1345425"/>
            <a:ext cx="3434724" cy="29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7"/>
          <p:cNvSpPr txBox="1">
            <a:spLocks noGrp="1"/>
          </p:cNvSpPr>
          <p:nvPr>
            <p:ph type="title"/>
          </p:nvPr>
        </p:nvSpPr>
        <p:spPr>
          <a:xfrm>
            <a:off x="311100" y="1650750"/>
            <a:ext cx="85218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A"/>
              </a:buClr>
              <a:buSzPts val="5400"/>
              <a:buFont typeface="Arial"/>
              <a:buNone/>
            </a:pPr>
            <a:r>
              <a:rPr lang="nl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Journey of AI@VDAB so far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94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8028300" cy="2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user-friendly, intuitive application</a:t>
            </a: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assists our users to think in terms of skills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offers insights in one’s position on the labour market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shows which occupations align with one’s skills and to what degree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 with a targeted search for further training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94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So we have built…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95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Core functionality</a:t>
            </a:r>
            <a:endParaRPr/>
          </a:p>
        </p:txBody>
      </p:sp>
      <p:pic>
        <p:nvPicPr>
          <p:cNvPr id="627" name="Google Shape;627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70300"/>
            <a:ext cx="8839200" cy="2277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96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8028300" cy="2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language that expresses skills: </a:t>
            </a:r>
            <a:r>
              <a:rPr lang="nl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am I capable of, do I know, …?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 between occupations and skills:</a:t>
            </a: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I need for this occupation?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 between training programs and skills:</a:t>
            </a: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I learn?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method to suggest relevant training: </a:t>
            </a:r>
            <a:r>
              <a:rPr lang="nl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courses fit my needs?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96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To this end, we need…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97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8028300" cy="2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language that expresses skills: </a:t>
            </a:r>
            <a:r>
              <a:rPr lang="nl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am I capable of, do I know, …?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9CDCC"/>
              </a:buClr>
              <a:buSzPts val="1800"/>
              <a:buFont typeface="Calibri"/>
              <a:buChar char="●"/>
            </a:pPr>
            <a:r>
              <a:rPr lang="nl" b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Links between occupations and skills:</a:t>
            </a:r>
            <a:r>
              <a:rPr lang="nl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i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what do I need for this occupation?</a:t>
            </a:r>
            <a:endParaRPr i="1">
              <a:solidFill>
                <a:srgbClr val="C9CD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9CDCC"/>
              </a:buClr>
              <a:buSzPts val="1800"/>
              <a:buFont typeface="Calibri"/>
              <a:buChar char="●"/>
            </a:pPr>
            <a:r>
              <a:rPr lang="nl" b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Links between training programs and skills:</a:t>
            </a:r>
            <a:r>
              <a:rPr lang="nl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i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what can I learn?</a:t>
            </a:r>
            <a:endParaRPr i="1">
              <a:solidFill>
                <a:srgbClr val="C9CD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9CDCC"/>
              </a:buClr>
              <a:buSzPts val="1800"/>
              <a:buFont typeface="Calibri"/>
              <a:buChar char="●"/>
            </a:pPr>
            <a:r>
              <a:rPr lang="nl" b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A method to suggest relevant training: </a:t>
            </a:r>
            <a:r>
              <a:rPr lang="nl" i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which courses fit my needs?</a:t>
            </a:r>
            <a:endParaRPr i="1">
              <a:solidFill>
                <a:srgbClr val="C9CD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97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To this end, we need…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98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VDAB Skill Framework</a:t>
            </a:r>
            <a:endParaRPr sz="3000"/>
          </a:p>
        </p:txBody>
      </p:sp>
      <p:sp>
        <p:nvSpPr>
          <p:cNvPr id="648" name="Google Shape;648;p98"/>
          <p:cNvSpPr txBox="1">
            <a:spLocks noGrp="1"/>
          </p:cNvSpPr>
          <p:nvPr>
            <p:ph type="body" idx="1"/>
          </p:nvPr>
        </p:nvSpPr>
        <p:spPr>
          <a:xfrm>
            <a:off x="46550" y="2015025"/>
            <a:ext cx="5159100" cy="27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 Cloud: Graph of skill tags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</a:pPr>
            <a:r>
              <a:rPr lang="nl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45.000 unique skills linked to plusminus 3 synonyms</a:t>
            </a:r>
            <a:r>
              <a:rPr lang="n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 total 180.000 concepts)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○"/>
            </a:pPr>
            <a:r>
              <a:rPr lang="n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of the citizen and employer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○"/>
            </a:pPr>
            <a:r>
              <a:rPr lang="n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Linked to types (technical skills, soft skills, languages, etc)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n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 tagger: algorithm to identify skills from free text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n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 seeker: algorithm to identify new skills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n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 Navigator API: model that calculates contextual links between skills, competences, occupations and functions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○"/>
            </a:pPr>
            <a:r>
              <a:rPr lang="n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Intelligent search engine that is able to convert natural language to skills, competences, occupations or functions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○"/>
            </a:pPr>
            <a:r>
              <a:rPr lang="n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search engine can be used to calculate similarities between skills and competences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98"/>
          <p:cNvSpPr txBox="1"/>
          <p:nvPr/>
        </p:nvSpPr>
        <p:spPr>
          <a:xfrm>
            <a:off x="369850" y="1205225"/>
            <a:ext cx="7554000" cy="11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nl" sz="1600">
                <a:solidFill>
                  <a:srgbClr val="3E89CA"/>
                </a:solidFill>
                <a:latin typeface="Calibri"/>
                <a:ea typeface="Calibri"/>
                <a:cs typeface="Calibri"/>
                <a:sym typeface="Calibri"/>
              </a:rPr>
              <a:t>A data driven collection of skills, detected from different sources such as vacancies, CV’s, ESCO, Competent, wikipedia”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0" name="Google Shape;650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000" y="2050600"/>
            <a:ext cx="3891302" cy="239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99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8028300" cy="2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9CDCC"/>
              </a:buClr>
              <a:buSzPts val="1800"/>
              <a:buFont typeface="Calibri"/>
              <a:buChar char="●"/>
            </a:pPr>
            <a:r>
              <a:rPr lang="nl" b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A language that expresses skills: </a:t>
            </a:r>
            <a:r>
              <a:rPr lang="nl" i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what am I capable of, do I know, …?</a:t>
            </a:r>
            <a:endParaRPr i="1">
              <a:solidFill>
                <a:srgbClr val="C9CD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 between occupations and skills:</a:t>
            </a: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I need for this occupation?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9CDCC"/>
              </a:buClr>
              <a:buSzPts val="1800"/>
              <a:buFont typeface="Calibri"/>
              <a:buChar char="●"/>
            </a:pPr>
            <a:r>
              <a:rPr lang="nl" b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Links between training programs and skills:</a:t>
            </a:r>
            <a:r>
              <a:rPr lang="nl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i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what can I learn?</a:t>
            </a:r>
            <a:endParaRPr i="1">
              <a:solidFill>
                <a:srgbClr val="C9CD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9CDCC"/>
              </a:buClr>
              <a:buSzPts val="1800"/>
              <a:buFont typeface="Calibri"/>
              <a:buChar char="●"/>
            </a:pPr>
            <a:r>
              <a:rPr lang="nl" b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A method to suggest relevant training: </a:t>
            </a:r>
            <a:r>
              <a:rPr lang="nl" i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which courses fit my needs?</a:t>
            </a:r>
            <a:endParaRPr i="1">
              <a:solidFill>
                <a:srgbClr val="C9CD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99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 also need…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100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Skills for occupations</a:t>
            </a:r>
            <a:endParaRPr/>
          </a:p>
        </p:txBody>
      </p:sp>
      <p:pic>
        <p:nvPicPr>
          <p:cNvPr id="664" name="Google Shape;664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2650" y="3056635"/>
            <a:ext cx="2511648" cy="20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1348" y="3051475"/>
            <a:ext cx="2355696" cy="205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2650" y="1199536"/>
            <a:ext cx="2348202" cy="205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1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20000" y="1192200"/>
            <a:ext cx="2331979" cy="20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101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8028300" cy="2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9CDCC"/>
              </a:buClr>
              <a:buSzPts val="1800"/>
              <a:buFont typeface="Calibri"/>
              <a:buChar char="●"/>
            </a:pPr>
            <a:r>
              <a:rPr lang="nl" b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A language that expresses skills: </a:t>
            </a:r>
            <a:r>
              <a:rPr lang="nl" i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what am I capable of, do I know, …?</a:t>
            </a:r>
            <a:endParaRPr i="1">
              <a:solidFill>
                <a:srgbClr val="C9CD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9CDCC"/>
              </a:buClr>
              <a:buSzPts val="1800"/>
              <a:buFont typeface="Calibri"/>
              <a:buChar char="●"/>
            </a:pPr>
            <a:r>
              <a:rPr lang="nl" b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Links between occupations and skills:</a:t>
            </a:r>
            <a:r>
              <a:rPr lang="nl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i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what do I need for this occupation?</a:t>
            </a:r>
            <a:endParaRPr i="1">
              <a:solidFill>
                <a:srgbClr val="C9CD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 between training programs and skills:</a:t>
            </a: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I learn?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9CDCC"/>
              </a:buClr>
              <a:buSzPts val="1800"/>
              <a:buFont typeface="Calibri"/>
              <a:buChar char="●"/>
            </a:pPr>
            <a:r>
              <a:rPr lang="nl" b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A method to suggest relevant training: </a:t>
            </a:r>
            <a:r>
              <a:rPr lang="nl" i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which courses fit my needs?</a:t>
            </a:r>
            <a:endParaRPr i="1">
              <a:solidFill>
                <a:srgbClr val="C9CD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01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 also need…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102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Skills in a training course</a:t>
            </a:r>
            <a:endParaRPr/>
          </a:p>
        </p:txBody>
      </p:sp>
      <p:pic>
        <p:nvPicPr>
          <p:cNvPr id="681" name="Google Shape;681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1099300"/>
            <a:ext cx="4313461" cy="40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1553" y="1217700"/>
            <a:ext cx="2359385" cy="7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102"/>
          <p:cNvSpPr/>
          <p:nvPr/>
        </p:nvSpPr>
        <p:spPr>
          <a:xfrm>
            <a:off x="5510525" y="3343550"/>
            <a:ext cx="1280400" cy="340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02"/>
          <p:cNvSpPr txBox="1"/>
          <p:nvPr/>
        </p:nvSpPr>
        <p:spPr>
          <a:xfrm>
            <a:off x="5584525" y="3313700"/>
            <a:ext cx="120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bouwwerken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02"/>
          <p:cNvSpPr/>
          <p:nvPr/>
        </p:nvSpPr>
        <p:spPr>
          <a:xfrm>
            <a:off x="6998125" y="3343550"/>
            <a:ext cx="849300" cy="340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02"/>
          <p:cNvSpPr txBox="1"/>
          <p:nvPr/>
        </p:nvSpPr>
        <p:spPr>
          <a:xfrm>
            <a:off x="7055400" y="3313700"/>
            <a:ext cx="120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metsen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02"/>
          <p:cNvSpPr/>
          <p:nvPr/>
        </p:nvSpPr>
        <p:spPr>
          <a:xfrm>
            <a:off x="5432125" y="3983000"/>
            <a:ext cx="711900" cy="340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02"/>
          <p:cNvSpPr txBox="1"/>
          <p:nvPr/>
        </p:nvSpPr>
        <p:spPr>
          <a:xfrm>
            <a:off x="5432125" y="3953150"/>
            <a:ext cx="71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lijmen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02"/>
          <p:cNvSpPr/>
          <p:nvPr/>
        </p:nvSpPr>
        <p:spPr>
          <a:xfrm>
            <a:off x="6487475" y="3968075"/>
            <a:ext cx="1582200" cy="340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02"/>
          <p:cNvSpPr txBox="1"/>
          <p:nvPr/>
        </p:nvSpPr>
        <p:spPr>
          <a:xfrm>
            <a:off x="6515350" y="3938225"/>
            <a:ext cx="154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werken op hoogte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02"/>
          <p:cNvSpPr/>
          <p:nvPr/>
        </p:nvSpPr>
        <p:spPr>
          <a:xfrm>
            <a:off x="5618575" y="4592600"/>
            <a:ext cx="1656300" cy="340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02"/>
          <p:cNvSpPr txBox="1"/>
          <p:nvPr/>
        </p:nvSpPr>
        <p:spPr>
          <a:xfrm>
            <a:off x="5692575" y="4562750"/>
            <a:ext cx="158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isolatietechnieken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02"/>
          <p:cNvSpPr/>
          <p:nvPr/>
        </p:nvSpPr>
        <p:spPr>
          <a:xfrm>
            <a:off x="7357775" y="4592600"/>
            <a:ext cx="324300" cy="340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02"/>
          <p:cNvSpPr txBox="1"/>
          <p:nvPr/>
        </p:nvSpPr>
        <p:spPr>
          <a:xfrm>
            <a:off x="7357775" y="4562750"/>
            <a:ext cx="36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…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5" name="Google Shape;695;p102"/>
          <p:cNvCxnSpPr/>
          <p:nvPr/>
        </p:nvCxnSpPr>
        <p:spPr>
          <a:xfrm>
            <a:off x="6668050" y="2250650"/>
            <a:ext cx="11100" cy="666000"/>
          </a:xfrm>
          <a:prstGeom prst="straightConnector1">
            <a:avLst/>
          </a:prstGeom>
          <a:noFill/>
          <a:ln w="3810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6" name="Google Shape;696;p102"/>
          <p:cNvCxnSpPr/>
          <p:nvPr/>
        </p:nvCxnSpPr>
        <p:spPr>
          <a:xfrm>
            <a:off x="4625450" y="3596750"/>
            <a:ext cx="504000" cy="5100"/>
          </a:xfrm>
          <a:prstGeom prst="straightConnector1">
            <a:avLst/>
          </a:prstGeom>
          <a:noFill/>
          <a:ln w="3810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103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8028300" cy="2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9CDCC"/>
              </a:buClr>
              <a:buSzPts val="1800"/>
              <a:buFont typeface="Calibri"/>
              <a:buChar char="●"/>
            </a:pPr>
            <a:r>
              <a:rPr lang="nl" b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A language that expresses skills: </a:t>
            </a:r>
            <a:r>
              <a:rPr lang="nl" i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what am I capable of, do I know, …?</a:t>
            </a:r>
            <a:endParaRPr i="1">
              <a:solidFill>
                <a:srgbClr val="C9CD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9CDCC"/>
              </a:buClr>
              <a:buSzPts val="1800"/>
              <a:buFont typeface="Calibri"/>
              <a:buChar char="●"/>
            </a:pPr>
            <a:r>
              <a:rPr lang="nl" b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Links between occupations and skills:</a:t>
            </a:r>
            <a:r>
              <a:rPr lang="nl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i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what do I need for this occupation?</a:t>
            </a:r>
            <a:endParaRPr i="1">
              <a:solidFill>
                <a:srgbClr val="C9CD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9CDCC"/>
              </a:buClr>
              <a:buSzPts val="1800"/>
              <a:buFont typeface="Calibri"/>
              <a:buChar char="●"/>
            </a:pPr>
            <a:r>
              <a:rPr lang="nl" b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Links between training programs and skills:</a:t>
            </a:r>
            <a:r>
              <a:rPr lang="nl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i="1">
                <a:solidFill>
                  <a:srgbClr val="C9CDCC"/>
                </a:solidFill>
                <a:latin typeface="Calibri"/>
                <a:ea typeface="Calibri"/>
                <a:cs typeface="Calibri"/>
                <a:sym typeface="Calibri"/>
              </a:rPr>
              <a:t>what can I learn?</a:t>
            </a:r>
            <a:endParaRPr i="1">
              <a:solidFill>
                <a:srgbClr val="C9CD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method to suggest relevant training: </a:t>
            </a:r>
            <a:r>
              <a:rPr lang="nl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courses fit my needs?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103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 also need…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4000">
              <a:schemeClr val="lt1"/>
            </a:gs>
            <a:gs pos="100000">
              <a:srgbClr val="C9CDCC"/>
            </a:gs>
          </a:gsLst>
          <a:lin ang="18900044" scaled="0"/>
        </a:gra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8"/>
          <p:cNvSpPr txBox="1"/>
          <p:nvPr/>
        </p:nvSpPr>
        <p:spPr>
          <a:xfrm>
            <a:off x="4744425" y="1324500"/>
            <a:ext cx="38532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0B4376"/>
                </a:solidFill>
                <a:latin typeface="Calibri"/>
                <a:ea typeface="Calibri"/>
                <a:cs typeface="Calibri"/>
                <a:sym typeface="Calibri"/>
              </a:rPr>
              <a:t>2023: AI Center of Excellence</a:t>
            </a:r>
            <a:endParaRPr sz="1300" b="1"/>
          </a:p>
        </p:txBody>
      </p:sp>
      <p:pic>
        <p:nvPicPr>
          <p:cNvPr id="287" name="Google Shape;287;p68"/>
          <p:cNvPicPr preferRelativeResize="0"/>
          <p:nvPr/>
        </p:nvPicPr>
        <p:blipFill rotWithShape="1">
          <a:blip r:embed="rId4">
            <a:alphaModFix/>
          </a:blip>
          <a:srcRect l="222" t="42758" r="2887" b="4707"/>
          <a:stretch/>
        </p:blipFill>
        <p:spPr>
          <a:xfrm>
            <a:off x="371775" y="2160325"/>
            <a:ext cx="2981100" cy="1784100"/>
          </a:xfrm>
          <a:prstGeom prst="roundRect">
            <a:avLst>
              <a:gd name="adj" fmla="val 8235"/>
            </a:avLst>
          </a:prstGeom>
          <a:noFill/>
          <a:ln>
            <a:noFill/>
          </a:ln>
        </p:spPr>
      </p:pic>
      <p:sp>
        <p:nvSpPr>
          <p:cNvPr id="288" name="Google Shape;288;p68"/>
          <p:cNvSpPr txBox="1"/>
          <p:nvPr/>
        </p:nvSpPr>
        <p:spPr>
          <a:xfrm>
            <a:off x="371775" y="1842350"/>
            <a:ext cx="29811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0B4376"/>
                </a:solidFill>
                <a:latin typeface="Calibri"/>
                <a:ea typeface="Calibri"/>
                <a:cs typeface="Calibri"/>
                <a:sym typeface="Calibri"/>
              </a:rPr>
              <a:t>2016: Innovation lab </a:t>
            </a:r>
            <a:endParaRPr sz="1300" b="1"/>
          </a:p>
        </p:txBody>
      </p:sp>
      <p:sp>
        <p:nvSpPr>
          <p:cNvPr id="289" name="Google Shape;289;p68"/>
          <p:cNvSpPr/>
          <p:nvPr/>
        </p:nvSpPr>
        <p:spPr>
          <a:xfrm>
            <a:off x="1230425" y="3631775"/>
            <a:ext cx="1185000" cy="643800"/>
          </a:xfrm>
          <a:prstGeom prst="roundRect">
            <a:avLst>
              <a:gd name="adj" fmla="val 12923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l"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9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l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collaborators</a:t>
            </a:r>
            <a:endParaRPr sz="1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3800" y="1494400"/>
            <a:ext cx="4315802" cy="33738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Google Shape;291;p68"/>
          <p:cNvCxnSpPr/>
          <p:nvPr/>
        </p:nvCxnSpPr>
        <p:spPr>
          <a:xfrm>
            <a:off x="3578650" y="3132375"/>
            <a:ext cx="941100" cy="11400"/>
          </a:xfrm>
          <a:prstGeom prst="straightConnector1">
            <a:avLst/>
          </a:prstGeom>
          <a:noFill/>
          <a:ln w="28575" cap="flat" cmpd="sng">
            <a:solidFill>
              <a:srgbClr val="00447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2" name="Google Shape;292;p68"/>
          <p:cNvSpPr/>
          <p:nvPr/>
        </p:nvSpPr>
        <p:spPr>
          <a:xfrm>
            <a:off x="5341000" y="2572325"/>
            <a:ext cx="374100" cy="292200"/>
          </a:xfrm>
          <a:prstGeom prst="rect">
            <a:avLst/>
          </a:prstGeom>
          <a:solidFill>
            <a:srgbClr val="2F8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68"/>
          <p:cNvSpPr/>
          <p:nvPr/>
        </p:nvSpPr>
        <p:spPr>
          <a:xfrm>
            <a:off x="6580300" y="2572325"/>
            <a:ext cx="374100" cy="292200"/>
          </a:xfrm>
          <a:prstGeom prst="rect">
            <a:avLst/>
          </a:prstGeom>
          <a:solidFill>
            <a:srgbClr val="2F8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68"/>
          <p:cNvSpPr/>
          <p:nvPr/>
        </p:nvSpPr>
        <p:spPr>
          <a:xfrm>
            <a:off x="7819600" y="2572325"/>
            <a:ext cx="374100" cy="292200"/>
          </a:xfrm>
          <a:prstGeom prst="rect">
            <a:avLst/>
          </a:prstGeom>
          <a:solidFill>
            <a:srgbClr val="2F8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68"/>
          <p:cNvSpPr txBox="1"/>
          <p:nvPr/>
        </p:nvSpPr>
        <p:spPr>
          <a:xfrm>
            <a:off x="5341000" y="2532375"/>
            <a:ext cx="3741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1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68"/>
          <p:cNvSpPr txBox="1"/>
          <p:nvPr/>
        </p:nvSpPr>
        <p:spPr>
          <a:xfrm>
            <a:off x="6580300" y="2532375"/>
            <a:ext cx="3741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68"/>
          <p:cNvSpPr txBox="1"/>
          <p:nvPr/>
        </p:nvSpPr>
        <p:spPr>
          <a:xfrm>
            <a:off x="7848825" y="2532375"/>
            <a:ext cx="3741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68"/>
          <p:cNvSpPr txBox="1"/>
          <p:nvPr/>
        </p:nvSpPr>
        <p:spPr>
          <a:xfrm>
            <a:off x="516200" y="260125"/>
            <a:ext cx="70965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 b="1">
                <a:solidFill>
                  <a:srgbClr val="004475"/>
                </a:solidFill>
              </a:rPr>
              <a:t>AI &amp; Innovation at VDAB</a:t>
            </a:r>
            <a:endParaRPr sz="3000" b="1">
              <a:solidFill>
                <a:srgbClr val="004475"/>
              </a:solidFill>
            </a:endParaRPr>
          </a:p>
        </p:txBody>
      </p:sp>
      <p:sp>
        <p:nvSpPr>
          <p:cNvPr id="299" name="Google Shape;299;p68"/>
          <p:cNvSpPr txBox="1"/>
          <p:nvPr/>
        </p:nvSpPr>
        <p:spPr>
          <a:xfrm>
            <a:off x="482725" y="744325"/>
            <a:ext cx="81591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2D89CC"/>
                </a:solidFill>
              </a:rPr>
              <a:t>Team has grown from an innovation lab to a mature AI team +30 professionals</a:t>
            </a:r>
            <a:endParaRPr b="1">
              <a:solidFill>
                <a:srgbClr val="2D89CC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04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Training suggestions</a:t>
            </a:r>
            <a:endParaRPr/>
          </a:p>
        </p:txBody>
      </p:sp>
      <p:sp>
        <p:nvSpPr>
          <p:cNvPr id="710" name="Google Shape;710;p104"/>
          <p:cNvSpPr txBox="1"/>
          <p:nvPr/>
        </p:nvSpPr>
        <p:spPr>
          <a:xfrm>
            <a:off x="503550" y="1513250"/>
            <a:ext cx="4063200" cy="30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Three sets of skills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●"/>
            </a:pPr>
            <a:r>
              <a:rPr lang="nl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Citizen: which skills do I already have?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Calibri"/>
              <a:buChar char="●"/>
            </a:pPr>
            <a:r>
              <a:rPr lang="nl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Occupation: which skills do I need ?</a:t>
            </a:r>
            <a:endParaRPr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76C2"/>
              </a:buClr>
              <a:buSzPts val="1400"/>
              <a:buFont typeface="Calibri"/>
              <a:buChar char="●"/>
            </a:pPr>
            <a:r>
              <a:rPr lang="nl">
                <a:solidFill>
                  <a:srgbClr val="0576C2"/>
                </a:solidFill>
                <a:latin typeface="Calibri"/>
                <a:ea typeface="Calibri"/>
                <a:cs typeface="Calibri"/>
                <a:sym typeface="Calibri"/>
              </a:rPr>
              <a:t>Training: which skills can I learn?</a:t>
            </a:r>
            <a:endParaRPr>
              <a:solidFill>
                <a:srgbClr val="0576C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training course will be scored based on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nl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 missing skills are learned?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nl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Number of skills in the course that the citizen already knows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Suggested training courses: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top-x with the highest score based on the skill profile and skill distance of the client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104"/>
          <p:cNvSpPr/>
          <p:nvPr/>
        </p:nvSpPr>
        <p:spPr>
          <a:xfrm>
            <a:off x="5841900" y="1736975"/>
            <a:ext cx="1440000" cy="1440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04"/>
          <p:cNvSpPr/>
          <p:nvPr/>
        </p:nvSpPr>
        <p:spPr>
          <a:xfrm>
            <a:off x="6756300" y="1736975"/>
            <a:ext cx="1440000" cy="1440000"/>
          </a:xfrm>
          <a:prstGeom prst="ellipse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04"/>
          <p:cNvSpPr/>
          <p:nvPr/>
        </p:nvSpPr>
        <p:spPr>
          <a:xfrm>
            <a:off x="6299100" y="2651375"/>
            <a:ext cx="1440000" cy="1440000"/>
          </a:xfrm>
          <a:prstGeom prst="ellipse">
            <a:avLst/>
          </a:prstGeom>
          <a:noFill/>
          <a:ln w="9525" cap="flat" cmpd="sng">
            <a:solidFill>
              <a:srgbClr val="0576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04"/>
          <p:cNvSpPr txBox="1"/>
          <p:nvPr/>
        </p:nvSpPr>
        <p:spPr>
          <a:xfrm>
            <a:off x="6693891" y="4015178"/>
            <a:ext cx="104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 b="1">
                <a:solidFill>
                  <a:srgbClr val="0576C2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endParaRPr sz="1000" b="1">
              <a:solidFill>
                <a:srgbClr val="0576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104"/>
          <p:cNvSpPr txBox="1"/>
          <p:nvPr/>
        </p:nvSpPr>
        <p:spPr>
          <a:xfrm>
            <a:off x="5711091" y="1584290"/>
            <a:ext cx="104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Citizen</a:t>
            </a:r>
            <a:endParaRPr sz="1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104"/>
          <p:cNvSpPr txBox="1"/>
          <p:nvPr/>
        </p:nvSpPr>
        <p:spPr>
          <a:xfrm>
            <a:off x="7768491" y="1584290"/>
            <a:ext cx="104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Occupation</a:t>
            </a:r>
            <a:endParaRPr sz="1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105"/>
          <p:cNvSpPr txBox="1">
            <a:spLocks noGrp="1"/>
          </p:cNvSpPr>
          <p:nvPr>
            <p:ph type="body" idx="1"/>
          </p:nvPr>
        </p:nvSpPr>
        <p:spPr>
          <a:xfrm>
            <a:off x="503550" y="1513250"/>
            <a:ext cx="8028300" cy="27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language that expresses skills: </a:t>
            </a:r>
            <a:r>
              <a:rPr lang="nl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am I capable of, do I know, …?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 between occupations and skills:</a:t>
            </a: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I need for this occupation?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 between training programs and skills:</a:t>
            </a:r>
            <a:r>
              <a:rPr lang="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I learn?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n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method to suggest relevant training: </a:t>
            </a:r>
            <a:r>
              <a:rPr lang="nl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courses fit my needs?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5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Now we have…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106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Jobbereik </a:t>
            </a:r>
            <a:endParaRPr/>
          </a:p>
        </p:txBody>
      </p:sp>
      <p:pic>
        <p:nvPicPr>
          <p:cNvPr id="730" name="Google Shape;730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4775" y="1591650"/>
            <a:ext cx="4660125" cy="13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106"/>
          <p:cNvSpPr txBox="1"/>
          <p:nvPr/>
        </p:nvSpPr>
        <p:spPr>
          <a:xfrm>
            <a:off x="1965300" y="3556475"/>
            <a:ext cx="459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https://jobbereik.vdab.be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107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Jobbereik: skill based labour market orientation</a:t>
            </a:r>
            <a:endParaRPr/>
          </a:p>
        </p:txBody>
      </p:sp>
      <p:pic>
        <p:nvPicPr>
          <p:cNvPr id="738" name="Google Shape;738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123200"/>
            <a:ext cx="8631044" cy="40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108"/>
          <p:cNvSpPr txBox="1">
            <a:spLocks noGrp="1"/>
          </p:cNvSpPr>
          <p:nvPr>
            <p:ph type="title"/>
          </p:nvPr>
        </p:nvSpPr>
        <p:spPr>
          <a:xfrm>
            <a:off x="451500" y="165300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Fast creation of a skill profile based 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work experience or a CV</a:t>
            </a:r>
            <a:endParaRPr/>
          </a:p>
        </p:txBody>
      </p:sp>
      <p:pic>
        <p:nvPicPr>
          <p:cNvPr id="745" name="Google Shape;745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1119600"/>
            <a:ext cx="3440276" cy="399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5275" y="1119600"/>
            <a:ext cx="3038371" cy="40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09"/>
          <p:cNvSpPr/>
          <p:nvPr/>
        </p:nvSpPr>
        <p:spPr>
          <a:xfrm>
            <a:off x="0" y="0"/>
            <a:ext cx="2011800" cy="5143500"/>
          </a:xfrm>
          <a:prstGeom prst="rect">
            <a:avLst/>
          </a:prstGeom>
          <a:solidFill>
            <a:srgbClr val="2D8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D89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2" name="Google Shape;752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5400" y="0"/>
            <a:ext cx="581056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109"/>
          <p:cNvSpPr txBox="1">
            <a:spLocks noGrp="1"/>
          </p:cNvSpPr>
          <p:nvPr>
            <p:ph type="title"/>
          </p:nvPr>
        </p:nvSpPr>
        <p:spPr>
          <a:xfrm>
            <a:off x="61050" y="623275"/>
            <a:ext cx="1837200" cy="26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200"/>
              <a:t>Instant overview of matching occupations</a:t>
            </a:r>
            <a:endParaRPr sz="2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10"/>
          <p:cNvSpPr/>
          <p:nvPr/>
        </p:nvSpPr>
        <p:spPr>
          <a:xfrm>
            <a:off x="0" y="0"/>
            <a:ext cx="2011800" cy="5143500"/>
          </a:xfrm>
          <a:prstGeom prst="rect">
            <a:avLst/>
          </a:prstGeom>
          <a:solidFill>
            <a:srgbClr val="2D8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D89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10"/>
          <p:cNvSpPr txBox="1">
            <a:spLocks noGrp="1"/>
          </p:cNvSpPr>
          <p:nvPr>
            <p:ph type="title"/>
          </p:nvPr>
        </p:nvSpPr>
        <p:spPr>
          <a:xfrm>
            <a:off x="61050" y="623275"/>
            <a:ext cx="1837200" cy="26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200"/>
              <a:t>Detailed view of an occupation of interest</a:t>
            </a:r>
            <a:endParaRPr sz="2000"/>
          </a:p>
        </p:txBody>
      </p:sp>
      <p:pic>
        <p:nvPicPr>
          <p:cNvPr id="760" name="Google Shape;760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650" y="0"/>
            <a:ext cx="70644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11"/>
          <p:cNvSpPr/>
          <p:nvPr/>
        </p:nvSpPr>
        <p:spPr>
          <a:xfrm>
            <a:off x="0" y="0"/>
            <a:ext cx="2011800" cy="5143500"/>
          </a:xfrm>
          <a:prstGeom prst="rect">
            <a:avLst/>
          </a:prstGeom>
          <a:solidFill>
            <a:srgbClr val="2D8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D89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111"/>
          <p:cNvSpPr txBox="1">
            <a:spLocks noGrp="1"/>
          </p:cNvSpPr>
          <p:nvPr>
            <p:ph type="title"/>
          </p:nvPr>
        </p:nvSpPr>
        <p:spPr>
          <a:xfrm>
            <a:off x="0" y="623275"/>
            <a:ext cx="1898100" cy="26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000"/>
              <a:t>Accompanied by training suggestions</a:t>
            </a:r>
            <a:endParaRPr sz="2000"/>
          </a:p>
        </p:txBody>
      </p:sp>
      <p:pic>
        <p:nvPicPr>
          <p:cNvPr id="767" name="Google Shape;767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500" y="0"/>
            <a:ext cx="650179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12"/>
          <p:cNvSpPr txBox="1">
            <a:spLocks noGrp="1"/>
          </p:cNvSpPr>
          <p:nvPr>
            <p:ph type="title"/>
          </p:nvPr>
        </p:nvSpPr>
        <p:spPr>
          <a:xfrm>
            <a:off x="311100" y="1803150"/>
            <a:ext cx="85218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A"/>
              </a:buClr>
              <a:buSzPts val="5400"/>
              <a:buFont typeface="Arial"/>
              <a:buNone/>
            </a:pPr>
            <a:r>
              <a:rPr lang="nl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Suggestions regarding citizens with large distance to labour market?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9"/>
          <p:cNvSpPr/>
          <p:nvPr/>
        </p:nvSpPr>
        <p:spPr>
          <a:xfrm>
            <a:off x="0" y="0"/>
            <a:ext cx="9144000" cy="113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69"/>
          <p:cNvPicPr preferRelativeResize="0"/>
          <p:nvPr/>
        </p:nvPicPr>
        <p:blipFill rotWithShape="1">
          <a:blip r:embed="rId3">
            <a:alphaModFix/>
          </a:blip>
          <a:srcRect t="83476"/>
          <a:stretch/>
        </p:blipFill>
        <p:spPr>
          <a:xfrm>
            <a:off x="0" y="4293601"/>
            <a:ext cx="9144003" cy="8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69"/>
          <p:cNvSpPr txBox="1">
            <a:spLocks noGrp="1"/>
          </p:cNvSpPr>
          <p:nvPr>
            <p:ph type="title"/>
          </p:nvPr>
        </p:nvSpPr>
        <p:spPr>
          <a:xfrm>
            <a:off x="10079775" y="1344375"/>
            <a:ext cx="86925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 b="0">
                <a:latin typeface="Calibri"/>
                <a:ea typeface="Calibri"/>
                <a:cs typeface="Calibri"/>
                <a:sym typeface="Calibri"/>
              </a:rPr>
              <a:t>Freedom -independent of existing structures and conventions, is necessary for innovation</a:t>
            </a:r>
            <a:endParaRPr sz="1600" b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69"/>
          <p:cNvSpPr txBox="1"/>
          <p:nvPr/>
        </p:nvSpPr>
        <p:spPr>
          <a:xfrm>
            <a:off x="5298250" y="1711825"/>
            <a:ext cx="44568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79125" rIns="79125" bIns="791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0B4376"/>
                </a:solidFill>
                <a:latin typeface="Calibri"/>
                <a:ea typeface="Calibri"/>
                <a:cs typeface="Calibri"/>
                <a:sym typeface="Calibri"/>
              </a:rPr>
              <a:t>Innovation to tackle future challenges</a:t>
            </a:r>
            <a:endParaRPr b="1">
              <a:solidFill>
                <a:srgbClr val="0B43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69"/>
          <p:cNvSpPr txBox="1"/>
          <p:nvPr/>
        </p:nvSpPr>
        <p:spPr>
          <a:xfrm>
            <a:off x="5298250" y="2572925"/>
            <a:ext cx="33660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79125" rIns="79125" bIns="791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0B4376"/>
                </a:solidFill>
                <a:latin typeface="Calibri"/>
                <a:ea typeface="Calibri"/>
                <a:cs typeface="Calibri"/>
                <a:sym typeface="Calibri"/>
              </a:rPr>
              <a:t>Freedom to experiment is necessary</a:t>
            </a:r>
            <a:endParaRPr b="1">
              <a:solidFill>
                <a:srgbClr val="0B43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69"/>
          <p:cNvSpPr txBox="1"/>
          <p:nvPr/>
        </p:nvSpPr>
        <p:spPr>
          <a:xfrm>
            <a:off x="5298250" y="3373650"/>
            <a:ext cx="33660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79125" rIns="79125" bIns="791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Openness and transparency are crucial</a:t>
            </a:r>
            <a:endParaRPr b="1">
              <a:solidFill>
                <a:srgbClr val="0044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200" y="1492050"/>
            <a:ext cx="4456799" cy="316404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69"/>
          <p:cNvSpPr txBox="1">
            <a:spLocks noGrp="1"/>
          </p:cNvSpPr>
          <p:nvPr>
            <p:ph type="title" idx="4294967295"/>
          </p:nvPr>
        </p:nvSpPr>
        <p:spPr>
          <a:xfrm>
            <a:off x="9710650" y="2111175"/>
            <a:ext cx="115899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l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Innovation to tackle VDAB’s challenges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2" name="Google Shape;312;p69"/>
          <p:cNvGrpSpPr/>
          <p:nvPr/>
        </p:nvGrpSpPr>
        <p:grpSpPr>
          <a:xfrm>
            <a:off x="4858850" y="1488282"/>
            <a:ext cx="531451" cy="2940706"/>
            <a:chOff x="2161100" y="730069"/>
            <a:chExt cx="531451" cy="2940706"/>
          </a:xfrm>
        </p:grpSpPr>
        <p:sp>
          <p:nvSpPr>
            <p:cNvPr id="313" name="Google Shape;313;p69"/>
            <p:cNvSpPr/>
            <p:nvPr/>
          </p:nvSpPr>
          <p:spPr>
            <a:xfrm>
              <a:off x="2263925" y="1081775"/>
              <a:ext cx="368700" cy="2589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4" name="Google Shape;314;p69"/>
            <p:cNvPicPr preferRelativeResize="0"/>
            <p:nvPr/>
          </p:nvPicPr>
          <p:blipFill rotWithShape="1">
            <a:blip r:embed="rId5">
              <a:alphaModFix/>
            </a:blip>
            <a:srcRect l="6032" r="88196" b="84108"/>
            <a:stretch/>
          </p:blipFill>
          <p:spPr>
            <a:xfrm>
              <a:off x="2161100" y="730069"/>
              <a:ext cx="531451" cy="823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69"/>
            <p:cNvPicPr preferRelativeResize="0"/>
            <p:nvPr/>
          </p:nvPicPr>
          <p:blipFill rotWithShape="1">
            <a:blip r:embed="rId5">
              <a:alphaModFix/>
            </a:blip>
            <a:srcRect l="6032" t="15836" r="88196" b="77047"/>
            <a:stretch/>
          </p:blipFill>
          <p:spPr>
            <a:xfrm>
              <a:off x="2161100" y="2055372"/>
              <a:ext cx="531451" cy="36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69"/>
            <p:cNvPicPr preferRelativeResize="0"/>
            <p:nvPr/>
          </p:nvPicPr>
          <p:blipFill rotWithShape="1">
            <a:blip r:embed="rId5">
              <a:alphaModFix/>
            </a:blip>
            <a:srcRect l="6032" t="29875" r="88196" b="61086"/>
            <a:stretch/>
          </p:blipFill>
          <p:spPr>
            <a:xfrm>
              <a:off x="2161100" y="2836744"/>
              <a:ext cx="531451" cy="468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7" name="Google Shape;317;p69"/>
          <p:cNvSpPr txBox="1"/>
          <p:nvPr/>
        </p:nvSpPr>
        <p:spPr>
          <a:xfrm>
            <a:off x="516200" y="260125"/>
            <a:ext cx="78903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 b="1">
                <a:solidFill>
                  <a:srgbClr val="004475"/>
                </a:solidFill>
              </a:rPr>
              <a:t>Innovation to tackle VDAB’s challenges</a:t>
            </a:r>
            <a:r>
              <a:rPr lang="nl" sz="3100" b="1">
                <a:solidFill>
                  <a:srgbClr val="004475"/>
                </a:solidFill>
              </a:rPr>
              <a:t> </a:t>
            </a:r>
            <a:endParaRPr sz="3100" b="1">
              <a:solidFill>
                <a:srgbClr val="004475"/>
              </a:solidFill>
            </a:endParaRPr>
          </a:p>
        </p:txBody>
      </p:sp>
      <p:sp>
        <p:nvSpPr>
          <p:cNvPr id="318" name="Google Shape;318;p69"/>
          <p:cNvSpPr txBox="1"/>
          <p:nvPr/>
        </p:nvSpPr>
        <p:spPr>
          <a:xfrm>
            <a:off x="558925" y="744325"/>
            <a:ext cx="81591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2D89CC"/>
                </a:solidFill>
              </a:rPr>
              <a:t>Freedom - independent of existing structures and conventions, is necessary for innovation</a:t>
            </a:r>
            <a:endParaRPr b="1">
              <a:solidFill>
                <a:srgbClr val="2D89C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70"/>
          <p:cNvSpPr txBox="1">
            <a:spLocks noGrp="1"/>
          </p:cNvSpPr>
          <p:nvPr>
            <p:ph type="title"/>
          </p:nvPr>
        </p:nvSpPr>
        <p:spPr>
          <a:xfrm>
            <a:off x="230187" y="-36512"/>
            <a:ext cx="115902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nl" sz="2300" i="0" u="none">
                <a:solidFill>
                  <a:srgbClr val="FFFFFF"/>
                </a:solidFill>
              </a:rPr>
              <a:t>The AI solutions support VDAB’s core targets</a:t>
            </a:r>
            <a:endParaRPr sz="2300"/>
          </a:p>
        </p:txBody>
      </p:sp>
      <p:sp>
        <p:nvSpPr>
          <p:cNvPr id="326" name="Google Shape;326;p70"/>
          <p:cNvSpPr txBox="1">
            <a:spLocks noGrp="1"/>
          </p:cNvSpPr>
          <p:nvPr>
            <p:ph type="title"/>
          </p:nvPr>
        </p:nvSpPr>
        <p:spPr>
          <a:xfrm>
            <a:off x="239943" y="411275"/>
            <a:ext cx="79020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l" sz="16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Mapping of the AI solutions on VDAB’s main products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70"/>
          <p:cNvSpPr/>
          <p:nvPr/>
        </p:nvSpPr>
        <p:spPr>
          <a:xfrm>
            <a:off x="2615847" y="1640730"/>
            <a:ext cx="1672200" cy="1184700"/>
          </a:xfrm>
          <a:prstGeom prst="triangle">
            <a:avLst>
              <a:gd name="adj" fmla="val 50000"/>
            </a:avLst>
          </a:prstGeom>
          <a:noFill/>
          <a:ln w="76200" cap="flat" cmpd="sng">
            <a:solidFill>
              <a:srgbClr val="2D89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70"/>
          <p:cNvSpPr/>
          <p:nvPr/>
        </p:nvSpPr>
        <p:spPr>
          <a:xfrm>
            <a:off x="3475899" y="2837010"/>
            <a:ext cx="1673700" cy="1184700"/>
          </a:xfrm>
          <a:prstGeom prst="triangle">
            <a:avLst>
              <a:gd name="adj" fmla="val 50000"/>
            </a:avLst>
          </a:prstGeom>
          <a:noFill/>
          <a:ln w="7620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70"/>
          <p:cNvSpPr/>
          <p:nvPr/>
        </p:nvSpPr>
        <p:spPr>
          <a:xfrm>
            <a:off x="1780327" y="2837010"/>
            <a:ext cx="1672200" cy="1184700"/>
          </a:xfrm>
          <a:prstGeom prst="triangle">
            <a:avLst>
              <a:gd name="adj" fmla="val 50000"/>
            </a:avLst>
          </a:prstGeom>
          <a:noFill/>
          <a:ln w="76200" cap="flat" cmpd="sng">
            <a:solidFill>
              <a:srgbClr val="F29E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70"/>
          <p:cNvSpPr txBox="1"/>
          <p:nvPr/>
        </p:nvSpPr>
        <p:spPr>
          <a:xfrm>
            <a:off x="2452784" y="1230906"/>
            <a:ext cx="188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Arial"/>
              <a:buNone/>
            </a:pPr>
            <a:r>
              <a:rPr lang="nl" sz="1400" b="1" i="0" u="none">
                <a:solidFill>
                  <a:srgbClr val="2D89CC"/>
                </a:solidFill>
                <a:latin typeface="Calibri"/>
                <a:ea typeface="Calibri"/>
                <a:cs typeface="Calibri"/>
                <a:sym typeface="Calibri"/>
              </a:rPr>
              <a:t>Filling in job positions</a:t>
            </a:r>
            <a:endParaRPr>
              <a:solidFill>
                <a:srgbClr val="2D89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70"/>
          <p:cNvSpPr txBox="1"/>
          <p:nvPr/>
        </p:nvSpPr>
        <p:spPr>
          <a:xfrm>
            <a:off x="869767" y="3880328"/>
            <a:ext cx="130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00"/>
              <a:buFont typeface="Arial"/>
              <a:buNone/>
            </a:pPr>
            <a:r>
              <a:rPr lang="nl" b="1" i="0" u="none">
                <a:solidFill>
                  <a:srgbClr val="EA516D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r>
              <a:rPr lang="nl" sz="13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32" name="Google Shape;332;p70"/>
          <p:cNvSpPr txBox="1"/>
          <p:nvPr/>
        </p:nvSpPr>
        <p:spPr>
          <a:xfrm>
            <a:off x="5201777" y="3956528"/>
            <a:ext cx="1812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300"/>
              <a:buFont typeface="Arial"/>
              <a:buNone/>
            </a:pPr>
            <a:r>
              <a:rPr lang="nl" b="1" i="0" u="none">
                <a:solidFill>
                  <a:srgbClr val="FF8600"/>
                </a:solidFill>
                <a:latin typeface="Calibri"/>
                <a:ea typeface="Calibri"/>
                <a:cs typeface="Calibri"/>
                <a:sym typeface="Calibri"/>
              </a:rPr>
              <a:t>Optimisation of career trajectory of citizens</a:t>
            </a:r>
            <a:endParaRPr sz="1500">
              <a:solidFill>
                <a:srgbClr val="FF8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70"/>
          <p:cNvSpPr/>
          <p:nvPr/>
        </p:nvSpPr>
        <p:spPr>
          <a:xfrm rot="-2150259">
            <a:off x="4347555" y="1303268"/>
            <a:ext cx="106577" cy="2963923"/>
          </a:xfrm>
          <a:prstGeom prst="upDownArrow">
            <a:avLst>
              <a:gd name="adj1" fmla="val 50000"/>
              <a:gd name="adj2" fmla="val 389"/>
            </a:avLst>
          </a:prstGeom>
          <a:solidFill>
            <a:srgbClr val="6A91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70"/>
          <p:cNvSpPr txBox="1"/>
          <p:nvPr/>
        </p:nvSpPr>
        <p:spPr>
          <a:xfrm rot="3221388">
            <a:off x="3564074" y="2565463"/>
            <a:ext cx="1934792" cy="33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000"/>
              <a:buFont typeface="Arial"/>
              <a:buNone/>
            </a:pPr>
            <a:r>
              <a:rPr lang="nl" sz="1000" b="1" i="0" u="none">
                <a:solidFill>
                  <a:srgbClr val="6A9129"/>
                </a:solidFill>
                <a:latin typeface="Calibri"/>
                <a:ea typeface="Calibri"/>
                <a:cs typeface="Calibri"/>
                <a:sym typeface="Calibri"/>
              </a:rPr>
              <a:t>Interactie werkgever en burger</a:t>
            </a:r>
            <a:endParaRPr>
              <a:solidFill>
                <a:srgbClr val="6A91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70"/>
          <p:cNvSpPr/>
          <p:nvPr/>
        </p:nvSpPr>
        <p:spPr>
          <a:xfrm rot="-8709850">
            <a:off x="2461402" y="1305931"/>
            <a:ext cx="108188" cy="2958378"/>
          </a:xfrm>
          <a:prstGeom prst="upDownArrow">
            <a:avLst>
              <a:gd name="adj1" fmla="val 50000"/>
              <a:gd name="adj2" fmla="val 390"/>
            </a:avLst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0"/>
          <p:cNvSpPr txBox="1"/>
          <p:nvPr/>
        </p:nvSpPr>
        <p:spPr>
          <a:xfrm rot="-3299584">
            <a:off x="1453521" y="2459480"/>
            <a:ext cx="2078178" cy="33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000"/>
              <a:buFont typeface="Arial"/>
              <a:buNone/>
            </a:pPr>
            <a:r>
              <a:rPr lang="nl" sz="1000" b="1" i="0" u="none">
                <a:solidFill>
                  <a:srgbClr val="8E7CC3"/>
                </a:solidFill>
                <a:latin typeface="Calibri"/>
                <a:ea typeface="Calibri"/>
                <a:cs typeface="Calibri"/>
                <a:sym typeface="Calibri"/>
              </a:rPr>
              <a:t>Interactie opleiding en werkgever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70"/>
          <p:cNvSpPr/>
          <p:nvPr/>
        </p:nvSpPr>
        <p:spPr>
          <a:xfrm rot="-5400000">
            <a:off x="3404489" y="2484305"/>
            <a:ext cx="95100" cy="3265500"/>
          </a:xfrm>
          <a:prstGeom prst="upDownArrow">
            <a:avLst>
              <a:gd name="adj1" fmla="val 50000"/>
              <a:gd name="adj2" fmla="val 317"/>
            </a:avLst>
          </a:prstGeom>
          <a:solidFill>
            <a:srgbClr val="EA51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70"/>
          <p:cNvSpPr txBox="1"/>
          <p:nvPr/>
        </p:nvSpPr>
        <p:spPr>
          <a:xfrm rot="928">
            <a:off x="2369133" y="4116980"/>
            <a:ext cx="2222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00"/>
              <a:buFont typeface="Arial"/>
              <a:buNone/>
            </a:pPr>
            <a:r>
              <a:rPr lang="nl" sz="1000" b="1" u="none">
                <a:solidFill>
                  <a:srgbClr val="EA516D"/>
                </a:solidFill>
                <a:latin typeface="Calibri"/>
                <a:ea typeface="Calibri"/>
                <a:cs typeface="Calibri"/>
                <a:sym typeface="Calibri"/>
              </a:rPr>
              <a:t>Interactie opleiding en burger</a:t>
            </a:r>
            <a:endParaRPr>
              <a:solidFill>
                <a:srgbClr val="EA516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70"/>
          <p:cNvSpPr txBox="1"/>
          <p:nvPr/>
        </p:nvSpPr>
        <p:spPr>
          <a:xfrm>
            <a:off x="5905981" y="1355008"/>
            <a:ext cx="1300200" cy="492600"/>
          </a:xfrm>
          <a:prstGeom prst="rect">
            <a:avLst/>
          </a:prstGeom>
          <a:solidFill>
            <a:srgbClr val="9CC2E5"/>
          </a:solidFill>
          <a:ln w="28575" cap="flat" cmpd="sng">
            <a:solidFill>
              <a:srgbClr val="008A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nl" sz="100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Kans vacature-invulling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70"/>
          <p:cNvSpPr txBox="1"/>
          <p:nvPr/>
        </p:nvSpPr>
        <p:spPr>
          <a:xfrm>
            <a:off x="4419648" y="1355008"/>
            <a:ext cx="1416900" cy="492600"/>
          </a:xfrm>
          <a:prstGeom prst="rect">
            <a:avLst/>
          </a:prstGeom>
          <a:solidFill>
            <a:srgbClr val="9CC2E5"/>
          </a:solidFill>
          <a:ln w="28575" cap="flat" cmpd="sng">
            <a:solidFill>
              <a:srgbClr val="008A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nl" sz="1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Gelijkaardige vacatures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70"/>
          <p:cNvSpPr txBox="1"/>
          <p:nvPr/>
        </p:nvSpPr>
        <p:spPr>
          <a:xfrm>
            <a:off x="646975" y="3134550"/>
            <a:ext cx="1031700" cy="492600"/>
          </a:xfrm>
          <a:prstGeom prst="rect">
            <a:avLst/>
          </a:prstGeom>
          <a:solidFill>
            <a:srgbClr val="F9B3B1"/>
          </a:solidFill>
          <a:ln w="28575" cap="flat" cmpd="sng">
            <a:solidFill>
              <a:srgbClr val="EA5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nl" sz="100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Analyse opleidingsdata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70"/>
          <p:cNvSpPr txBox="1"/>
          <p:nvPr/>
        </p:nvSpPr>
        <p:spPr>
          <a:xfrm>
            <a:off x="5349181" y="2872051"/>
            <a:ext cx="1300200" cy="338700"/>
          </a:xfrm>
          <a:prstGeom prst="rect">
            <a:avLst/>
          </a:prstGeom>
          <a:solidFill>
            <a:srgbClr val="F9CFA1"/>
          </a:solidFill>
          <a:ln w="2857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nl" sz="1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Jobbereik</a:t>
            </a:r>
            <a:endParaRPr/>
          </a:p>
        </p:txBody>
      </p:sp>
      <p:sp>
        <p:nvSpPr>
          <p:cNvPr id="343" name="Google Shape;343;p70"/>
          <p:cNvSpPr txBox="1"/>
          <p:nvPr/>
        </p:nvSpPr>
        <p:spPr>
          <a:xfrm>
            <a:off x="5349175" y="3265593"/>
            <a:ext cx="1300200" cy="338700"/>
          </a:xfrm>
          <a:prstGeom prst="rect">
            <a:avLst/>
          </a:prstGeom>
          <a:solidFill>
            <a:srgbClr val="F9CFA1"/>
          </a:solidFill>
          <a:ln w="2857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nl" sz="1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Oriënt 2.0</a:t>
            </a:r>
            <a:endParaRPr/>
          </a:p>
        </p:txBody>
      </p:sp>
      <p:sp>
        <p:nvSpPr>
          <p:cNvPr id="344" name="Google Shape;344;p70"/>
          <p:cNvSpPr txBox="1"/>
          <p:nvPr/>
        </p:nvSpPr>
        <p:spPr>
          <a:xfrm>
            <a:off x="2753864" y="4461773"/>
            <a:ext cx="1300200" cy="323100"/>
          </a:xfrm>
          <a:prstGeom prst="rect">
            <a:avLst/>
          </a:prstGeom>
          <a:solidFill>
            <a:srgbClr val="F9B3B1"/>
          </a:solidFill>
          <a:ln w="28575" cap="flat" cmpd="sng">
            <a:solidFill>
              <a:srgbClr val="EA5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nl" sz="9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Opleidingssuggesties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70"/>
          <p:cNvSpPr txBox="1"/>
          <p:nvPr/>
        </p:nvSpPr>
        <p:spPr>
          <a:xfrm>
            <a:off x="3087767" y="2833397"/>
            <a:ext cx="786600" cy="338700"/>
          </a:xfrm>
          <a:prstGeom prst="rect">
            <a:avLst/>
          </a:prstGeom>
          <a:solidFill>
            <a:srgbClr val="E7E6E6">
              <a:alpha val="87840"/>
            </a:srgbClr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nl" sz="1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Jobbereik</a:t>
            </a:r>
            <a:endParaRPr/>
          </a:p>
        </p:txBody>
      </p:sp>
      <p:sp>
        <p:nvSpPr>
          <p:cNvPr id="346" name="Google Shape;346;p70"/>
          <p:cNvSpPr txBox="1"/>
          <p:nvPr/>
        </p:nvSpPr>
        <p:spPr>
          <a:xfrm>
            <a:off x="7134009" y="2974942"/>
            <a:ext cx="1252500" cy="307800"/>
          </a:xfrm>
          <a:prstGeom prst="rect">
            <a:avLst/>
          </a:prstGeom>
          <a:solidFill>
            <a:srgbClr val="E7E6E6">
              <a:alpha val="87840"/>
            </a:srgbClr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nl" sz="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VDAB skill Framework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70"/>
          <p:cNvSpPr txBox="1"/>
          <p:nvPr/>
        </p:nvSpPr>
        <p:spPr>
          <a:xfrm>
            <a:off x="7275597" y="1355019"/>
            <a:ext cx="1033200" cy="338700"/>
          </a:xfrm>
          <a:prstGeom prst="rect">
            <a:avLst/>
          </a:prstGeom>
          <a:solidFill>
            <a:srgbClr val="9CC2E5"/>
          </a:solidFill>
          <a:ln w="28575" cap="flat" cmpd="sng">
            <a:solidFill>
              <a:srgbClr val="3E89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nl" sz="100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Externalisatie AI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70"/>
          <p:cNvSpPr txBox="1"/>
          <p:nvPr/>
        </p:nvSpPr>
        <p:spPr>
          <a:xfrm>
            <a:off x="7134009" y="2221675"/>
            <a:ext cx="1252500" cy="307800"/>
          </a:xfrm>
          <a:prstGeom prst="rect">
            <a:avLst/>
          </a:prstGeom>
          <a:solidFill>
            <a:srgbClr val="E7E6E6">
              <a:alpha val="87840"/>
            </a:srgbClr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nl" sz="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Beroepzoeker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70"/>
          <p:cNvSpPr txBox="1"/>
          <p:nvPr/>
        </p:nvSpPr>
        <p:spPr>
          <a:xfrm>
            <a:off x="7008464" y="1901320"/>
            <a:ext cx="233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r>
              <a:rPr lang="nl" sz="1000" b="1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Ondersteunende assets</a:t>
            </a:r>
            <a:endParaRPr/>
          </a:p>
        </p:txBody>
      </p:sp>
      <p:sp>
        <p:nvSpPr>
          <p:cNvPr id="350" name="Google Shape;350;p70"/>
          <p:cNvSpPr txBox="1"/>
          <p:nvPr/>
        </p:nvSpPr>
        <p:spPr>
          <a:xfrm>
            <a:off x="2892900" y="3230600"/>
            <a:ext cx="1161300" cy="323100"/>
          </a:xfrm>
          <a:prstGeom prst="rect">
            <a:avLst/>
          </a:prstGeom>
          <a:solidFill>
            <a:srgbClr val="E7E6E6">
              <a:alpha val="87840"/>
            </a:srgbClr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nl" sz="900" b="1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nl" sz="9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Competentiecheck</a:t>
            </a:r>
            <a:endParaRPr sz="1300" b="1"/>
          </a:p>
        </p:txBody>
      </p:sp>
      <p:sp>
        <p:nvSpPr>
          <p:cNvPr id="351" name="Google Shape;351;p70"/>
          <p:cNvSpPr txBox="1"/>
          <p:nvPr/>
        </p:nvSpPr>
        <p:spPr>
          <a:xfrm>
            <a:off x="5273292" y="2401242"/>
            <a:ext cx="1416900" cy="338700"/>
          </a:xfrm>
          <a:prstGeom prst="rect">
            <a:avLst/>
          </a:prstGeom>
          <a:solidFill>
            <a:srgbClr val="A3CD5F"/>
          </a:solidFill>
          <a:ln w="28575" cap="flat" cmpd="sng">
            <a:solidFill>
              <a:srgbClr val="6A9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nl" sz="1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Talent API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70"/>
          <p:cNvSpPr txBox="1"/>
          <p:nvPr/>
        </p:nvSpPr>
        <p:spPr>
          <a:xfrm>
            <a:off x="7134009" y="2598309"/>
            <a:ext cx="1252500" cy="307800"/>
          </a:xfrm>
          <a:prstGeom prst="rect">
            <a:avLst/>
          </a:prstGeom>
          <a:solidFill>
            <a:srgbClr val="E7E6E6">
              <a:alpha val="87840"/>
            </a:srgbClr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nl" sz="80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Skill trends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70"/>
          <p:cNvSpPr txBox="1"/>
          <p:nvPr/>
        </p:nvSpPr>
        <p:spPr>
          <a:xfrm>
            <a:off x="282450" y="1225134"/>
            <a:ext cx="2223600" cy="338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nl" sz="1000" b="1" i="0" u="none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* In production</a:t>
            </a:r>
            <a:endParaRPr>
              <a:solidFill>
                <a:srgbClr val="004475"/>
              </a:solidFill>
            </a:endParaRPr>
          </a:p>
        </p:txBody>
      </p:sp>
      <p:sp>
        <p:nvSpPr>
          <p:cNvPr id="354" name="Google Shape;354;p70"/>
          <p:cNvSpPr txBox="1"/>
          <p:nvPr/>
        </p:nvSpPr>
        <p:spPr>
          <a:xfrm>
            <a:off x="7134009" y="3351576"/>
            <a:ext cx="1252500" cy="431100"/>
          </a:xfrm>
          <a:prstGeom prst="rect">
            <a:avLst/>
          </a:prstGeom>
          <a:solidFill>
            <a:srgbClr val="E7E6E6">
              <a:alpha val="87840"/>
            </a:srgbClr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nl" sz="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Datagedreven Competent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70"/>
          <p:cNvSpPr txBox="1"/>
          <p:nvPr/>
        </p:nvSpPr>
        <p:spPr>
          <a:xfrm>
            <a:off x="7131059" y="3851509"/>
            <a:ext cx="1252500" cy="554100"/>
          </a:xfrm>
          <a:prstGeom prst="rect">
            <a:avLst/>
          </a:prstGeom>
          <a:solidFill>
            <a:srgbClr val="E7E6E6">
              <a:alpha val="87840"/>
            </a:srgbClr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nl" sz="8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Kans op werk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nl" sz="80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prioritering werkzoekenden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70"/>
          <p:cNvSpPr txBox="1"/>
          <p:nvPr/>
        </p:nvSpPr>
        <p:spPr>
          <a:xfrm>
            <a:off x="2965063" y="2419971"/>
            <a:ext cx="1031700" cy="3231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5D5D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nl" sz="9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Kandidatenbereik</a:t>
            </a:r>
            <a:endParaRPr sz="1300"/>
          </a:p>
        </p:txBody>
      </p:sp>
      <p:sp>
        <p:nvSpPr>
          <p:cNvPr id="357" name="Google Shape;357;p70"/>
          <p:cNvSpPr txBox="1"/>
          <p:nvPr/>
        </p:nvSpPr>
        <p:spPr>
          <a:xfrm>
            <a:off x="5349175" y="3659142"/>
            <a:ext cx="1300200" cy="338700"/>
          </a:xfrm>
          <a:prstGeom prst="rect">
            <a:avLst/>
          </a:prstGeom>
          <a:solidFill>
            <a:srgbClr val="F9CFA1"/>
          </a:solidFill>
          <a:ln w="2857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nl"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Loopbaanpaden</a:t>
            </a:r>
            <a:endParaRPr/>
          </a:p>
        </p:txBody>
      </p:sp>
      <p:sp>
        <p:nvSpPr>
          <p:cNvPr id="358" name="Google Shape;358;p70"/>
          <p:cNvSpPr txBox="1"/>
          <p:nvPr/>
        </p:nvSpPr>
        <p:spPr>
          <a:xfrm>
            <a:off x="5273292" y="2009866"/>
            <a:ext cx="1416900" cy="323100"/>
          </a:xfrm>
          <a:prstGeom prst="rect">
            <a:avLst/>
          </a:prstGeom>
          <a:solidFill>
            <a:srgbClr val="A3CD5F"/>
          </a:solidFill>
          <a:ln w="28575" cap="flat" cmpd="sng">
            <a:solidFill>
              <a:srgbClr val="6A9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nl" sz="90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Verbetering Vind een Job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70"/>
          <p:cNvSpPr txBox="1"/>
          <p:nvPr/>
        </p:nvSpPr>
        <p:spPr>
          <a:xfrm>
            <a:off x="646977" y="4435898"/>
            <a:ext cx="1672200" cy="492600"/>
          </a:xfrm>
          <a:prstGeom prst="rect">
            <a:avLst/>
          </a:prstGeom>
          <a:solidFill>
            <a:srgbClr val="F9B3B1"/>
          </a:solidFill>
          <a:ln w="28575" cap="flat" cmpd="sng">
            <a:solidFill>
              <a:srgbClr val="EA51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nl" sz="100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Verbetering Vind een Opleiding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70"/>
          <p:cNvSpPr txBox="1"/>
          <p:nvPr/>
        </p:nvSpPr>
        <p:spPr>
          <a:xfrm>
            <a:off x="3030773" y="3650025"/>
            <a:ext cx="927000" cy="338700"/>
          </a:xfrm>
          <a:prstGeom prst="rect">
            <a:avLst/>
          </a:prstGeom>
          <a:solidFill>
            <a:srgbClr val="E7E6E6">
              <a:alpha val="87840"/>
            </a:srgbClr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nl" sz="10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Slimme tips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71"/>
          <p:cNvSpPr txBox="1">
            <a:spLocks noGrp="1"/>
          </p:cNvSpPr>
          <p:nvPr>
            <p:ph type="title"/>
          </p:nvPr>
        </p:nvSpPr>
        <p:spPr>
          <a:xfrm>
            <a:off x="230187" y="-36512"/>
            <a:ext cx="115902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nl" sz="2300">
                <a:solidFill>
                  <a:srgbClr val="FFFFFF"/>
                </a:solidFill>
              </a:rPr>
              <a:t>AI realisations over time</a:t>
            </a:r>
            <a:endParaRPr sz="2300"/>
          </a:p>
        </p:txBody>
      </p:sp>
      <p:sp>
        <p:nvSpPr>
          <p:cNvPr id="368" name="Google Shape;368;p71"/>
          <p:cNvSpPr/>
          <p:nvPr/>
        </p:nvSpPr>
        <p:spPr>
          <a:xfrm>
            <a:off x="440136" y="1966925"/>
            <a:ext cx="8229081" cy="2815285"/>
          </a:xfrm>
          <a:custGeom>
            <a:avLst/>
            <a:gdLst/>
            <a:ahLst/>
            <a:cxnLst/>
            <a:rect l="l" t="t" r="r" b="b"/>
            <a:pathLst>
              <a:path w="472054" h="158340" extrusionOk="0">
                <a:moveTo>
                  <a:pt x="0" y="158340"/>
                </a:moveTo>
                <a:cubicBezTo>
                  <a:pt x="11640" y="156149"/>
                  <a:pt x="46166" y="150689"/>
                  <a:pt x="69837" y="145196"/>
                </a:cubicBezTo>
                <a:cubicBezTo>
                  <a:pt x="93508" y="139703"/>
                  <a:pt x="117823" y="132189"/>
                  <a:pt x="142028" y="125383"/>
                </a:cubicBezTo>
                <a:cubicBezTo>
                  <a:pt x="166234" y="118578"/>
                  <a:pt x="189524" y="114634"/>
                  <a:pt x="215070" y="104363"/>
                </a:cubicBezTo>
                <a:cubicBezTo>
                  <a:pt x="240616" y="94092"/>
                  <a:pt x="268625" y="75984"/>
                  <a:pt x="295304" y="63756"/>
                </a:cubicBezTo>
                <a:cubicBezTo>
                  <a:pt x="321983" y="51528"/>
                  <a:pt x="345687" y="41621"/>
                  <a:pt x="375145" y="30995"/>
                </a:cubicBezTo>
                <a:cubicBezTo>
                  <a:pt x="404603" y="20369"/>
                  <a:pt x="455903" y="5166"/>
                  <a:pt x="472054" y="0"/>
                </a:cubicBezTo>
              </a:path>
            </a:pathLst>
          </a:custGeom>
          <a:noFill/>
          <a:ln w="76200" cap="flat" cmpd="sng">
            <a:solidFill>
              <a:srgbClr val="D9D9D9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369" name="Google Shape;369;p71"/>
          <p:cNvSpPr/>
          <p:nvPr/>
        </p:nvSpPr>
        <p:spPr>
          <a:xfrm>
            <a:off x="401769" y="1265383"/>
            <a:ext cx="8322300" cy="53130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71"/>
          <p:cNvSpPr txBox="1"/>
          <p:nvPr/>
        </p:nvSpPr>
        <p:spPr>
          <a:xfrm>
            <a:off x="839826" y="3474987"/>
            <a:ext cx="1450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700" b="1">
                <a:latin typeface="Calibri"/>
                <a:ea typeface="Calibri"/>
                <a:cs typeface="Calibri"/>
                <a:sym typeface="Calibri"/>
              </a:rPr>
              <a:t>2</a:t>
            </a:r>
            <a:endParaRPr sz="4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71"/>
          <p:cNvSpPr txBox="1"/>
          <p:nvPr/>
        </p:nvSpPr>
        <p:spPr>
          <a:xfrm>
            <a:off x="1815400" y="3617400"/>
            <a:ext cx="1050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>
                <a:latin typeface="Calibri"/>
                <a:ea typeface="Calibri"/>
                <a:cs typeface="Calibri"/>
                <a:sym typeface="Calibri"/>
              </a:rPr>
              <a:t>AI expands to 5 realisations</a:t>
            </a:r>
            <a:endParaRPr sz="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Kans op werk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Jobnet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Graph database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Activiteitsgraad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Beroepzoeker</a:t>
            </a:r>
            <a:r>
              <a:rPr lang="nl" sz="700" b="1">
                <a:latin typeface="Calibri"/>
                <a:ea typeface="Calibri"/>
                <a:cs typeface="Calibri"/>
                <a:sym typeface="Calibri"/>
              </a:rPr>
              <a:t> C1</a:t>
            </a:r>
            <a:endParaRPr sz="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71"/>
          <p:cNvSpPr txBox="1"/>
          <p:nvPr/>
        </p:nvSpPr>
        <p:spPr>
          <a:xfrm>
            <a:off x="714881" y="4078873"/>
            <a:ext cx="879600" cy="1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>
                <a:latin typeface="Calibri"/>
                <a:ea typeface="Calibri"/>
                <a:cs typeface="Calibri"/>
                <a:sym typeface="Calibri"/>
              </a:rPr>
              <a:t>First realisations</a:t>
            </a:r>
            <a:endParaRPr sz="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Kans op werk</a:t>
            </a:r>
            <a:endParaRPr sz="7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Jobnet</a:t>
            </a:r>
            <a:endParaRPr sz="7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71"/>
          <p:cNvSpPr txBox="1"/>
          <p:nvPr/>
        </p:nvSpPr>
        <p:spPr>
          <a:xfrm>
            <a:off x="1926428" y="3020353"/>
            <a:ext cx="3411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700" b="1">
                <a:latin typeface="Calibri"/>
                <a:ea typeface="Calibri"/>
                <a:cs typeface="Calibri"/>
                <a:sym typeface="Calibri"/>
              </a:rPr>
              <a:t>5</a:t>
            </a:r>
            <a:endParaRPr sz="4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4" name="Google Shape;374;p71"/>
          <p:cNvCxnSpPr/>
          <p:nvPr/>
        </p:nvCxnSpPr>
        <p:spPr>
          <a:xfrm>
            <a:off x="1647705" y="1290306"/>
            <a:ext cx="11100" cy="35604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375;p71"/>
          <p:cNvCxnSpPr/>
          <p:nvPr/>
        </p:nvCxnSpPr>
        <p:spPr>
          <a:xfrm>
            <a:off x="2907834" y="1290306"/>
            <a:ext cx="11100" cy="35604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6" name="Google Shape;376;p71"/>
          <p:cNvSpPr txBox="1"/>
          <p:nvPr/>
        </p:nvSpPr>
        <p:spPr>
          <a:xfrm>
            <a:off x="646195" y="1217002"/>
            <a:ext cx="10506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2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71"/>
          <p:cNvSpPr txBox="1"/>
          <p:nvPr/>
        </p:nvSpPr>
        <p:spPr>
          <a:xfrm>
            <a:off x="1822019" y="1217002"/>
            <a:ext cx="10506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sz="2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71"/>
          <p:cNvSpPr txBox="1"/>
          <p:nvPr/>
        </p:nvSpPr>
        <p:spPr>
          <a:xfrm>
            <a:off x="3112941" y="1217002"/>
            <a:ext cx="40923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2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9" name="Google Shape;379;p71"/>
          <p:cNvCxnSpPr/>
          <p:nvPr/>
        </p:nvCxnSpPr>
        <p:spPr>
          <a:xfrm>
            <a:off x="4195227" y="1344501"/>
            <a:ext cx="11100" cy="35604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0" name="Google Shape;380;p71"/>
          <p:cNvSpPr txBox="1"/>
          <p:nvPr/>
        </p:nvSpPr>
        <p:spPr>
          <a:xfrm>
            <a:off x="3095937" y="3277307"/>
            <a:ext cx="10857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>
                <a:latin typeface="Calibri"/>
                <a:ea typeface="Calibri"/>
                <a:cs typeface="Calibri"/>
                <a:sym typeface="Calibri"/>
              </a:rPr>
              <a:t>AI expands to 8 realisations</a:t>
            </a:r>
            <a:endParaRPr sz="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Kans op werk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Jobnet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Graph database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Activiteitsgraad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Beroepzoeker C1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Jobbereik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Orient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Jobmap</a:t>
            </a:r>
            <a:endParaRPr sz="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71"/>
          <p:cNvSpPr txBox="1"/>
          <p:nvPr/>
        </p:nvSpPr>
        <p:spPr>
          <a:xfrm>
            <a:off x="3130756" y="2680261"/>
            <a:ext cx="3411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700" b="1">
                <a:latin typeface="Calibri"/>
                <a:ea typeface="Calibri"/>
                <a:cs typeface="Calibri"/>
                <a:sym typeface="Calibri"/>
              </a:rPr>
              <a:t>8</a:t>
            </a:r>
            <a:endParaRPr sz="4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71"/>
          <p:cNvSpPr txBox="1"/>
          <p:nvPr/>
        </p:nvSpPr>
        <p:spPr>
          <a:xfrm>
            <a:off x="4506599" y="1217002"/>
            <a:ext cx="40923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2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71"/>
          <p:cNvSpPr txBox="1"/>
          <p:nvPr/>
        </p:nvSpPr>
        <p:spPr>
          <a:xfrm>
            <a:off x="4371385" y="2964862"/>
            <a:ext cx="13467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>
                <a:latin typeface="Calibri"/>
                <a:ea typeface="Calibri"/>
                <a:cs typeface="Calibri"/>
                <a:sym typeface="Calibri"/>
              </a:rPr>
              <a:t>AI expands to 14 realisation</a:t>
            </a:r>
            <a:endParaRPr sz="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Kans op werk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Jobnet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Graph database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Activiteitsgraad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Beroepzoeker C1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Jobbereik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Orient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Jobmap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" sz="7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 analyse Orient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Beroepzoeker C2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Datagedreven Competent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Diverse annotatietools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Competentiezoeker 2.0 voor CV’s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Data pipelines Advertsdata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71"/>
          <p:cNvSpPr txBox="1"/>
          <p:nvPr/>
        </p:nvSpPr>
        <p:spPr>
          <a:xfrm>
            <a:off x="4328089" y="2380537"/>
            <a:ext cx="1346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700" b="1">
                <a:latin typeface="Calibri"/>
                <a:ea typeface="Calibri"/>
                <a:cs typeface="Calibri"/>
                <a:sym typeface="Calibri"/>
              </a:rPr>
              <a:t>14</a:t>
            </a:r>
            <a:endParaRPr sz="4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5" name="Google Shape;385;p71"/>
          <p:cNvCxnSpPr/>
          <p:nvPr/>
        </p:nvCxnSpPr>
        <p:spPr>
          <a:xfrm>
            <a:off x="5581933" y="1290306"/>
            <a:ext cx="11100" cy="35604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6" name="Google Shape;386;p71"/>
          <p:cNvSpPr txBox="1"/>
          <p:nvPr/>
        </p:nvSpPr>
        <p:spPr>
          <a:xfrm>
            <a:off x="5791042" y="1856648"/>
            <a:ext cx="1346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700" b="1">
                <a:latin typeface="Calibri"/>
                <a:ea typeface="Calibri"/>
                <a:cs typeface="Calibri"/>
                <a:sym typeface="Calibri"/>
              </a:rPr>
              <a:t>19</a:t>
            </a:r>
            <a:endParaRPr sz="4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71"/>
          <p:cNvSpPr txBox="1"/>
          <p:nvPr/>
        </p:nvSpPr>
        <p:spPr>
          <a:xfrm>
            <a:off x="5865919" y="1217002"/>
            <a:ext cx="40923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2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71"/>
          <p:cNvSpPr txBox="1"/>
          <p:nvPr/>
        </p:nvSpPr>
        <p:spPr>
          <a:xfrm>
            <a:off x="5778294" y="2459590"/>
            <a:ext cx="13467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>
                <a:latin typeface="Calibri"/>
                <a:ea typeface="Calibri"/>
                <a:cs typeface="Calibri"/>
                <a:sym typeface="Calibri"/>
              </a:rPr>
              <a:t>AI expands to 19 realisations</a:t>
            </a:r>
            <a:endParaRPr sz="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Kans op werk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TalentAPI Profiel → Job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TalentAPI Job → Job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 strike="sngStrike">
                <a:latin typeface="Calibri"/>
                <a:ea typeface="Calibri"/>
                <a:cs typeface="Calibri"/>
                <a:sym typeface="Calibri"/>
              </a:rPr>
              <a:t>Jobnet</a:t>
            </a:r>
            <a:endParaRPr sz="700" i="1" strike="sngStrike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Graph database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 strike="sngStrike">
                <a:latin typeface="Calibri"/>
                <a:ea typeface="Calibri"/>
                <a:cs typeface="Calibri"/>
                <a:sym typeface="Calibri"/>
              </a:rPr>
              <a:t>Activiteitsgraad</a:t>
            </a:r>
            <a:endParaRPr sz="700" i="1" strike="sngStrike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Beroepzoeker C1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Jobbereik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Orient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Jobmap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" sz="7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 analyse Orient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Beroepzoeker C2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Datagedreven Competent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Diverse annotatietools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Competentiezoeker 2.0 voor CV’s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Data pipelines Advertsdata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Skill Navigator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Jobbereik Opleidingsuggesties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Skill tagger API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Skilltag based Jobbereik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Competentiecheck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9" name="Google Shape;389;p71"/>
          <p:cNvCxnSpPr/>
          <p:nvPr/>
        </p:nvCxnSpPr>
        <p:spPr>
          <a:xfrm>
            <a:off x="6977511" y="1344501"/>
            <a:ext cx="11100" cy="35604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0" name="Google Shape;390;p71"/>
          <p:cNvSpPr txBox="1"/>
          <p:nvPr/>
        </p:nvSpPr>
        <p:spPr>
          <a:xfrm>
            <a:off x="7194228" y="1217002"/>
            <a:ext cx="40923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2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71"/>
          <p:cNvSpPr txBox="1"/>
          <p:nvPr/>
        </p:nvSpPr>
        <p:spPr>
          <a:xfrm>
            <a:off x="7119351" y="1553483"/>
            <a:ext cx="8223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700" b="1">
                <a:latin typeface="Calibri"/>
                <a:ea typeface="Calibri"/>
                <a:cs typeface="Calibri"/>
                <a:sym typeface="Calibri"/>
              </a:rPr>
              <a:t>23</a:t>
            </a:r>
            <a:endParaRPr sz="4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71"/>
          <p:cNvSpPr txBox="1"/>
          <p:nvPr/>
        </p:nvSpPr>
        <p:spPr>
          <a:xfrm>
            <a:off x="7106603" y="2156422"/>
            <a:ext cx="13467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>
                <a:latin typeface="Calibri"/>
                <a:ea typeface="Calibri"/>
                <a:cs typeface="Calibri"/>
                <a:sym typeface="Calibri"/>
              </a:rPr>
              <a:t>AI expands to 23 realisations</a:t>
            </a:r>
            <a:endParaRPr sz="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Kans op werk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TalentAPI Profiel → Job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TalentAPI Job → Job</a:t>
            </a:r>
            <a:endParaRPr sz="700" i="1" strike="sngStrike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Graph database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Beroepzoeker C1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Jobbereik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Orient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Jobmap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nl" sz="7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Bias analyse Orient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Beroepzoeker C2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Datagedreven Competent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 strike="sngStrike">
                <a:latin typeface="Calibri"/>
                <a:ea typeface="Calibri"/>
                <a:cs typeface="Calibri"/>
                <a:sym typeface="Calibri"/>
              </a:rPr>
              <a:t>Diverse annotatietools</a:t>
            </a:r>
            <a:endParaRPr sz="700" i="1" strike="sngStrike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Competentiezoeker 2.0 voor CV’s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 strike="sngStrike">
                <a:latin typeface="Calibri"/>
                <a:ea typeface="Calibri"/>
                <a:cs typeface="Calibri"/>
                <a:sym typeface="Calibri"/>
              </a:rPr>
              <a:t>Data pipelines Advertsdata</a:t>
            </a:r>
            <a:endParaRPr sz="700" i="1" strike="sngStrike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Skill Navigator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Jobbereik Opleidingsuggesties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Skill tagger API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Skilltag based Jobbereik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i="1">
                <a:latin typeface="Calibri"/>
                <a:ea typeface="Calibri"/>
                <a:cs typeface="Calibri"/>
                <a:sym typeface="Calibri"/>
              </a:rPr>
              <a:t>Competentiecheck</a:t>
            </a:r>
            <a:endParaRPr sz="7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CV scanner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Publieke Skill tagger API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Publieke Skill Navigator API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Motivering weigering opleidingen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Bias analyse Kans op Werk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 b="1" i="1">
                <a:latin typeface="Calibri"/>
                <a:ea typeface="Calibri"/>
                <a:cs typeface="Calibri"/>
                <a:sym typeface="Calibri"/>
              </a:rPr>
              <a:t>Bias analyse TalentAPI</a:t>
            </a:r>
            <a:endParaRPr sz="7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72" descr="Team of four people using computer in call cen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4950" y="-130175"/>
            <a:ext cx="9539285" cy="536098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72"/>
          <p:cNvSpPr txBox="1"/>
          <p:nvPr/>
        </p:nvSpPr>
        <p:spPr>
          <a:xfrm>
            <a:off x="1590525" y="1659025"/>
            <a:ext cx="5721300" cy="831000"/>
          </a:xfrm>
          <a:prstGeom prst="rect">
            <a:avLst/>
          </a:prstGeom>
          <a:solidFill>
            <a:srgbClr val="004475">
              <a:alpha val="829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2600"/>
              <a:buFont typeface="Arial"/>
              <a:buNone/>
            </a:pPr>
            <a:r>
              <a:rPr lang="nl" sz="2400" b="1">
                <a:solidFill>
                  <a:srgbClr val="FFFFFF"/>
                </a:solidFill>
              </a:rPr>
              <a:t>Optimization</a:t>
            </a:r>
            <a:r>
              <a:rPr lang="nl" sz="2400" b="1" u="none">
                <a:solidFill>
                  <a:srgbClr val="FFFFFF"/>
                </a:solidFill>
              </a:rPr>
              <a:t> of VDAB’s </a:t>
            </a:r>
            <a:r>
              <a:rPr lang="nl" sz="2400" b="1">
                <a:solidFill>
                  <a:srgbClr val="FFFFFF"/>
                </a:solidFill>
              </a:rPr>
              <a:t>contact strategy at the human-digital layer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399" name="Google Shape;399;p72"/>
          <p:cNvSpPr txBox="1"/>
          <p:nvPr/>
        </p:nvSpPr>
        <p:spPr>
          <a:xfrm>
            <a:off x="1979351" y="2653475"/>
            <a:ext cx="4957800" cy="831000"/>
          </a:xfrm>
          <a:prstGeom prst="rect">
            <a:avLst/>
          </a:prstGeom>
          <a:solidFill>
            <a:srgbClr val="FFFFFF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2600"/>
              <a:buFont typeface="Arial"/>
              <a:buNone/>
            </a:pPr>
            <a:r>
              <a:rPr lang="nl" sz="16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Identify who’s most in urgence for help</a:t>
            </a:r>
            <a:endParaRPr sz="1600" b="1">
              <a:solidFill>
                <a:srgbClr val="0044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2600"/>
              <a:buFont typeface="Arial"/>
              <a:buNone/>
            </a:pPr>
            <a:r>
              <a:rPr lang="nl" sz="1600" b="1" i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“Thanks to AI, we have a capacity gain of 7 FTE’s”</a:t>
            </a:r>
            <a:endParaRPr sz="1600" b="1" i="1">
              <a:solidFill>
                <a:srgbClr val="0044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2600"/>
              <a:buFont typeface="Arial"/>
              <a:buNone/>
            </a:pPr>
            <a:r>
              <a:rPr lang="nl" sz="16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						</a:t>
            </a:r>
            <a:r>
              <a:rPr lang="nl" sz="12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Manager Service line</a:t>
            </a:r>
            <a:endParaRPr sz="1200" b="1">
              <a:solidFill>
                <a:srgbClr val="0044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73" descr="Abstract background of glass spheres connec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4950" y="-131762"/>
            <a:ext cx="9539287" cy="536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38477" y="-1498600"/>
            <a:ext cx="11921172" cy="73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73"/>
          <p:cNvSpPr/>
          <p:nvPr/>
        </p:nvSpPr>
        <p:spPr>
          <a:xfrm>
            <a:off x="-1274300" y="-176100"/>
            <a:ext cx="11521500" cy="5230800"/>
          </a:xfrm>
          <a:prstGeom prst="rect">
            <a:avLst/>
          </a:prstGeom>
          <a:solidFill>
            <a:srgbClr val="3266C2">
              <a:alpha val="23920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73"/>
          <p:cNvSpPr txBox="1"/>
          <p:nvPr/>
        </p:nvSpPr>
        <p:spPr>
          <a:xfrm>
            <a:off x="-1421237" y="-301450"/>
            <a:ext cx="11767500" cy="5445000"/>
          </a:xfrm>
          <a:prstGeom prst="rect">
            <a:avLst/>
          </a:prstGeom>
          <a:solidFill>
            <a:srgbClr val="FFFFFF">
              <a:alpha val="5885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2600"/>
              <a:buFont typeface="Arial"/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73"/>
          <p:cNvSpPr txBox="1"/>
          <p:nvPr/>
        </p:nvSpPr>
        <p:spPr>
          <a:xfrm>
            <a:off x="1626238" y="1555138"/>
            <a:ext cx="5720400" cy="865200"/>
          </a:xfrm>
          <a:prstGeom prst="rect">
            <a:avLst/>
          </a:prstGeom>
          <a:solidFill>
            <a:srgbClr val="004475">
              <a:alpha val="829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2600"/>
              <a:buFont typeface="Arial"/>
              <a:buNone/>
            </a:pPr>
            <a:r>
              <a:rPr lang="nl" sz="2400" b="1" i="0" u="none">
                <a:solidFill>
                  <a:schemeClr val="lt1"/>
                </a:solidFill>
              </a:rPr>
              <a:t>Data enrichment with VDAB’s Skill </a:t>
            </a:r>
            <a:r>
              <a:rPr lang="nl" sz="2400" b="1">
                <a:solidFill>
                  <a:schemeClr val="lt1"/>
                </a:solidFill>
              </a:rPr>
              <a:t>Framework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409" name="Google Shape;409;p73"/>
          <p:cNvSpPr txBox="1"/>
          <p:nvPr/>
        </p:nvSpPr>
        <p:spPr>
          <a:xfrm>
            <a:off x="1876150" y="2492463"/>
            <a:ext cx="5220600" cy="1077300"/>
          </a:xfrm>
          <a:prstGeom prst="rect">
            <a:avLst/>
          </a:prstGeom>
          <a:solidFill>
            <a:srgbClr val="FFFFFF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2600"/>
              <a:buFont typeface="Arial"/>
              <a:buNone/>
            </a:pPr>
            <a:r>
              <a:rPr lang="nl" sz="16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VDAB Skill Framework is </a:t>
            </a:r>
            <a:r>
              <a:rPr lang="nl" sz="1600" b="1" i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nl" sz="16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 foundation of VDAB’s AI solutions: </a:t>
            </a:r>
            <a:endParaRPr sz="1600" b="1">
              <a:solidFill>
                <a:srgbClr val="0044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5"/>
              </a:buClr>
              <a:buSzPts val="2600"/>
              <a:buFont typeface="Arial"/>
              <a:buNone/>
            </a:pPr>
            <a:r>
              <a:rPr lang="nl" sz="1600" b="1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a data-driven collection of skills that are detected from different labour market relevant sources</a:t>
            </a:r>
            <a:endParaRPr sz="1600" b="1" u="none" strike="noStrike" cap="none">
              <a:solidFill>
                <a:srgbClr val="0044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2160</Words>
  <Application/>
  <PresentationFormat>Diavoorstelling (16:9)</PresentationFormat>
  <Paragraphs>420</Paragraphs>
  <Slides>48</Slides>
  <Notes>48</Notes>
  <HiddenSlides>13</HiddenSlides>
  <MMClips>0</MMClips>
  <ScaleCrop>false</ScaleCrop>
  <HeadingPairs>
    <vt:vector baseType="variant" size="6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Diatitels</vt:lpstr>
      </vt:variant>
      <vt:variant>
        <vt:i4>48</vt:i4>
      </vt:variant>
    </vt:vector>
  </HeadingPairs>
  <TitlesOfParts>
    <vt:vector baseType="lpstr" size="57">
      <vt:lpstr>Calibri</vt:lpstr>
      <vt:lpstr>Roboto</vt:lpstr>
      <vt:lpstr>Verdana</vt:lpstr>
      <vt:lpstr>Arial</vt:lpstr>
      <vt:lpstr>Raleway</vt:lpstr>
      <vt:lpstr>Simple Light</vt:lpstr>
      <vt:lpstr>2_Simple Light</vt:lpstr>
      <vt:lpstr>6_Simple Light</vt:lpstr>
      <vt:lpstr>Simple Light</vt:lpstr>
      <vt:lpstr>Using AI to strengthen VDAB in becoming a trusted advisor</vt:lpstr>
      <vt:lpstr>PowerPoint-presentatie</vt:lpstr>
      <vt:lpstr>Journey of AI@VDAB so far</vt:lpstr>
      <vt:lpstr>PowerPoint-presentatie</vt:lpstr>
      <vt:lpstr>Freedom -independent of existing structures and conventions, is necessary for innovation</vt:lpstr>
      <vt:lpstr>The AI solutions support VDAB’s core targets</vt:lpstr>
      <vt:lpstr>AI realisations over time</vt:lpstr>
      <vt:lpstr>PowerPoint-presentatie</vt:lpstr>
      <vt:lpstr>PowerPoint-presentatie</vt:lpstr>
      <vt:lpstr>PowerPoint-presentatie</vt:lpstr>
      <vt:lpstr>Ethics Council</vt:lpstr>
      <vt:lpstr>PowerPoint-presentatie</vt:lpstr>
      <vt:lpstr>PowerPoint-presentatie</vt:lpstr>
      <vt:lpstr>PowerPoint-presentatie</vt:lpstr>
      <vt:lpstr>Mandate</vt:lpstr>
      <vt:lpstr>Ethics Council</vt:lpstr>
      <vt:lpstr>PowerPoint-presentatie</vt:lpstr>
      <vt:lpstr>Examples</vt:lpstr>
      <vt:lpstr>Job chance (KansOpWerk)</vt:lpstr>
      <vt:lpstr>Job chance: history</vt:lpstr>
      <vt:lpstr>Job chance: Idea</vt:lpstr>
      <vt:lpstr>Job chance: Data</vt:lpstr>
      <vt:lpstr>Job chance: Technical</vt:lpstr>
      <vt:lpstr>Job chance: Use cases</vt:lpstr>
      <vt:lpstr>Job chance: Use cases</vt:lpstr>
      <vt:lpstr>Across target groups</vt:lpstr>
      <vt:lpstr>Validation of the results</vt:lpstr>
      <vt:lpstr>Jobbereik </vt:lpstr>
      <vt:lpstr>Challenge</vt:lpstr>
      <vt:lpstr>So we have built…</vt:lpstr>
      <vt:lpstr>Core functionality</vt:lpstr>
      <vt:lpstr>To this end, we need…</vt:lpstr>
      <vt:lpstr>To this end, we need…</vt:lpstr>
      <vt:lpstr>VDAB Skill Framework</vt:lpstr>
      <vt:lpstr>We also need…</vt:lpstr>
      <vt:lpstr>Skills for occupations</vt:lpstr>
      <vt:lpstr>We also need…</vt:lpstr>
      <vt:lpstr>Skills in a training course</vt:lpstr>
      <vt:lpstr>We also need…</vt:lpstr>
      <vt:lpstr>Training suggestions</vt:lpstr>
      <vt:lpstr>Now we have…</vt:lpstr>
      <vt:lpstr>Jobbereik </vt:lpstr>
      <vt:lpstr>Jobbereik: skill based labour market orientation</vt:lpstr>
      <vt:lpstr>Fast creation of a skill profile based on  work experience or a CV</vt:lpstr>
      <vt:lpstr>Instant overview of matching occupations</vt:lpstr>
      <vt:lpstr>Detailed view of an occupation of interest</vt:lpstr>
      <vt:lpstr>Accompanied by training suggestions</vt:lpstr>
      <vt:lpstr>Suggestions regarding citizens with large distance to labour market?</vt:lpstr>
    </vt:vector>
  </TitlesOfParts>
  <LinksUpToDate>false</LinksUpToDate>
  <SharedDoc>false</SharedDoc>
  <HyperlinksChanged>false</HyperlinksChanged>
  <AppVersion>16.0000</AppVersion>
  <Company/>
  <Template/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revision>0</cp:revision>
</cp:coreProperties>
</file>