
<file path=[Content_Types].xml><?xml version="1.0" encoding="utf-8"?>
<Types xmlns="http://schemas.openxmlformats.org/package/2006/content-types">
  <Default ContentType="application/x-fontdata" Extension="fntdata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no"?>
<Relationships xmlns="http://schemas.openxmlformats.org/package/2006/relationships">
<Relationship Id="rId1" Target="ppt/presentation.xml" Type="http://schemas.openxmlformats.org/officeDocument/2006/relationships/officeDocument"/>
<Relationship Id="rId2" Target="docProps/core.xml" Type="http://schemas.openxmlformats.org/package/2006/relationships/metadata/core-properties"/>
<Relationship Id="rId3" Target="docProps/app.xml" Type="http://schemas.openxmlformats.org/officeDocument/2006/relationships/extended-properties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Lato" panose="020B0604020202020204" charset="0"/>
      <p:regular r:id="rId25"/>
      <p:bold r:id="rId26"/>
      <p:italic r:id="rId27"/>
      <p:boldItalic r:id="rId28"/>
    </p:embeddedFont>
    <p:embeddedFont>
      <p:font typeface="Poppins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07">
          <p15:clr>
            <a:srgbClr val="9AA0A6"/>
          </p15:clr>
        </p15:guide>
        <p15:guide id="2" pos="227">
          <p15:clr>
            <a:srgbClr val="9AA0A6"/>
          </p15:clr>
        </p15:guide>
        <p15:guide id="3" pos="5533">
          <p15:clr>
            <a:srgbClr val="9AA0A6"/>
          </p15:clr>
        </p15:guide>
        <p15:guide id="4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5C351D-1E45-4438-BCF2-D2A5BFDFFF98}">
  <a:tblStyle styleId="{1F5C351D-1E45-4438-BCF2-D2A5BFDFFF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514" y="77"/>
      </p:cViewPr>
      <p:guideLst>
        <p:guide orient="horz" pos="907"/>
        <p:guide pos="227"/>
        <p:guide pos="553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no"?>
<Relationships xmlns="http://schemas.openxmlformats.org/package/2006/relationships">
<Relationship Id="rId1" Target="slideMasters/slideMaster1.xml" Type="http://schemas.openxmlformats.org/officeDocument/2006/relationships/slideMaster"/>
<Relationship Id="rId10" Target="slides/slide9.xml" Type="http://schemas.openxmlformats.org/officeDocument/2006/relationships/slide"/>
<Relationship Id="rId11" Target="slides/slide10.xml" Type="http://schemas.openxmlformats.org/officeDocument/2006/relationships/slide"/>
<Relationship Id="rId12" Target="slides/slide11.xml" Type="http://schemas.openxmlformats.org/officeDocument/2006/relationships/slide"/>
<Relationship Id="rId13" Target="slides/slide12.xml" Type="http://schemas.openxmlformats.org/officeDocument/2006/relationships/slide"/>
<Relationship Id="rId14" Target="slides/slide13.xml" Type="http://schemas.openxmlformats.org/officeDocument/2006/relationships/slide"/>
<Relationship Id="rId15" Target="slides/slide14.xml" Type="http://schemas.openxmlformats.org/officeDocument/2006/relationships/slide"/>
<Relationship Id="rId16" Target="slides/slide15.xml" Type="http://schemas.openxmlformats.org/officeDocument/2006/relationships/slide"/>
<Relationship Id="rId17" Target="slides/slide16.xml" Type="http://schemas.openxmlformats.org/officeDocument/2006/relationships/slide"/>
<Relationship Id="rId18" Target="slides/slide17.xml" Type="http://schemas.openxmlformats.org/officeDocument/2006/relationships/slide"/>
<Relationship Id="rId19" Target="slides/slide18.xml" Type="http://schemas.openxmlformats.org/officeDocument/2006/relationships/slide"/>
<Relationship Id="rId2" Target="slides/slide1.xml" Type="http://schemas.openxmlformats.org/officeDocument/2006/relationships/slide"/>
<Relationship Id="rId20" Target="notesMasters/notesMaster1.xml" Type="http://schemas.openxmlformats.org/officeDocument/2006/relationships/notesMaster"/>
<Relationship Id="rId21" Target="fonts/font1.fntdata" Type="http://schemas.openxmlformats.org/officeDocument/2006/relationships/font"/>
<Relationship Id="rId22" Target="fonts/font2.fntdata" Type="http://schemas.openxmlformats.org/officeDocument/2006/relationships/font"/>
<Relationship Id="rId23" Target="fonts/font3.fntdata" Type="http://schemas.openxmlformats.org/officeDocument/2006/relationships/font"/>
<Relationship Id="rId24" Target="fonts/font4.fntdata" Type="http://schemas.openxmlformats.org/officeDocument/2006/relationships/font"/>
<Relationship Id="rId25" Target="fonts/font5.fntdata" Type="http://schemas.openxmlformats.org/officeDocument/2006/relationships/font"/>
<Relationship Id="rId26" Target="fonts/font6.fntdata" Type="http://schemas.openxmlformats.org/officeDocument/2006/relationships/font"/>
<Relationship Id="rId27" Target="fonts/font7.fntdata" Type="http://schemas.openxmlformats.org/officeDocument/2006/relationships/font"/>
<Relationship Id="rId28" Target="fonts/font8.fntdata" Type="http://schemas.openxmlformats.org/officeDocument/2006/relationships/font"/>
<Relationship Id="rId29" Target="fonts/font9.fntdata" Type="http://schemas.openxmlformats.org/officeDocument/2006/relationships/font"/>
<Relationship Id="rId3" Target="slides/slide2.xml" Type="http://schemas.openxmlformats.org/officeDocument/2006/relationships/slide"/>
<Relationship Id="rId30" Target="fonts/font10.fntdata" Type="http://schemas.openxmlformats.org/officeDocument/2006/relationships/font"/>
<Relationship Id="rId31" Target="fonts/font11.fntdata" Type="http://schemas.openxmlformats.org/officeDocument/2006/relationships/font"/>
<Relationship Id="rId32" Target="fonts/font12.fntdata" Type="http://schemas.openxmlformats.org/officeDocument/2006/relationships/font"/>
<Relationship Id="rId33" Target="presProps.xml" Type="http://schemas.openxmlformats.org/officeDocument/2006/relationships/presProps"/>
<Relationship Id="rId34" Target="viewProps.xml" Type="http://schemas.openxmlformats.org/officeDocument/2006/relationships/viewProps"/>
<Relationship Id="rId35" Target="theme/theme1.xml" Type="http://schemas.openxmlformats.org/officeDocument/2006/relationships/theme"/>
<Relationship Id="rId36" Target="tableStyles.xml" Type="http://schemas.openxmlformats.org/officeDocument/2006/relationships/tableStyles"/>
<Relationship Id="rId4" Target="slides/slide3.xml" Type="http://schemas.openxmlformats.org/officeDocument/2006/relationships/slide"/>
<Relationship Id="rId5" Target="slides/slide4.xml" Type="http://schemas.openxmlformats.org/officeDocument/2006/relationships/slide"/>
<Relationship Id="rId6" Target="slides/slide5.xml" Type="http://schemas.openxmlformats.org/officeDocument/2006/relationships/slide"/>
<Relationship Id="rId7" Target="slides/slide6.xml" Type="http://schemas.openxmlformats.org/officeDocument/2006/relationships/slide"/>
<Relationship Id="rId8" Target="slides/slide7.xml" Type="http://schemas.openxmlformats.org/officeDocument/2006/relationships/slide"/>
<Relationship Id="rId9" Target="slides/slide8.xml" Type="http://schemas.openxmlformats.org/officeDocument/2006/relationships/slide"/>
</Relationships>

</file>

<file path=ppt/notesMasters/_rels/notesMaster1.xml.rels><?xml version="1.0" encoding="UTF-8" standalone="no"?>
<Relationships xmlns="http://schemas.openxmlformats.org/package/2006/relationships">
<Relationship Id="rId1" Target="../theme/theme2.xml" Type="http://schemas.openxmlformats.org/officeDocument/2006/relationships/theme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1.xml" Type="http://schemas.openxmlformats.org/officeDocument/2006/relationships/slide"/>
</Relationships>

</file>

<file path=ppt/notesSlides/_rels/notesSlide10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10.xml" Type="http://schemas.openxmlformats.org/officeDocument/2006/relationships/slide"/>
</Relationships>

</file>

<file path=ppt/notesSlides/_rels/notesSlide11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11.xml" Type="http://schemas.openxmlformats.org/officeDocument/2006/relationships/slide"/>
</Relationships>

</file>

<file path=ppt/notesSlides/_rels/notesSlide12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12.xml" Type="http://schemas.openxmlformats.org/officeDocument/2006/relationships/slide"/>
</Relationships>

</file>

<file path=ppt/notesSlides/_rels/notesSlide13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13.xml" Type="http://schemas.openxmlformats.org/officeDocument/2006/relationships/slide"/>
</Relationships>

</file>

<file path=ppt/notesSlides/_rels/notesSlide14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14.xml" Type="http://schemas.openxmlformats.org/officeDocument/2006/relationships/slide"/>
</Relationships>

</file>

<file path=ppt/notesSlides/_rels/notesSlide15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15.xml" Type="http://schemas.openxmlformats.org/officeDocument/2006/relationships/slide"/>
</Relationships>

</file>

<file path=ppt/notesSlides/_rels/notesSlide16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16.xml" Type="http://schemas.openxmlformats.org/officeDocument/2006/relationships/slide"/>
</Relationships>

</file>

<file path=ppt/notesSlides/_rels/notesSlide17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17.xml" Type="http://schemas.openxmlformats.org/officeDocument/2006/relationships/slide"/>
</Relationships>

</file>

<file path=ppt/notesSlides/_rels/notesSlide18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18.xml" Type="http://schemas.openxmlformats.org/officeDocument/2006/relationships/slide"/>
</Relationships>

</file>

<file path=ppt/notesSlides/_rels/notesSlide2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2.xml" Type="http://schemas.openxmlformats.org/officeDocument/2006/relationships/slide"/>
</Relationships>

</file>

<file path=ppt/notesSlides/_rels/notesSlide3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3.xml" Type="http://schemas.openxmlformats.org/officeDocument/2006/relationships/slide"/>
</Relationships>

</file>

<file path=ppt/notesSlides/_rels/notesSlide4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4.xml" Type="http://schemas.openxmlformats.org/officeDocument/2006/relationships/slide"/>
</Relationships>

</file>

<file path=ppt/notesSlides/_rels/notesSlide5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5.xml" Type="http://schemas.openxmlformats.org/officeDocument/2006/relationships/slide"/>
</Relationships>

</file>

<file path=ppt/notesSlides/_rels/notesSlide6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6.xml" Type="http://schemas.openxmlformats.org/officeDocument/2006/relationships/slide"/>
</Relationships>

</file>

<file path=ppt/notesSlides/_rels/notesSlide7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7.xml" Type="http://schemas.openxmlformats.org/officeDocument/2006/relationships/slide"/>
</Relationships>

</file>

<file path=ppt/notesSlides/_rels/notesSlide8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8.xml" Type="http://schemas.openxmlformats.org/officeDocument/2006/relationships/slide"/>
</Relationships>

</file>

<file path=ppt/notesSlides/_rels/notesSlide9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9.xml" Type="http://schemas.openxmlformats.org/officeDocument/2006/relationships/slide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cb2ed62a8d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g2cb2ed62a8d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cb2ed62ad4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cb2ed62ad4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assignment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were there highs or lows in her story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cb2ed62ad4_1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cb2ed62ad4_1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assignment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were there highs or lows in her story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cb2ed62ad4_1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cb2ed62ad4_1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cb2ed62ad4_2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cb2ed62ad4_2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cb2ed62ad4_1_1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cb2ed62ad4_1_1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2cb2ed62ad4_1_11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cb2ed62ad4_2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cb2ed62ad4_2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cb2ed62ad4_2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cb2ed62ad4_1_1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cb2ed62ad4_1_1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2cb2ed62ad4_1_11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cb2ed62ad4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cb2ed62ad4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2cb2ed62ad4_2_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cb2ed62ad4_1_1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cb2ed62ad4_1_1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Template oefening CJ</a:t>
            </a:r>
            <a:endParaRPr/>
          </a:p>
        </p:txBody>
      </p:sp>
      <p:sp>
        <p:nvSpPr>
          <p:cNvPr id="218" name="Google Shape;218;g2cb2ed62ad4_1_11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cb2ed62ad4_1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cb2ed62ad4_1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cb2ed62ad4_1_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2cb2ed62ad4_1_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cb2ed62ad4_2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2cb2ed62ad4_2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cb2ed62ad4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cb2ed62ad4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Filmpje Wim</a:t>
            </a:r>
            <a:endParaRPr/>
          </a:p>
        </p:txBody>
      </p:sp>
      <p:sp>
        <p:nvSpPr>
          <p:cNvPr id="113" name="Google Shape;113;g2cb2ed62ad4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cb2ed62ad4_1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2cb2ed62ad4_1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b2ed62ad4_2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cb2ed62ad4_2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cb2ed62ad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cb2ed62ad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assignment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were there highs or lows in her story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cb2ed62ad4_2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cb2ed62ad4_2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assignment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were there highs or lows in her story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Relationship Id="rId2" Target="../media/image1.png" Type="http://schemas.openxmlformats.org/officeDocument/2006/relationships/image"/>
</Relationships>

</file>

<file path=ppt/slideLayouts/_rels/slideLayout2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Relationship Id="rId2" Target="../media/image2.png" Type="http://schemas.openxmlformats.org/officeDocument/2006/relationships/image"/>
</Relationships>

</file>

<file path=ppt/slideLayouts/_rels/slideLayout3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Relationship Id="rId2" Target="../media/image3.png" Type="http://schemas.openxmlformats.org/officeDocument/2006/relationships/image"/>
</Relationships>

</file>

<file path=ppt/slideLayouts/_rels/slideLayout4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Relationship Id="rId2" Target="../media/image4.png" Type="http://schemas.openxmlformats.org/officeDocument/2006/relationships/image"/>
</Relationships>

</file>

<file path=ppt/slideLayouts/_rels/slideLayout5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Relationship Id="rId2" Target="../media/image5.png" Type="http://schemas.openxmlformats.org/officeDocument/2006/relationships/image"/>
</Relationships>

</file>

<file path=ppt/slideLayouts/_rels/slideLayout6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Relationship Id="rId2" Target="../media/image6.png" Type="http://schemas.openxmlformats.org/officeDocument/2006/relationships/image"/>
</Relationships>

</file>

<file path=ppt/slideLayouts/_rels/slideLayout7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Relationship Id="rId2" Target="../media/image7.png" Type="http://schemas.openxmlformats.org/officeDocument/2006/relationships/image"/>
</Relationships>

</file>

<file path=ppt/slideLayouts/_rels/slideLayout8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dabconf220424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1312625" y="445025"/>
            <a:ext cx="751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1312750" y="1152475"/>
            <a:ext cx="7519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dabconf220424 1">
  <p:cSld name="TITLE_AND_BODY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1312625" y="445025"/>
            <a:ext cx="751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1312750" y="1152475"/>
            <a:ext cx="7519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dabconf220424 1 1">
  <p:cSld name="TITLE_AND_BODY_1_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312625" y="445025"/>
            <a:ext cx="751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1312750" y="1152475"/>
            <a:ext cx="7519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dabconf220424 1 1 1">
  <p:cSld name="TITLE_AND_BODY_1_1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312625" y="445025"/>
            <a:ext cx="751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1312750" y="1152475"/>
            <a:ext cx="7519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dabconf220424 1 1 1 1">
  <p:cSld name="TITLE_AND_BODY_1_1_1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12625" y="445025"/>
            <a:ext cx="751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1312750" y="1152475"/>
            <a:ext cx="7519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dabconf220424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dabconf220424 2">
  <p:cSld name="TITLE_ONLY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no"?>
<Relationships xmlns="http://schemas.openxmlformats.org/package/2006/relationships">
<Relationship Id="rId1" Target="../slideLayouts/slideLayout1.xml" Type="http://schemas.openxmlformats.org/officeDocument/2006/relationships/slideLayout"/>
<Relationship Id="rId10" Target="../theme/theme1.xml" Type="http://schemas.openxmlformats.org/officeDocument/2006/relationships/theme"/>
<Relationship Id="rId2" Target="../slideLayouts/slideLayout2.xml" Type="http://schemas.openxmlformats.org/officeDocument/2006/relationships/slideLayout"/>
<Relationship Id="rId3" Target="../slideLayouts/slideLayout3.xml" Type="http://schemas.openxmlformats.org/officeDocument/2006/relationships/slideLayout"/>
<Relationship Id="rId4" Target="../slideLayouts/slideLayout4.xml" Type="http://schemas.openxmlformats.org/officeDocument/2006/relationships/slideLayout"/>
<Relationship Id="rId5" Target="../slideLayouts/slideLayout5.xml" Type="http://schemas.openxmlformats.org/officeDocument/2006/relationships/slideLayout"/>
<Relationship Id="rId6" Target="../slideLayouts/slideLayout6.xml" Type="http://schemas.openxmlformats.org/officeDocument/2006/relationships/slideLayout"/>
<Relationship Id="rId7" Target="../slideLayouts/slideLayout7.xml" Type="http://schemas.openxmlformats.org/officeDocument/2006/relationships/slideLayout"/>
<Relationship Id="rId8" Target="../slideLayouts/slideLayout8.xml" Type="http://schemas.openxmlformats.org/officeDocument/2006/relationships/slideLayout"/>
<Relationship Id="rId9" Target="../slideLayouts/slideLayout9.xml" Type="http://schemas.openxmlformats.org/officeDocument/2006/relationships/slideLayout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E4475"/>
              </a:buClr>
              <a:buSzPts val="2700"/>
              <a:buNone/>
              <a:defRPr sz="2700">
                <a:solidFill>
                  <a:srgbClr val="0E447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89CB"/>
              </a:buClr>
              <a:buSzPts val="2400"/>
              <a:buChar char="●"/>
              <a:defRPr sz="2400" b="1">
                <a:solidFill>
                  <a:srgbClr val="3089CB"/>
                </a:solidFill>
              </a:defRPr>
            </a:lvl1pPr>
            <a:lvl2pPr marL="914400" lvl="1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89CB"/>
              </a:buClr>
              <a:buSzPts val="2000"/>
              <a:buChar char="○"/>
              <a:defRPr sz="2000">
                <a:solidFill>
                  <a:srgbClr val="3089CB"/>
                </a:solidFill>
              </a:defRPr>
            </a:lvl2pPr>
            <a:lvl3pPr marL="1371600" lvl="2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89CB"/>
              </a:buClr>
              <a:buSzPts val="2000"/>
              <a:buChar char="■"/>
              <a:defRPr sz="2000">
                <a:solidFill>
                  <a:srgbClr val="3089CB"/>
                </a:solidFill>
              </a:defRPr>
            </a:lvl3pPr>
            <a:lvl4pPr marL="1828800" lvl="3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89CB"/>
              </a:buClr>
              <a:buSzPts val="2000"/>
              <a:buChar char="●"/>
              <a:defRPr sz="2000">
                <a:solidFill>
                  <a:srgbClr val="3089CB"/>
                </a:solidFill>
              </a:defRPr>
            </a:lvl4pPr>
            <a:lvl5pPr marL="2286000" lvl="4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89CB"/>
              </a:buClr>
              <a:buSzPts val="2000"/>
              <a:buChar char="○"/>
              <a:defRPr sz="2000">
                <a:solidFill>
                  <a:srgbClr val="3089CB"/>
                </a:solidFill>
              </a:defRPr>
            </a:lvl5pPr>
            <a:lvl6pPr marL="2743200" lvl="5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89CB"/>
              </a:buClr>
              <a:buSzPts val="2000"/>
              <a:buChar char="■"/>
              <a:defRPr sz="2000">
                <a:solidFill>
                  <a:srgbClr val="3089CB"/>
                </a:solidFill>
              </a:defRPr>
            </a:lvl6pPr>
            <a:lvl7pPr marL="3200400" lvl="6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89CB"/>
              </a:buClr>
              <a:buSzPts val="2000"/>
              <a:buChar char="●"/>
              <a:defRPr sz="2000">
                <a:solidFill>
                  <a:srgbClr val="3089CB"/>
                </a:solidFill>
              </a:defRPr>
            </a:lvl7pPr>
            <a:lvl8pPr marL="3657600" lvl="7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89CB"/>
              </a:buClr>
              <a:buSzPts val="2000"/>
              <a:buChar char="○"/>
              <a:defRPr sz="2000">
                <a:solidFill>
                  <a:srgbClr val="3089CB"/>
                </a:solidFill>
              </a:defRPr>
            </a:lvl8pPr>
            <a:lvl9pPr marL="4114800" lvl="8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89CB"/>
              </a:buClr>
              <a:buSzPts val="2000"/>
              <a:buChar char="■"/>
              <a:defRPr sz="2000">
                <a:solidFill>
                  <a:srgbClr val="3089CB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no"?>
<Relationships xmlns="http://schemas.openxmlformats.org/package/2006/relationships">
<Relationship Id="rId1" Target="../slideLayouts/slideLayout1.xml" Type="http://schemas.openxmlformats.org/officeDocument/2006/relationships/slideLayout"/>
<Relationship Id="rId2" Target="../notesSlides/notesSlide1.xml" Type="http://schemas.openxmlformats.org/officeDocument/2006/relationships/notesSlide"/>
<Relationship Id="rId3" Target="../media/image8.png" Type="http://schemas.openxmlformats.org/officeDocument/2006/relationships/image"/>
</Relationships>

</file>

<file path=ppt/slides/_rels/slide10.xml.rels><?xml version="1.0" encoding="UTF-8" standalone="no"?>
<Relationships xmlns="http://schemas.openxmlformats.org/package/2006/relationships">
<Relationship Id="rId1" Target="../slideLayouts/slideLayout3.xml" Type="http://schemas.openxmlformats.org/officeDocument/2006/relationships/slideLayout"/>
<Relationship Id="rId2" Target="../notesSlides/notesSlide10.xml" Type="http://schemas.openxmlformats.org/officeDocument/2006/relationships/notesSlide"/>
</Relationships>

</file>

<file path=ppt/slides/_rels/slide11.xml.rels><?xml version="1.0" encoding="UTF-8" standalone="no"?>
<Relationships xmlns="http://schemas.openxmlformats.org/package/2006/relationships">
<Relationship Id="rId1" Target="../slideLayouts/slideLayout4.xml" Type="http://schemas.openxmlformats.org/officeDocument/2006/relationships/slideLayout"/>
<Relationship Id="rId2" Target="../notesSlides/notesSlide11.xml" Type="http://schemas.openxmlformats.org/officeDocument/2006/relationships/notesSlide"/>
<Relationship Id="rId3" Target="../media/image24.png" Type="http://schemas.openxmlformats.org/officeDocument/2006/relationships/image"/>
</Relationships>

</file>

<file path=ppt/slides/_rels/slide12.xml.rels><?xml version="1.0" encoding="UTF-8" standalone="no"?>
<Relationships xmlns="http://schemas.openxmlformats.org/package/2006/relationships">
<Relationship Id="rId1" Target="../slideLayouts/slideLayout4.xml" Type="http://schemas.openxmlformats.org/officeDocument/2006/relationships/slideLayout"/>
<Relationship Id="rId2" Target="../notesSlides/notesSlide12.xml" Type="http://schemas.openxmlformats.org/officeDocument/2006/relationships/notesSlide"/>
<Relationship Id="rId3" Target="../media/image25.png" Type="http://schemas.openxmlformats.org/officeDocument/2006/relationships/image"/>
<Relationship Id="rId4" Target="../media/image26.png" Type="http://schemas.openxmlformats.org/officeDocument/2006/relationships/image"/>
<Relationship Id="rId5" Target="../media/image27.png" Type="http://schemas.openxmlformats.org/officeDocument/2006/relationships/image"/>
</Relationships>

</file>

<file path=ppt/slides/_rels/slide13.xml.rels><?xml version="1.0" encoding="UTF-8" standalone="no"?>
<Relationships xmlns="http://schemas.openxmlformats.org/package/2006/relationships">
<Relationship Id="rId1" Target="../slideLayouts/slideLayout4.xml" Type="http://schemas.openxmlformats.org/officeDocument/2006/relationships/slideLayout"/>
<Relationship Id="rId2" Target="../notesSlides/notesSlide13.xml" Type="http://schemas.openxmlformats.org/officeDocument/2006/relationships/notesSlide"/>
<Relationship Id="rId3" Target="../media/image28.png" Type="http://schemas.openxmlformats.org/officeDocument/2006/relationships/image"/>
</Relationships>

</file>

<file path=ppt/slides/_rels/slide14.xml.rels><?xml version="1.0" encoding="UTF-8" standalone="no"?>
<Relationships xmlns="http://schemas.openxmlformats.org/package/2006/relationships">
<Relationship Id="rId1" Target="../slideLayouts/slideLayout5.xml" Type="http://schemas.openxmlformats.org/officeDocument/2006/relationships/slideLayout"/>
<Relationship Id="rId2" Target="../notesSlides/notesSlide14.xml" Type="http://schemas.openxmlformats.org/officeDocument/2006/relationships/notesSlide"/>
<Relationship Id="rId3" Target="../media/image29.jpg" Type="http://schemas.openxmlformats.org/officeDocument/2006/relationships/image"/>
<Relationship Id="rId4" Target="../media/image30.jpg" Type="http://schemas.openxmlformats.org/officeDocument/2006/relationships/image"/>
</Relationships>

</file>

<file path=ppt/slides/_rels/slide15.xml.rels><?xml version="1.0" encoding="UTF-8" standalone="no"?>
<Relationships xmlns="http://schemas.openxmlformats.org/package/2006/relationships">
<Relationship Id="rId1" Target="../slideLayouts/slideLayout5.xml" Type="http://schemas.openxmlformats.org/officeDocument/2006/relationships/slideLayout"/>
<Relationship Id="rId2" Target="../notesSlides/notesSlide15.xml" Type="http://schemas.openxmlformats.org/officeDocument/2006/relationships/notesSlide"/>
</Relationships>

</file>

<file path=ppt/slides/_rels/slide16.xml.rels><?xml version="1.0" encoding="UTF-8" standalone="no"?>
<Relationships xmlns="http://schemas.openxmlformats.org/package/2006/relationships">
<Relationship Id="rId1" Target="../slideLayouts/slideLayout6.xml" Type="http://schemas.openxmlformats.org/officeDocument/2006/relationships/slideLayout"/>
<Relationship Id="rId2" Target="../notesSlides/notesSlide16.xml" Type="http://schemas.openxmlformats.org/officeDocument/2006/relationships/notesSlide"/>
</Relationships>

</file>

<file path=ppt/slides/_rels/slide17.xml.rels><?xml version="1.0" encoding="UTF-8" standalone="no"?>
<Relationships xmlns="http://schemas.openxmlformats.org/package/2006/relationships">
<Relationship Id="rId1" Target="../slideLayouts/slideLayout6.xml" Type="http://schemas.openxmlformats.org/officeDocument/2006/relationships/slideLayout"/>
<Relationship Id="rId2" Target="../notesSlides/notesSlide17.xml" Type="http://schemas.openxmlformats.org/officeDocument/2006/relationships/notesSlide"/>
<Relationship Id="rId3" Target="../media/image31.png" Type="http://schemas.openxmlformats.org/officeDocument/2006/relationships/image"/>
<Relationship Id="rId4" Target="../media/image32.png" Type="http://schemas.openxmlformats.org/officeDocument/2006/relationships/image"/>
<Relationship Id="rId5" Target="../media/image33.png" Type="http://schemas.openxmlformats.org/officeDocument/2006/relationships/image"/>
</Relationships>

</file>

<file path=ppt/slides/_rels/slide18.xml.rels><?xml version="1.0" encoding="UTF-8" standalone="no"?>
<Relationships xmlns="http://schemas.openxmlformats.org/package/2006/relationships">
<Relationship Id="rId1" Target="../slideLayouts/slideLayout7.xml" Type="http://schemas.openxmlformats.org/officeDocument/2006/relationships/slideLayout"/>
<Relationship Id="rId2" Target="../notesSlides/notesSlide18.xml" Type="http://schemas.openxmlformats.org/officeDocument/2006/relationships/notesSlide"/>
</Relationships>

</file>

<file path=ppt/slides/_rels/slide2.xml.rels><?xml version="1.0" encoding="UTF-8" standalone="no"?>
<Relationships xmlns="http://schemas.openxmlformats.org/package/2006/relationships">
<Relationship Id="rId1" Target="../slideLayouts/slideLayout2.xml" Type="http://schemas.openxmlformats.org/officeDocument/2006/relationships/slideLayout"/>
<Relationship Id="rId2" Target="../notesSlides/notesSlide2.xml" Type="http://schemas.openxmlformats.org/officeDocument/2006/relationships/notesSlide"/>
<Relationship Id="rId3" Target="../media/image8.png" Type="http://schemas.openxmlformats.org/officeDocument/2006/relationships/image"/>
</Relationships>

</file>

<file path=ppt/slides/_rels/slide3.xml.rels><?xml version="1.0" encoding="UTF-8" standalone="no"?>
<Relationships xmlns="http://schemas.openxmlformats.org/package/2006/relationships">
<Relationship Id="rId1" Target="../slideLayouts/slideLayout2.xml" Type="http://schemas.openxmlformats.org/officeDocument/2006/relationships/slideLayout"/>
<Relationship Id="rId2" Target="../notesSlides/notesSlide3.xml" Type="http://schemas.openxmlformats.org/officeDocument/2006/relationships/notesSlide"/>
<Relationship Id="rId3" Target="../media/image9.jpg" Type="http://schemas.openxmlformats.org/officeDocument/2006/relationships/image"/>
<Relationship Id="rId4" Target="../media/image10.jpg" Type="http://schemas.openxmlformats.org/officeDocument/2006/relationships/image"/>
<Relationship Id="rId5" Target="../media/image11.png" Type="http://schemas.openxmlformats.org/officeDocument/2006/relationships/image"/>
<Relationship Id="rId6" Target="../media/image12.png" Type="http://schemas.openxmlformats.org/officeDocument/2006/relationships/image"/>
<Relationship Id="rId7" Target="../media/image13.jpg" Type="http://schemas.openxmlformats.org/officeDocument/2006/relationships/image"/>
<Relationship Id="rId8" Target="../media/image14.jpg" Type="http://schemas.openxmlformats.org/officeDocument/2006/relationships/image"/>
</Relationships>

</file>

<file path=ppt/slides/_rels/slide4.xml.rels><?xml version="1.0" encoding="UTF-8" standalone="no"?>
<Relationships xmlns="http://schemas.openxmlformats.org/package/2006/relationships">
<Relationship Id="rId1" Target="../slideLayouts/slideLayout2.xml" Type="http://schemas.openxmlformats.org/officeDocument/2006/relationships/slideLayout"/>
<Relationship Id="rId2" Target="../notesSlides/notesSlide4.xml" Type="http://schemas.openxmlformats.org/officeDocument/2006/relationships/notesSlide"/>
<Relationship Id="rId3" Target="../media/image9.jpg" Type="http://schemas.openxmlformats.org/officeDocument/2006/relationships/image"/>
<Relationship Id="rId4" Target="../media/image15.jpg" Type="http://schemas.openxmlformats.org/officeDocument/2006/relationships/image"/>
<Relationship Id="rId5" Target="../media/image16.png" Type="http://schemas.openxmlformats.org/officeDocument/2006/relationships/image"/>
<Relationship Id="rId6" Target="../media/image17.png" Type="http://schemas.openxmlformats.org/officeDocument/2006/relationships/image"/>
<Relationship Id="rId7" Target="../media/image18.jpg" Type="http://schemas.openxmlformats.org/officeDocument/2006/relationships/image"/>
<Relationship Id="rId8" Target="../media/image19.jpg" Type="http://schemas.openxmlformats.org/officeDocument/2006/relationships/image"/>
</Relationships>

</file>

<file path=ppt/slides/_rels/slide5.xml.rels><?xml version="1.0" encoding="UTF-8" standalone="no"?>
<Relationships xmlns="http://schemas.openxmlformats.org/package/2006/relationships">
<Relationship Id="rId1" Target="../slideLayouts/slideLayout7.xml" Type="http://schemas.openxmlformats.org/officeDocument/2006/relationships/slideLayout"/>
<Relationship Id="rId2" Target="../notesSlides/notesSlide5.xml" Type="http://schemas.openxmlformats.org/officeDocument/2006/relationships/notesSlide"/>
<Relationship Id="rId3" Target="http://drive.google.com/file/d/1-wVhudn4bvYcCn3uKkGogWJ-mOCx2Jj6/view" TargetMode="External" Type="http://schemas.openxmlformats.org/officeDocument/2006/relationships/hyperlink"/>
<Relationship Id="rId4" Target="../media/image20.jpg" Type="http://schemas.openxmlformats.org/officeDocument/2006/relationships/image"/>
</Relationships>

</file>

<file path=ppt/slides/_rels/slide6.xml.rels><?xml version="1.0" encoding="UTF-8" standalone="no"?>
<Relationships xmlns="http://schemas.openxmlformats.org/package/2006/relationships">
<Relationship Id="rId1" Target="../slideLayouts/slideLayout2.xml" Type="http://schemas.openxmlformats.org/officeDocument/2006/relationships/slideLayout"/>
<Relationship Id="rId2" Target="../notesSlides/notesSlide6.xml" Type="http://schemas.openxmlformats.org/officeDocument/2006/relationships/notesSlide"/>
</Relationships>

</file>

<file path=ppt/slides/_rels/slide7.xml.rels><?xml version="1.0" encoding="UTF-8" standalone="no"?>
<Relationships xmlns="http://schemas.openxmlformats.org/package/2006/relationships">
<Relationship Id="rId1" Target="../slideLayouts/slideLayout7.xml" Type="http://schemas.openxmlformats.org/officeDocument/2006/relationships/slideLayout"/>
<Relationship Id="rId2" Target="../notesSlides/notesSlide7.xml" Type="http://schemas.openxmlformats.org/officeDocument/2006/relationships/notesSlide"/>
<Relationship Id="rId3" Target="../media/image21.jpg" Type="http://schemas.openxmlformats.org/officeDocument/2006/relationships/image"/>
</Relationships>

</file>

<file path=ppt/slides/_rels/slide8.xml.rels><?xml version="1.0" encoding="UTF-8" standalone="no"?>
<Relationships xmlns="http://schemas.openxmlformats.org/package/2006/relationships">
<Relationship Id="rId1" Target="../slideLayouts/slideLayout3.xml" Type="http://schemas.openxmlformats.org/officeDocument/2006/relationships/slideLayout"/>
<Relationship Id="rId2" Target="../notesSlides/notesSlide8.xml" Type="http://schemas.openxmlformats.org/officeDocument/2006/relationships/notesSlide"/>
<Relationship Id="rId3" Target="../media/image22.png" Type="http://schemas.openxmlformats.org/officeDocument/2006/relationships/image"/>
</Relationships>

</file>

<file path=ppt/slides/_rels/slide9.xml.rels><?xml version="1.0" encoding="UTF-8" standalone="no"?>
<Relationships xmlns="http://schemas.openxmlformats.org/package/2006/relationships">
<Relationship Id="rId1" Target="../slideLayouts/slideLayout3.xml" Type="http://schemas.openxmlformats.org/officeDocument/2006/relationships/slideLayout"/>
<Relationship Id="rId2" Target="../notesSlides/notesSlide9.xml" Type="http://schemas.openxmlformats.org/officeDocument/2006/relationships/notesSlide"/>
<Relationship Id="rId3" Target="../media/image23.png" Type="http://schemas.openxmlformats.org/officeDocument/2006/relationships/image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1" descr="Afbeelding met Graphics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1029"/>
            <a:ext cx="9144006" cy="518556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1"/>
          <p:cNvSpPr txBox="1"/>
          <p:nvPr/>
        </p:nvSpPr>
        <p:spPr>
          <a:xfrm>
            <a:off x="0" y="2121627"/>
            <a:ext cx="9144000" cy="15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0E4475"/>
                </a:solidFill>
              </a:rPr>
              <a:t>Ontketen de kracht van klantgerichtheid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3089CB"/>
                </a:solidFill>
              </a:rPr>
              <a:t>Eva De Waele &amp; Ellen Cools</a:t>
            </a:r>
            <a:endParaRPr sz="110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3089CB"/>
                </a:solidFill>
              </a:rPr>
              <a:t>VDAB</a:t>
            </a:r>
            <a:endParaRPr sz="1800" b="0" i="0" u="none" strike="noStrike" cap="none">
              <a:solidFill>
                <a:srgbClr val="3089C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C8">
            <a:alpha val="18990"/>
          </a:srgbClr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body" idx="1"/>
          </p:nvPr>
        </p:nvSpPr>
        <p:spPr>
          <a:xfrm>
            <a:off x="1312625" y="1628775"/>
            <a:ext cx="75198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Mensen zijn emotionele wezens: wat we zeggen en wat we voelen. </a:t>
            </a:r>
            <a:endParaRPr sz="1200"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200"/>
              <a:t>De emotionele curve geeft de interviewer een manier om te connecteren met de interviewee</a:t>
            </a:r>
            <a:endParaRPr sz="1200"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200"/>
              <a:t>Emoties zijn een belangrijk onderdeel van het beslissingsproces, het is een meerwaarde om meer te leren over de emoties die een product of dienstverlening teweeg brengen. </a:t>
            </a:r>
            <a:endParaRPr sz="1200"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/>
          </a:p>
        </p:txBody>
      </p:sp>
      <p:sp>
        <p:nvSpPr>
          <p:cNvPr id="146" name="Google Shape;146;p20"/>
          <p:cNvSpPr txBox="1">
            <a:spLocks noGrp="1"/>
          </p:cNvSpPr>
          <p:nvPr>
            <p:ph type="title"/>
          </p:nvPr>
        </p:nvSpPr>
        <p:spPr>
          <a:xfrm>
            <a:off x="1312625" y="445025"/>
            <a:ext cx="7519800" cy="9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 KRACHT VAN EEN KLANTENREIS - </a:t>
            </a:r>
            <a:endParaRPr sz="2400">
              <a:solidFill>
                <a:srgbClr val="3089C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089CB"/>
                </a:solidFill>
              </a:rPr>
              <a:t>Ijsbreker</a:t>
            </a:r>
            <a:endParaRPr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>
            <a:spLocks noGrp="1"/>
          </p:cNvSpPr>
          <p:nvPr>
            <p:ph type="title"/>
          </p:nvPr>
        </p:nvSpPr>
        <p:spPr>
          <a:xfrm>
            <a:off x="1312625" y="445025"/>
            <a:ext cx="7519800" cy="9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DE KRACHT VAN EEN KLANTENREIS - </a:t>
            </a:r>
            <a:endParaRPr sz="2400">
              <a:solidFill>
                <a:srgbClr val="3089C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3089CB"/>
                </a:solidFill>
              </a:rPr>
              <a:t>Wat is een klantenreis?</a:t>
            </a:r>
            <a:endParaRPr sz="1600"/>
          </a:p>
        </p:txBody>
      </p:sp>
      <p:pic>
        <p:nvPicPr>
          <p:cNvPr id="152" name="Google Shape;15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550" y="1596510"/>
            <a:ext cx="3699451" cy="208573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 txBox="1">
            <a:spLocks noGrp="1"/>
          </p:cNvSpPr>
          <p:nvPr>
            <p:ph type="body" idx="1"/>
          </p:nvPr>
        </p:nvSpPr>
        <p:spPr>
          <a:xfrm>
            <a:off x="1312750" y="1440000"/>
            <a:ext cx="3038700" cy="31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0">
                <a:solidFill>
                  <a:schemeClr val="dk2"/>
                </a:solidFill>
              </a:rPr>
              <a:t>Een klantenreis visualiseert de </a:t>
            </a:r>
            <a:r>
              <a:rPr lang="en-US" sz="1500" b="0">
                <a:solidFill>
                  <a:schemeClr val="dk2"/>
                </a:solidFill>
                <a:highlight>
                  <a:schemeClr val="lt1"/>
                </a:highlight>
              </a:rPr>
              <a:t>gebruikerservaring van een bepaalde type gebruiker </a:t>
            </a:r>
            <a:endParaRPr sz="1500" b="0">
              <a:solidFill>
                <a:schemeClr val="dk2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0">
                <a:solidFill>
                  <a:schemeClr val="dk2"/>
                </a:solidFill>
                <a:highlight>
                  <a:schemeClr val="lt1"/>
                </a:highlight>
              </a:rPr>
              <a:t>(vb. persona) over de tijd heen.</a:t>
            </a:r>
            <a:endParaRPr sz="1500" b="0">
              <a:solidFill>
                <a:schemeClr val="dk2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0">
              <a:solidFill>
                <a:schemeClr val="dk2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0">
                <a:solidFill>
                  <a:schemeClr val="dk2"/>
                </a:solidFill>
                <a:highlight>
                  <a:schemeClr val="lt1"/>
                </a:highlight>
              </a:rPr>
              <a:t>Het visualiseert en maakt een ervaring echt concreet en tastbaar.</a:t>
            </a:r>
            <a:endParaRPr sz="1500" b="0">
              <a:solidFill>
                <a:schemeClr val="dk2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" name="Google Shape;158;p22"/>
          <p:cNvGraphicFramePr/>
          <p:nvPr/>
        </p:nvGraphicFramePr>
        <p:xfrm>
          <a:off x="902925" y="2349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{1F5C351D-1E45-4438-BCF2-D2A5BFDFFF98}</a:tableStyleId>
              </a:tblPr>
              <a:tblGrid>
                <a:gridCol w="25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8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0001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Visueel</a:t>
                      </a: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0001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Verbonden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0001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Co-creatief</a:t>
                      </a:r>
                      <a:endParaRPr sz="1600" b="1">
                        <a:solidFill>
                          <a:srgbClr val="0001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Als </a:t>
                      </a:r>
                      <a:r>
                        <a:rPr lang="en-US" sz="1200" b="1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communicatiemiddel</a:t>
                      </a:r>
                      <a:r>
                        <a:rPr lang="en-US" sz="12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en manier van samenwerken over verschillende  diensten heen</a:t>
                      </a:r>
                      <a:endParaRPr sz="12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2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Aanmoedigen om een </a:t>
                      </a:r>
                      <a:r>
                        <a:rPr lang="en-US" sz="1200" b="1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gebruikerservaring in zijn totaliteit </a:t>
                      </a:r>
                      <a:r>
                        <a:rPr lang="en-US" sz="12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te bekijken en niet als alleenstaand contactpunt</a:t>
                      </a:r>
                      <a:endParaRPr sz="12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2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Faciliteert samenwerking tussen verschillende departementen, bouwt verder op een gemeenschappelijk doel</a:t>
                      </a:r>
                      <a:br>
                        <a:rPr lang="en-US" sz="12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</a:br>
                      <a:endParaRPr sz="12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9" name="Google Shape;15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4327" y="1859713"/>
            <a:ext cx="548701" cy="335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151" y="1793450"/>
            <a:ext cx="548700" cy="467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2025" y="1830576"/>
            <a:ext cx="415581" cy="39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1312625" y="445025"/>
            <a:ext cx="751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 KRACHT VAN EEN KLANTENREIS - </a:t>
            </a:r>
            <a:endParaRPr sz="2400" b="0">
              <a:solidFill>
                <a:srgbClr val="3089C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089CB"/>
                </a:solidFill>
              </a:rPr>
              <a:t>Wat is een klantenreis?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1312625" y="445025"/>
            <a:ext cx="751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 KRACHT VAN EEN KLANTENREIS - </a:t>
            </a:r>
            <a:endParaRPr sz="2400" b="0">
              <a:solidFill>
                <a:srgbClr val="3089C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089CB"/>
                </a:solidFill>
              </a:rPr>
              <a:t>Wat is een klantenreis?</a:t>
            </a:r>
            <a:endParaRPr/>
          </a:p>
        </p:txBody>
      </p:sp>
      <p:pic>
        <p:nvPicPr>
          <p:cNvPr id="168" name="Google Shape;16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60650"/>
            <a:ext cx="8839199" cy="275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>
            <a:spLocks noGrp="1"/>
          </p:cNvSpPr>
          <p:nvPr>
            <p:ph type="title"/>
          </p:nvPr>
        </p:nvSpPr>
        <p:spPr>
          <a:xfrm>
            <a:off x="1312625" y="445025"/>
            <a:ext cx="751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-US"/>
              <a:t>DE KRACHT VAN EEN KLANTENREIS - </a:t>
            </a:r>
            <a:endParaRPr sz="2400" b="0">
              <a:solidFill>
                <a:srgbClr val="3089C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rgbClr val="3089CB"/>
                </a:solidFill>
              </a:rPr>
              <a:t>Klantenreizen binnen VDAB</a:t>
            </a:r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body" idx="1"/>
          </p:nvPr>
        </p:nvSpPr>
        <p:spPr>
          <a:xfrm>
            <a:off x="1312750" y="1152475"/>
            <a:ext cx="7519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US" sz="1500">
                <a:solidFill>
                  <a:schemeClr val="dk2"/>
                </a:solidFill>
              </a:rPr>
              <a:t>Micro journeys:</a:t>
            </a:r>
            <a:r>
              <a:rPr lang="en-US" sz="1500" b="0">
                <a:solidFill>
                  <a:schemeClr val="dk2"/>
                </a:solidFill>
              </a:rPr>
              <a:t> heel fijnmazige zoom op een deeltje van de dienstverlening.</a:t>
            </a:r>
            <a:endParaRPr sz="1500" b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US" sz="1500" b="0">
                <a:solidFill>
                  <a:schemeClr val="dk2"/>
                </a:solidFill>
              </a:rPr>
              <a:t>	vb. inloggen op vdab.be via itsme</a:t>
            </a:r>
            <a:endParaRPr sz="1500"/>
          </a:p>
        </p:txBody>
      </p:sp>
      <p:pic>
        <p:nvPicPr>
          <p:cNvPr id="176" name="Google Shape;176;p24"/>
          <p:cNvPicPr preferRelativeResize="0"/>
          <p:nvPr/>
        </p:nvPicPr>
        <p:blipFill rotWithShape="1">
          <a:blip r:embed="rId3">
            <a:alphaModFix/>
          </a:blip>
          <a:srcRect l="8003"/>
          <a:stretch/>
        </p:blipFill>
        <p:spPr>
          <a:xfrm>
            <a:off x="1103538" y="1971175"/>
            <a:ext cx="7728876" cy="54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4"/>
          <p:cNvSpPr txBox="1">
            <a:spLocks noGrp="1"/>
          </p:cNvSpPr>
          <p:nvPr>
            <p:ph type="body" idx="1"/>
          </p:nvPr>
        </p:nvSpPr>
        <p:spPr>
          <a:xfrm>
            <a:off x="1380750" y="2520900"/>
            <a:ext cx="7519800" cy="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1">
                <a:solidFill>
                  <a:schemeClr val="dk2"/>
                </a:solidFill>
              </a:rPr>
              <a:t>→ </a:t>
            </a:r>
            <a:r>
              <a:rPr lang="en-US" sz="1361">
                <a:solidFill>
                  <a:schemeClr val="dk2"/>
                </a:solidFill>
              </a:rPr>
              <a:t>Projectwerking </a:t>
            </a:r>
            <a:endParaRPr sz="1900"/>
          </a:p>
        </p:txBody>
      </p:sp>
      <p:sp>
        <p:nvSpPr>
          <p:cNvPr id="178" name="Google Shape;178;p24"/>
          <p:cNvSpPr txBox="1">
            <a:spLocks noGrp="1"/>
          </p:cNvSpPr>
          <p:nvPr>
            <p:ph type="body" idx="1"/>
          </p:nvPr>
        </p:nvSpPr>
        <p:spPr>
          <a:xfrm>
            <a:off x="1312625" y="2984050"/>
            <a:ext cx="7519800" cy="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US" sz="1500">
                <a:solidFill>
                  <a:schemeClr val="dk2"/>
                </a:solidFill>
              </a:rPr>
              <a:t>Macro journeys: </a:t>
            </a:r>
            <a:r>
              <a:rPr lang="en-US" sz="1500" b="0">
                <a:solidFill>
                  <a:schemeClr val="dk2"/>
                </a:solidFill>
              </a:rPr>
              <a:t>ervaring overheen de hele dienstverlening of een lange periode mappen</a:t>
            </a:r>
            <a:endParaRPr sz="1500" b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US" sz="1500" b="0">
                <a:solidFill>
                  <a:schemeClr val="dk2"/>
                </a:solidFill>
              </a:rPr>
              <a:t>vb. High Level Customer Journey van de burger in VDAB</a:t>
            </a:r>
            <a:endParaRPr sz="1500" b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endParaRPr sz="1300" b="0">
              <a:solidFill>
                <a:schemeClr val="dk2"/>
              </a:solidFill>
            </a:endParaRPr>
          </a:p>
        </p:txBody>
      </p:sp>
      <p:sp>
        <p:nvSpPr>
          <p:cNvPr id="179" name="Google Shape;179;p24"/>
          <p:cNvSpPr txBox="1">
            <a:spLocks noGrp="1"/>
          </p:cNvSpPr>
          <p:nvPr>
            <p:ph type="body" idx="1"/>
          </p:nvPr>
        </p:nvSpPr>
        <p:spPr>
          <a:xfrm>
            <a:off x="1312750" y="4497475"/>
            <a:ext cx="7519800" cy="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1">
                <a:solidFill>
                  <a:schemeClr val="dk2"/>
                </a:solidFill>
              </a:rPr>
              <a:t>→ </a:t>
            </a:r>
            <a:r>
              <a:rPr lang="en-US" sz="1361">
                <a:solidFill>
                  <a:schemeClr val="dk2"/>
                </a:solidFill>
              </a:rPr>
              <a:t>Prioritering van nieuwe projecten</a:t>
            </a:r>
            <a:endParaRPr sz="1900"/>
          </a:p>
        </p:txBody>
      </p:sp>
      <p:pic>
        <p:nvPicPr>
          <p:cNvPr id="180" name="Google Shape;18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3550" y="3996800"/>
            <a:ext cx="3231114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1312625" y="445025"/>
            <a:ext cx="751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 KRACHT VAN EEN KLANTENREIS - </a:t>
            </a:r>
            <a:endParaRPr sz="2400" b="0">
              <a:solidFill>
                <a:srgbClr val="3089C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089CB"/>
                </a:solidFill>
              </a:rPr>
              <a:t>Klantenreizen binnen VDAB</a:t>
            </a:r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1312750" y="1776750"/>
            <a:ext cx="7519800" cy="27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US" sz="1500" b="0">
                <a:solidFill>
                  <a:schemeClr val="dk2"/>
                </a:solidFill>
              </a:rPr>
              <a:t>High Level Customer Journey van de Burger</a:t>
            </a:r>
            <a:endParaRPr sz="1500" b="0"/>
          </a:p>
        </p:txBody>
      </p:sp>
      <p:sp>
        <p:nvSpPr>
          <p:cNvPr id="188" name="Google Shape;188;p25"/>
          <p:cNvSpPr/>
          <p:nvPr/>
        </p:nvSpPr>
        <p:spPr>
          <a:xfrm>
            <a:off x="798400" y="2492075"/>
            <a:ext cx="1823700" cy="22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Voor</a:t>
            </a:r>
            <a:endParaRPr sz="900"/>
          </a:p>
        </p:txBody>
      </p:sp>
      <p:sp>
        <p:nvSpPr>
          <p:cNvPr id="189" name="Google Shape;189;p25"/>
          <p:cNvSpPr/>
          <p:nvPr/>
        </p:nvSpPr>
        <p:spPr>
          <a:xfrm>
            <a:off x="2800005" y="2492075"/>
            <a:ext cx="4775400" cy="2268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Tijdens</a:t>
            </a:r>
            <a:endParaRPr sz="900"/>
          </a:p>
        </p:txBody>
      </p:sp>
      <p:sp>
        <p:nvSpPr>
          <p:cNvPr id="190" name="Google Shape;190;p25"/>
          <p:cNvSpPr/>
          <p:nvPr/>
        </p:nvSpPr>
        <p:spPr>
          <a:xfrm>
            <a:off x="7804059" y="2492075"/>
            <a:ext cx="734700" cy="2268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Nazorg</a:t>
            </a:r>
            <a:endParaRPr sz="900"/>
          </a:p>
        </p:txBody>
      </p:sp>
      <p:sp>
        <p:nvSpPr>
          <p:cNvPr id="191" name="Google Shape;191;p25"/>
          <p:cNvSpPr/>
          <p:nvPr/>
        </p:nvSpPr>
        <p:spPr>
          <a:xfrm>
            <a:off x="798400" y="2945434"/>
            <a:ext cx="734700" cy="9081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Mijn bewustwor-ding</a:t>
            </a:r>
            <a:endParaRPr sz="800"/>
          </a:p>
        </p:txBody>
      </p:sp>
      <p:sp>
        <p:nvSpPr>
          <p:cNvPr id="192" name="Google Shape;192;p25"/>
          <p:cNvSpPr/>
          <p:nvPr/>
        </p:nvSpPr>
        <p:spPr>
          <a:xfrm>
            <a:off x="1799208" y="2945434"/>
            <a:ext cx="734700" cy="9081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Mijn overweg-</a:t>
            </a:r>
            <a:endParaRPr sz="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ing VDAB</a:t>
            </a:r>
            <a:endParaRPr sz="800"/>
          </a:p>
        </p:txBody>
      </p:sp>
      <p:sp>
        <p:nvSpPr>
          <p:cNvPr id="193" name="Google Shape;193;p25"/>
          <p:cNvSpPr/>
          <p:nvPr/>
        </p:nvSpPr>
        <p:spPr>
          <a:xfrm>
            <a:off x="2800017" y="2945434"/>
            <a:ext cx="734700" cy="9081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Verkenn-</a:t>
            </a:r>
            <a:endParaRPr sz="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ing van mijn opties</a:t>
            </a:r>
            <a:endParaRPr sz="800"/>
          </a:p>
        </p:txBody>
      </p:sp>
      <p:sp>
        <p:nvSpPr>
          <p:cNvPr id="194" name="Google Shape;194;p25"/>
          <p:cNvSpPr/>
          <p:nvPr/>
        </p:nvSpPr>
        <p:spPr>
          <a:xfrm>
            <a:off x="3800825" y="2945434"/>
            <a:ext cx="734700" cy="9081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Werken aan mezelf en mijn omgeving</a:t>
            </a:r>
            <a:endParaRPr sz="800"/>
          </a:p>
        </p:txBody>
      </p:sp>
      <p:sp>
        <p:nvSpPr>
          <p:cNvPr id="195" name="Google Shape;195;p25"/>
          <p:cNvSpPr/>
          <p:nvPr/>
        </p:nvSpPr>
        <p:spPr>
          <a:xfrm>
            <a:off x="4801634" y="2945434"/>
            <a:ext cx="734700" cy="9081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Mijn oriëntatie</a:t>
            </a:r>
            <a:endParaRPr sz="800"/>
          </a:p>
        </p:txBody>
      </p:sp>
      <p:sp>
        <p:nvSpPr>
          <p:cNvPr id="196" name="Google Shape;196;p25"/>
          <p:cNvSpPr/>
          <p:nvPr/>
        </p:nvSpPr>
        <p:spPr>
          <a:xfrm>
            <a:off x="5802442" y="2945434"/>
            <a:ext cx="734700" cy="9081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Mijn competen-ties</a:t>
            </a:r>
            <a:endParaRPr sz="800"/>
          </a:p>
        </p:txBody>
      </p:sp>
      <p:sp>
        <p:nvSpPr>
          <p:cNvPr id="197" name="Google Shape;197;p25"/>
          <p:cNvSpPr/>
          <p:nvPr/>
        </p:nvSpPr>
        <p:spPr>
          <a:xfrm>
            <a:off x="6803251" y="2945434"/>
            <a:ext cx="734700" cy="9081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Mijn solliciaties</a:t>
            </a:r>
            <a:endParaRPr sz="800"/>
          </a:p>
        </p:txBody>
      </p:sp>
      <p:sp>
        <p:nvSpPr>
          <p:cNvPr id="198" name="Google Shape;198;p25"/>
          <p:cNvSpPr/>
          <p:nvPr/>
        </p:nvSpPr>
        <p:spPr>
          <a:xfrm>
            <a:off x="7804059" y="2945434"/>
            <a:ext cx="734700" cy="9081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Mijn Werk</a:t>
            </a:r>
            <a:endParaRPr sz="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>
            <a:spLocks noGrp="1"/>
          </p:cNvSpPr>
          <p:nvPr>
            <p:ph type="title"/>
          </p:nvPr>
        </p:nvSpPr>
        <p:spPr>
          <a:xfrm>
            <a:off x="1312625" y="445025"/>
            <a:ext cx="751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ZELF AAN DE SLAG </a:t>
            </a:r>
            <a:endParaRPr/>
          </a:p>
        </p:txBody>
      </p:sp>
      <p:sp>
        <p:nvSpPr>
          <p:cNvPr id="205" name="Google Shape;205;p26"/>
          <p:cNvSpPr txBox="1">
            <a:spLocks noGrp="1"/>
          </p:cNvSpPr>
          <p:nvPr>
            <p:ph type="body" idx="1"/>
          </p:nvPr>
        </p:nvSpPr>
        <p:spPr>
          <a:xfrm>
            <a:off x="1312750" y="1152475"/>
            <a:ext cx="7519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/>
              <a:t>Breng de emotionele curve en bijhorende pijn- en plezierpunten in kaart vertrekkende van de High Level Customer Journey van de Burger 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en-US" sz="1500" b="0">
                <a:solidFill>
                  <a:schemeClr val="dk2"/>
                </a:solidFill>
              </a:rPr>
              <a:t>In verschillende groepen van maximum 4 personen.</a:t>
            </a:r>
            <a:endParaRPr sz="1500" b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endParaRPr sz="1500" b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en-US" sz="1500" b="0">
                <a:solidFill>
                  <a:schemeClr val="dk2"/>
                </a:solidFill>
              </a:rPr>
              <a:t>Bespreek binnen je groep met elk jullie eigen achtergrond en kennis een mogelijke klantenreis van de burger. (Jullie mogen op dit moment assumpties maken &amp; voor een specifieke doelgroep of persoon kiezen indien jullie wensen)</a:t>
            </a:r>
            <a:endParaRPr sz="1500" b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endParaRPr sz="1500" b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en-US" sz="1500" b="0">
                <a:solidFill>
                  <a:schemeClr val="dk2"/>
                </a:solidFill>
              </a:rPr>
              <a:t>Geef per stap de emotionele curve en pijn- en plezierpunten van jullie burger weer op de template. </a:t>
            </a:r>
            <a:endParaRPr sz="2800" b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740"/>
              <a:buFont typeface="Arial"/>
              <a:buNone/>
            </a:pPr>
            <a:endParaRPr sz="2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740"/>
              <a:buFont typeface="Arial"/>
              <a:buNone/>
            </a:pPr>
            <a:endParaRPr sz="2700">
              <a:solidFill>
                <a:srgbClr val="0E447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"/>
          <p:cNvSpPr txBox="1">
            <a:spLocks noGrp="1"/>
          </p:cNvSpPr>
          <p:nvPr>
            <p:ph type="title"/>
          </p:nvPr>
        </p:nvSpPr>
        <p:spPr>
          <a:xfrm>
            <a:off x="1312625" y="445025"/>
            <a:ext cx="751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UITSMIJTER</a:t>
            </a:r>
            <a:endParaRPr/>
          </a:p>
        </p:txBody>
      </p:sp>
      <p:pic>
        <p:nvPicPr>
          <p:cNvPr id="212" name="Google Shape;21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2350" y="1733550"/>
            <a:ext cx="1901875" cy="190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6913" y="2145314"/>
            <a:ext cx="1171225" cy="149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7"/>
          <p:cNvPicPr preferRelativeResize="0"/>
          <p:nvPr/>
        </p:nvPicPr>
        <p:blipFill rotWithShape="1">
          <a:blip r:embed="rId5">
            <a:alphaModFix/>
          </a:blip>
          <a:srcRect l="-13449" r="-14640"/>
          <a:stretch/>
        </p:blipFill>
        <p:spPr>
          <a:xfrm>
            <a:off x="6267451" y="2298100"/>
            <a:ext cx="1500200" cy="149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8"/>
          <p:cNvSpPr/>
          <p:nvPr/>
        </p:nvSpPr>
        <p:spPr>
          <a:xfrm>
            <a:off x="229075" y="1992775"/>
            <a:ext cx="1290000" cy="602700"/>
          </a:xfrm>
          <a:prstGeom prst="rect">
            <a:avLst/>
          </a:prstGeom>
          <a:solidFill>
            <a:srgbClr val="FFD9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Emotionele curve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1" name="Google Shape;221;p28"/>
          <p:cNvSpPr/>
          <p:nvPr/>
        </p:nvSpPr>
        <p:spPr>
          <a:xfrm>
            <a:off x="229075" y="3125700"/>
            <a:ext cx="1290000" cy="602700"/>
          </a:xfrm>
          <a:prstGeom prst="rect">
            <a:avLst/>
          </a:prstGeom>
          <a:solidFill>
            <a:srgbClr val="FFD9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Pijnpunten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2" name="Google Shape;222;p28"/>
          <p:cNvSpPr/>
          <p:nvPr/>
        </p:nvSpPr>
        <p:spPr>
          <a:xfrm>
            <a:off x="229075" y="4271500"/>
            <a:ext cx="1290000" cy="602700"/>
          </a:xfrm>
          <a:prstGeom prst="rect">
            <a:avLst/>
          </a:prstGeom>
          <a:solidFill>
            <a:srgbClr val="FFD9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Plezier Punten</a:t>
            </a:r>
            <a:endParaRPr/>
          </a:p>
        </p:txBody>
      </p:sp>
      <p:cxnSp>
        <p:nvCxnSpPr>
          <p:cNvPr id="223" name="Google Shape;223;p28"/>
          <p:cNvCxnSpPr/>
          <p:nvPr/>
        </p:nvCxnSpPr>
        <p:spPr>
          <a:xfrm rot="10800000" flipH="1">
            <a:off x="1802025" y="2294100"/>
            <a:ext cx="6958800" cy="22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4" name="Google Shape;224;p28"/>
          <p:cNvSpPr/>
          <p:nvPr/>
        </p:nvSpPr>
        <p:spPr>
          <a:xfrm>
            <a:off x="1739725" y="159675"/>
            <a:ext cx="1689300" cy="17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Voor</a:t>
            </a:r>
            <a:endParaRPr sz="900"/>
          </a:p>
        </p:txBody>
      </p:sp>
      <p:sp>
        <p:nvSpPr>
          <p:cNvPr id="225" name="Google Shape;225;p28"/>
          <p:cNvSpPr/>
          <p:nvPr/>
        </p:nvSpPr>
        <p:spPr>
          <a:xfrm>
            <a:off x="3593900" y="159675"/>
            <a:ext cx="4423800" cy="1764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Tijdens</a:t>
            </a:r>
            <a:endParaRPr sz="900"/>
          </a:p>
        </p:txBody>
      </p:sp>
      <p:sp>
        <p:nvSpPr>
          <p:cNvPr id="226" name="Google Shape;226;p28"/>
          <p:cNvSpPr/>
          <p:nvPr/>
        </p:nvSpPr>
        <p:spPr>
          <a:xfrm>
            <a:off x="8229375" y="159675"/>
            <a:ext cx="680700" cy="1764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Nazorg</a:t>
            </a:r>
            <a:endParaRPr sz="900"/>
          </a:p>
        </p:txBody>
      </p:sp>
      <p:sp>
        <p:nvSpPr>
          <p:cNvPr id="227" name="Google Shape;227;p28"/>
          <p:cNvSpPr/>
          <p:nvPr/>
        </p:nvSpPr>
        <p:spPr>
          <a:xfrm>
            <a:off x="1739725" y="512125"/>
            <a:ext cx="680700" cy="7059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Mijn bewustwor-ding</a:t>
            </a:r>
            <a:endParaRPr sz="800"/>
          </a:p>
        </p:txBody>
      </p:sp>
      <p:sp>
        <p:nvSpPr>
          <p:cNvPr id="228" name="Google Shape;228;p28"/>
          <p:cNvSpPr/>
          <p:nvPr/>
        </p:nvSpPr>
        <p:spPr>
          <a:xfrm>
            <a:off x="2666818" y="512125"/>
            <a:ext cx="680700" cy="7059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Mijn overweg-</a:t>
            </a:r>
            <a:endParaRPr sz="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ing VDAB</a:t>
            </a:r>
            <a:endParaRPr sz="800"/>
          </a:p>
        </p:txBody>
      </p:sp>
      <p:sp>
        <p:nvSpPr>
          <p:cNvPr id="229" name="Google Shape;229;p28"/>
          <p:cNvSpPr/>
          <p:nvPr/>
        </p:nvSpPr>
        <p:spPr>
          <a:xfrm>
            <a:off x="3593911" y="512125"/>
            <a:ext cx="680700" cy="7059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Verkenn-</a:t>
            </a:r>
            <a:endParaRPr sz="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ing van mijn opties</a:t>
            </a:r>
            <a:endParaRPr sz="800"/>
          </a:p>
        </p:txBody>
      </p:sp>
      <p:sp>
        <p:nvSpPr>
          <p:cNvPr id="230" name="Google Shape;230;p28"/>
          <p:cNvSpPr/>
          <p:nvPr/>
        </p:nvSpPr>
        <p:spPr>
          <a:xfrm>
            <a:off x="4521004" y="512125"/>
            <a:ext cx="680700" cy="7059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Werken aan mezelf en mijn omgeving</a:t>
            </a:r>
            <a:endParaRPr sz="800"/>
          </a:p>
        </p:txBody>
      </p:sp>
      <p:sp>
        <p:nvSpPr>
          <p:cNvPr id="231" name="Google Shape;231;p28"/>
          <p:cNvSpPr/>
          <p:nvPr/>
        </p:nvSpPr>
        <p:spPr>
          <a:xfrm>
            <a:off x="5448096" y="512125"/>
            <a:ext cx="680700" cy="7059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Mijn oriëntatie</a:t>
            </a:r>
            <a:endParaRPr sz="800"/>
          </a:p>
        </p:txBody>
      </p:sp>
      <p:sp>
        <p:nvSpPr>
          <p:cNvPr id="232" name="Google Shape;232;p28"/>
          <p:cNvSpPr/>
          <p:nvPr/>
        </p:nvSpPr>
        <p:spPr>
          <a:xfrm>
            <a:off x="6375189" y="512125"/>
            <a:ext cx="680700" cy="7059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Mijn competen-ties</a:t>
            </a:r>
            <a:endParaRPr sz="800"/>
          </a:p>
        </p:txBody>
      </p:sp>
      <p:sp>
        <p:nvSpPr>
          <p:cNvPr id="233" name="Google Shape;233;p28"/>
          <p:cNvSpPr/>
          <p:nvPr/>
        </p:nvSpPr>
        <p:spPr>
          <a:xfrm>
            <a:off x="7302282" y="512125"/>
            <a:ext cx="680700" cy="7059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Mijn solliciaties</a:t>
            </a:r>
            <a:endParaRPr sz="800"/>
          </a:p>
        </p:txBody>
      </p:sp>
      <p:sp>
        <p:nvSpPr>
          <p:cNvPr id="234" name="Google Shape;234;p28"/>
          <p:cNvSpPr/>
          <p:nvPr/>
        </p:nvSpPr>
        <p:spPr>
          <a:xfrm>
            <a:off x="8229375" y="512125"/>
            <a:ext cx="680700" cy="7059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Mijn Werk</a:t>
            </a:r>
            <a:endParaRPr sz="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2" descr="Afbeelding met Graphics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r="77103" b="63567"/>
          <a:stretch/>
        </p:blipFill>
        <p:spPr>
          <a:xfrm>
            <a:off x="0" y="-21025"/>
            <a:ext cx="2093628" cy="188917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2"/>
          <p:cNvSpPr txBox="1"/>
          <p:nvPr/>
        </p:nvSpPr>
        <p:spPr>
          <a:xfrm>
            <a:off x="4094100" y="558400"/>
            <a:ext cx="453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E4475"/>
              </a:solidFill>
            </a:endParaRPr>
          </a:p>
        </p:txBody>
      </p:sp>
      <p:sp>
        <p:nvSpPr>
          <p:cNvPr id="65" name="Google Shape;65;p12"/>
          <p:cNvSpPr txBox="1">
            <a:spLocks noGrp="1"/>
          </p:cNvSpPr>
          <p:nvPr>
            <p:ph type="title"/>
          </p:nvPr>
        </p:nvSpPr>
        <p:spPr>
          <a:xfrm>
            <a:off x="1312625" y="445025"/>
            <a:ext cx="35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AGENDA</a:t>
            </a:r>
            <a:endParaRPr sz="1800" b="0">
              <a:solidFill>
                <a:srgbClr val="3089C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>
            <a:off x="1312625" y="1381075"/>
            <a:ext cx="7519800" cy="22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089CB"/>
              </a:buClr>
              <a:buSzPts val="2000"/>
              <a:buChar char="○"/>
            </a:pPr>
            <a:r>
              <a:rPr lang="en-US" b="0">
                <a:solidFill>
                  <a:srgbClr val="3089CB"/>
                </a:solidFill>
              </a:rPr>
              <a:t>Welkom</a:t>
            </a:r>
            <a:endParaRPr b="0">
              <a:solidFill>
                <a:srgbClr val="3089CB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089CB"/>
              </a:buClr>
              <a:buSzPts val="2000"/>
              <a:buChar char="○"/>
            </a:pPr>
            <a:r>
              <a:rPr lang="en-US" b="0">
                <a:solidFill>
                  <a:srgbClr val="3089CB"/>
                </a:solidFill>
              </a:rPr>
              <a:t>De kracht van een klantreis</a:t>
            </a:r>
            <a:endParaRPr b="0">
              <a:solidFill>
                <a:srgbClr val="3089CB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089CB"/>
              </a:buClr>
              <a:buSzPts val="2000"/>
              <a:buChar char="○"/>
            </a:pPr>
            <a:r>
              <a:rPr lang="en-US" b="0">
                <a:solidFill>
                  <a:srgbClr val="3089CB"/>
                </a:solidFill>
              </a:rPr>
              <a:t>Zelf aan de slag!</a:t>
            </a:r>
            <a:endParaRPr b="0">
              <a:solidFill>
                <a:srgbClr val="3089CB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089CB"/>
              </a:buClr>
              <a:buSzPts val="2000"/>
              <a:buChar char="○"/>
            </a:pPr>
            <a:r>
              <a:rPr lang="en-US" b="0">
                <a:solidFill>
                  <a:srgbClr val="3089CB"/>
                </a:solidFill>
              </a:rPr>
              <a:t>Uitsmijter</a:t>
            </a:r>
            <a:endParaRPr b="0">
              <a:solidFill>
                <a:srgbClr val="3089CB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0E447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/>
          <p:nvPr/>
        </p:nvSpPr>
        <p:spPr>
          <a:xfrm>
            <a:off x="212725" y="1640950"/>
            <a:ext cx="6798775" cy="2701275"/>
          </a:xfrm>
          <a:custGeom>
            <a:avLst/>
            <a:gdLst/>
            <a:ahLst/>
            <a:cxnLst/>
            <a:rect l="l" t="t" r="r" b="b"/>
            <a:pathLst>
              <a:path w="271951" h="108051" extrusionOk="0">
                <a:moveTo>
                  <a:pt x="0" y="106447"/>
                </a:moveTo>
                <a:cubicBezTo>
                  <a:pt x="9003" y="99702"/>
                  <a:pt x="31233" y="65720"/>
                  <a:pt x="54020" y="65979"/>
                </a:cubicBezTo>
                <a:cubicBezTo>
                  <a:pt x="76807" y="66238"/>
                  <a:pt x="100705" y="109718"/>
                  <a:pt x="136720" y="108001"/>
                </a:cubicBezTo>
                <a:cubicBezTo>
                  <a:pt x="172735" y="106284"/>
                  <a:pt x="257159" y="73678"/>
                  <a:pt x="270111" y="55678"/>
                </a:cubicBezTo>
                <a:cubicBezTo>
                  <a:pt x="283063" y="37678"/>
                  <a:pt x="223713" y="9280"/>
                  <a:pt x="214433" y="0"/>
                </a:cubicBezTo>
              </a:path>
            </a:pathLst>
          </a:custGeom>
          <a:noFill/>
          <a:ln w="76200" cap="flat" cmpd="sng">
            <a:solidFill>
              <a:srgbClr val="3089CB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72" name="Google Shape;72;p13" descr="VDAB-logo | VDAB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0100" y="3000909"/>
            <a:ext cx="1171200" cy="5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"/>
          <p:cNvSpPr txBox="1"/>
          <p:nvPr/>
        </p:nvSpPr>
        <p:spPr>
          <a:xfrm>
            <a:off x="619250" y="3600650"/>
            <a:ext cx="19176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diverse klantgerichte rollen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3596988" y="3394675"/>
            <a:ext cx="1614000" cy="3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Digitaal Atelier Manager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6711450" y="3572050"/>
            <a:ext cx="2309700" cy="6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Teamleider instructeurs</a:t>
            </a: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BSRIT Antwerpen</a:t>
            </a:r>
            <a:endParaRPr sz="1600">
              <a:solidFill>
                <a:schemeClr val="dk1"/>
              </a:solidFill>
            </a:endParaRPr>
          </a:p>
        </p:txBody>
      </p:sp>
      <p:cxnSp>
        <p:nvCxnSpPr>
          <p:cNvPr id="76" name="Google Shape;76;p13"/>
          <p:cNvCxnSpPr/>
          <p:nvPr/>
        </p:nvCxnSpPr>
        <p:spPr>
          <a:xfrm>
            <a:off x="1496000" y="3285225"/>
            <a:ext cx="0" cy="404400"/>
          </a:xfrm>
          <a:prstGeom prst="straightConnector1">
            <a:avLst/>
          </a:prstGeom>
          <a:noFill/>
          <a:ln w="76200" cap="flat" cmpd="sng">
            <a:solidFill>
              <a:srgbClr val="3089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" name="Google Shape;77;p13"/>
          <p:cNvCxnSpPr/>
          <p:nvPr/>
        </p:nvCxnSpPr>
        <p:spPr>
          <a:xfrm>
            <a:off x="4403688" y="3969275"/>
            <a:ext cx="3900" cy="247500"/>
          </a:xfrm>
          <a:prstGeom prst="straightConnector1">
            <a:avLst/>
          </a:prstGeom>
          <a:noFill/>
          <a:ln w="76200" cap="flat" cmpd="sng">
            <a:solidFill>
              <a:srgbClr val="3089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" name="Google Shape;78;p13"/>
          <p:cNvCxnSpPr/>
          <p:nvPr/>
        </p:nvCxnSpPr>
        <p:spPr>
          <a:xfrm>
            <a:off x="7011500" y="3027486"/>
            <a:ext cx="391800" cy="195300"/>
          </a:xfrm>
          <a:prstGeom prst="straightConnector1">
            <a:avLst/>
          </a:prstGeom>
          <a:noFill/>
          <a:ln w="76200" cap="flat" cmpd="sng">
            <a:solidFill>
              <a:srgbClr val="3089C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>
            <a:off x="3203300" y="401750"/>
            <a:ext cx="5629500" cy="21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E4475"/>
                </a:solidFill>
              </a:rPr>
              <a:t>Eva De Waele</a:t>
            </a:r>
            <a:endParaRPr sz="2700">
              <a:solidFill>
                <a:srgbClr val="0E447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 b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pic>
        <p:nvPicPr>
          <p:cNvPr id="80" name="Google Shape;80;p13"/>
          <p:cNvPicPr preferRelativeResize="0"/>
          <p:nvPr/>
        </p:nvPicPr>
        <p:blipFill rotWithShape="1">
          <a:blip r:embed="rId4">
            <a:alphaModFix/>
          </a:blip>
          <a:srcRect l="4369" t="4023" r="3260" b="1072"/>
          <a:stretch/>
        </p:blipFill>
        <p:spPr>
          <a:xfrm>
            <a:off x="1343225" y="675337"/>
            <a:ext cx="1537800" cy="17134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" name="Google Shape;81;p13"/>
          <p:cNvCxnSpPr/>
          <p:nvPr/>
        </p:nvCxnSpPr>
        <p:spPr>
          <a:xfrm>
            <a:off x="5584075" y="1394825"/>
            <a:ext cx="600" cy="274500"/>
          </a:xfrm>
          <a:prstGeom prst="straightConnector1">
            <a:avLst/>
          </a:prstGeom>
          <a:noFill/>
          <a:ln w="76200" cap="flat" cmpd="sng">
            <a:solidFill>
              <a:srgbClr val="3089C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2" name="Google Shape;82;p13" descr="VDAB-logo | VDAB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9725" y="1246546"/>
            <a:ext cx="1171200" cy="5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 txBox="1"/>
          <p:nvPr/>
        </p:nvSpPr>
        <p:spPr>
          <a:xfrm>
            <a:off x="3203301" y="855325"/>
            <a:ext cx="20985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CX-Coördinator @ 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84" name="Google Shape;8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5089" y="2943425"/>
            <a:ext cx="1537800" cy="517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3"/>
          <p:cNvGrpSpPr/>
          <p:nvPr/>
        </p:nvGrpSpPr>
        <p:grpSpPr>
          <a:xfrm>
            <a:off x="895474" y="4243774"/>
            <a:ext cx="1201063" cy="732893"/>
            <a:chOff x="895474" y="4434274"/>
            <a:chExt cx="1201063" cy="732893"/>
          </a:xfrm>
        </p:grpSpPr>
        <p:pic>
          <p:nvPicPr>
            <p:cNvPr id="86" name="Google Shape;86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42575" y="4434274"/>
              <a:ext cx="1106852" cy="2235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365617" y="4912674"/>
              <a:ext cx="730920" cy="2544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368278" y="4694685"/>
              <a:ext cx="725580" cy="2042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95474" y="4717854"/>
              <a:ext cx="406525" cy="41549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212725" y="1640950"/>
            <a:ext cx="6798775" cy="2701275"/>
          </a:xfrm>
          <a:custGeom>
            <a:avLst/>
            <a:gdLst/>
            <a:ahLst/>
            <a:cxnLst/>
            <a:rect l="l" t="t" r="r" b="b"/>
            <a:pathLst>
              <a:path w="271951" h="108051" extrusionOk="0">
                <a:moveTo>
                  <a:pt x="0" y="106447"/>
                </a:moveTo>
                <a:cubicBezTo>
                  <a:pt x="9003" y="99702"/>
                  <a:pt x="31233" y="65720"/>
                  <a:pt x="54020" y="65979"/>
                </a:cubicBezTo>
                <a:cubicBezTo>
                  <a:pt x="76807" y="66238"/>
                  <a:pt x="100705" y="109718"/>
                  <a:pt x="136720" y="108001"/>
                </a:cubicBezTo>
                <a:cubicBezTo>
                  <a:pt x="172735" y="106284"/>
                  <a:pt x="257159" y="73678"/>
                  <a:pt x="270111" y="55678"/>
                </a:cubicBezTo>
                <a:cubicBezTo>
                  <a:pt x="283063" y="37678"/>
                  <a:pt x="223713" y="9280"/>
                  <a:pt x="214433" y="0"/>
                </a:cubicBezTo>
              </a:path>
            </a:pathLst>
          </a:custGeom>
          <a:noFill/>
          <a:ln w="76200" cap="flat" cmpd="sng">
            <a:solidFill>
              <a:srgbClr val="3089CB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95" name="Google Shape;95;p14"/>
          <p:cNvCxnSpPr/>
          <p:nvPr/>
        </p:nvCxnSpPr>
        <p:spPr>
          <a:xfrm>
            <a:off x="1496000" y="3285225"/>
            <a:ext cx="0" cy="404400"/>
          </a:xfrm>
          <a:prstGeom prst="straightConnector1">
            <a:avLst/>
          </a:prstGeom>
          <a:noFill/>
          <a:ln w="76200" cap="flat" cmpd="sng">
            <a:solidFill>
              <a:srgbClr val="3089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14"/>
          <p:cNvCxnSpPr/>
          <p:nvPr/>
        </p:nvCxnSpPr>
        <p:spPr>
          <a:xfrm flipH="1">
            <a:off x="4403088" y="3969275"/>
            <a:ext cx="600" cy="253800"/>
          </a:xfrm>
          <a:prstGeom prst="straightConnector1">
            <a:avLst/>
          </a:prstGeom>
          <a:noFill/>
          <a:ln w="76200" cap="flat" cmpd="sng">
            <a:solidFill>
              <a:srgbClr val="3089C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3332800" y="384775"/>
            <a:ext cx="5499900" cy="21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E4475"/>
                </a:solidFill>
              </a:rPr>
              <a:t>Ellen Cools</a:t>
            </a:r>
            <a:endParaRPr sz="2700">
              <a:solidFill>
                <a:srgbClr val="0E447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 b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cxnSp>
        <p:nvCxnSpPr>
          <p:cNvPr id="98" name="Google Shape;98;p14"/>
          <p:cNvCxnSpPr/>
          <p:nvPr/>
        </p:nvCxnSpPr>
        <p:spPr>
          <a:xfrm>
            <a:off x="5584075" y="1394825"/>
            <a:ext cx="600" cy="274500"/>
          </a:xfrm>
          <a:prstGeom prst="straightConnector1">
            <a:avLst/>
          </a:prstGeom>
          <a:noFill/>
          <a:ln w="76200" cap="flat" cmpd="sng">
            <a:solidFill>
              <a:srgbClr val="3089C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9" name="Google Shape;99;p14" descr="VDAB-logo | VDAB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3050" y="1246546"/>
            <a:ext cx="1171200" cy="5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3332800" y="855325"/>
            <a:ext cx="25152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CX-Coach @ 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01" name="Google Shape;10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6000" y="513700"/>
            <a:ext cx="1675299" cy="168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 rotWithShape="1">
          <a:blip r:embed="rId5">
            <a:alphaModFix/>
          </a:blip>
          <a:srcRect l="21285" t="26448" r="19800" b="24141"/>
          <a:stretch/>
        </p:blipFill>
        <p:spPr>
          <a:xfrm>
            <a:off x="911883" y="3790950"/>
            <a:ext cx="1168223" cy="56612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/>
        </p:nvSpPr>
        <p:spPr>
          <a:xfrm>
            <a:off x="833138" y="4357073"/>
            <a:ext cx="132570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UX analist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04" name="Google Shape;10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04607" y="2877174"/>
            <a:ext cx="1397597" cy="49590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/>
          <p:nvPr/>
        </p:nvSpPr>
        <p:spPr>
          <a:xfrm>
            <a:off x="3525750" y="3302328"/>
            <a:ext cx="17553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Service design analist</a:t>
            </a:r>
            <a:endParaRPr sz="1600">
              <a:solidFill>
                <a:schemeClr val="dk1"/>
              </a:solidFill>
            </a:endParaRPr>
          </a:p>
        </p:txBody>
      </p:sp>
      <p:cxnSp>
        <p:nvCxnSpPr>
          <p:cNvPr id="106" name="Google Shape;106;p14"/>
          <p:cNvCxnSpPr/>
          <p:nvPr/>
        </p:nvCxnSpPr>
        <p:spPr>
          <a:xfrm>
            <a:off x="7011500" y="3027486"/>
            <a:ext cx="391800" cy="195300"/>
          </a:xfrm>
          <a:prstGeom prst="straightConnector1">
            <a:avLst/>
          </a:prstGeom>
          <a:noFill/>
          <a:ln w="76200" cap="flat" cmpd="sng">
            <a:solidFill>
              <a:srgbClr val="3089C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7" name="Google Shape;107;p14" descr="JSR Micro NV (Europe)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80375" y="2540575"/>
            <a:ext cx="790100" cy="79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 txBox="1"/>
          <p:nvPr/>
        </p:nvSpPr>
        <p:spPr>
          <a:xfrm>
            <a:off x="7403300" y="3147825"/>
            <a:ext cx="1521600" cy="6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Service design analist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09" name="Google Shape;109;p14" descr="Sodexo Chile - Apps op Google Play"/>
          <p:cNvPicPr preferRelativeResize="0"/>
          <p:nvPr/>
        </p:nvPicPr>
        <p:blipFill rotWithShape="1">
          <a:blip r:embed="rId8">
            <a:alphaModFix/>
          </a:blip>
          <a:srcRect t="26644" b="32832"/>
          <a:stretch/>
        </p:blipFill>
        <p:spPr>
          <a:xfrm>
            <a:off x="7403312" y="2733425"/>
            <a:ext cx="997988" cy="40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5" title="CX Intro [Wim]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050" y="384975"/>
            <a:ext cx="7041902" cy="3961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>
            <a:spLocks noGrp="1"/>
          </p:cNvSpPr>
          <p:nvPr>
            <p:ph type="title"/>
          </p:nvPr>
        </p:nvSpPr>
        <p:spPr>
          <a:xfrm>
            <a:off x="1312625" y="445025"/>
            <a:ext cx="751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WELKOM - </a:t>
            </a:r>
            <a:r>
              <a:rPr lang="en-US" sz="2400">
                <a:solidFill>
                  <a:srgbClr val="3089CB"/>
                </a:solidFill>
              </a:rPr>
              <a:t>Wat is de CX-cel?</a:t>
            </a: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1"/>
          </p:nvPr>
        </p:nvSpPr>
        <p:spPr>
          <a:xfrm>
            <a:off x="1312750" y="1152475"/>
            <a:ext cx="7708500" cy="37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CX = Customer eXperience = klantbeleving</a:t>
            </a:r>
            <a:endParaRPr sz="2000"/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>
                <a:solidFill>
                  <a:schemeClr val="dk2"/>
                </a:solidFill>
              </a:rPr>
              <a:t>Alle klantcontacten met onze organisatie (via website, telefoon, e-mail, fysiek,...)</a:t>
            </a:r>
            <a:endParaRPr sz="1500" b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Externe klant en interne klant</a:t>
            </a:r>
            <a:endParaRPr sz="2000"/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>
                <a:solidFill>
                  <a:schemeClr val="dk2"/>
                </a:solidFill>
              </a:rPr>
              <a:t>Of je nu dagelijks klanten voor je neus hebt zitten of je werkt bijvoorbeeld aan processen binnen de ondersteunende diensten, je zet je in voor een klant. </a:t>
            </a:r>
            <a:endParaRPr sz="1500" b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Omkadering, kennis, tools en methodes</a:t>
            </a:r>
            <a:endParaRPr sz="2000"/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>
                <a:solidFill>
                  <a:schemeClr val="dk2"/>
                </a:solidFill>
              </a:rPr>
              <a:t>Door meer aan de slag te gaan met inzichten van de klant willen we hen een nog betere dienstverlening doen beleven. </a:t>
            </a:r>
            <a:endParaRPr sz="1500" b="0">
              <a:solidFill>
                <a:schemeClr val="dk2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-US" sz="1500" b="0">
                <a:solidFill>
                  <a:schemeClr val="dk2"/>
                </a:solidFill>
              </a:rPr>
              <a:t>Overzicht en verzamelen van alle klanteninzichten</a:t>
            </a:r>
            <a:endParaRPr sz="1500" b="0">
              <a:solidFill>
                <a:schemeClr val="dk2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-US" sz="1500" b="0">
                <a:solidFill>
                  <a:schemeClr val="dk2"/>
                </a:solidFill>
              </a:rPr>
              <a:t>Klanteninzichten actief inzetten</a:t>
            </a:r>
            <a:endParaRPr sz="1500" b="0">
              <a:solidFill>
                <a:schemeClr val="dk2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-US" sz="1500" b="0">
                <a:solidFill>
                  <a:schemeClr val="dk2"/>
                </a:solidFill>
              </a:rPr>
              <a:t>Ondersteuning en advies voor de projectwerking</a:t>
            </a:r>
            <a:endParaRPr sz="1500" b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389663"/>
            <a:ext cx="7591426" cy="436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C8">
            <a:alpha val="18990"/>
          </a:srgbClr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8"/>
          <p:cNvPicPr preferRelativeResize="0"/>
          <p:nvPr/>
        </p:nvPicPr>
        <p:blipFill rotWithShape="1">
          <a:blip r:embed="rId3">
            <a:alphaModFix/>
          </a:blip>
          <a:srcRect l="3513" t="3642" r="3782"/>
          <a:stretch/>
        </p:blipFill>
        <p:spPr>
          <a:xfrm rot="-5400000">
            <a:off x="5169375" y="1082299"/>
            <a:ext cx="2601949" cy="3606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32" name="Google Shape;132;p18"/>
          <p:cNvSpPr txBox="1">
            <a:spLocks noGrp="1"/>
          </p:cNvSpPr>
          <p:nvPr>
            <p:ph type="body" idx="1"/>
          </p:nvPr>
        </p:nvSpPr>
        <p:spPr>
          <a:xfrm>
            <a:off x="1312750" y="1584425"/>
            <a:ext cx="2936700" cy="29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Kies je andere buur uit</a:t>
            </a:r>
            <a:endParaRPr sz="1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/>
              <a:t>1 persoon vertelt over zijn/haar weekend, de andere geeft de ervaring aan op de tijdlijn. </a:t>
            </a:r>
            <a:endParaRPr sz="12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200"/>
              <a:t>Op basis van het verhaal dat je hoort visualiseer je hoe je buur het weekend heeft ervaren. </a:t>
            </a:r>
            <a:endParaRPr sz="1200"/>
          </a:p>
        </p:txBody>
      </p:sp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1312625" y="445025"/>
            <a:ext cx="7519800" cy="9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 KRACHT VAN EEN KLANTENREIS - </a:t>
            </a:r>
            <a:endParaRPr sz="2400">
              <a:solidFill>
                <a:srgbClr val="3089C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089CB"/>
                </a:solidFill>
              </a:rPr>
              <a:t>Ijsbreker</a:t>
            </a:r>
            <a:endParaRPr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C8">
            <a:alpha val="18990"/>
          </a:srgbClr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body" idx="1"/>
          </p:nvPr>
        </p:nvSpPr>
        <p:spPr>
          <a:xfrm>
            <a:off x="1312750" y="1584425"/>
            <a:ext cx="2936700" cy="29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Kies je andere buur uit</a:t>
            </a:r>
            <a:endParaRPr sz="1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/>
              <a:t>1 persoon vertelt over zijn/haar weekend, de andere geeft de ervaring aan op de tijdlijn. </a:t>
            </a:r>
            <a:endParaRPr sz="12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200"/>
              <a:t>Op basis van het verhaal dat je hoort visualiseer je hoe je buur het weekend heeft ervaren. </a:t>
            </a:r>
            <a:endParaRPr sz="1200"/>
          </a:p>
        </p:txBody>
      </p:sp>
      <p:sp>
        <p:nvSpPr>
          <p:cNvPr id="139" name="Google Shape;139;p19"/>
          <p:cNvSpPr txBox="1">
            <a:spLocks noGrp="1"/>
          </p:cNvSpPr>
          <p:nvPr>
            <p:ph type="title"/>
          </p:nvPr>
        </p:nvSpPr>
        <p:spPr>
          <a:xfrm>
            <a:off x="1312625" y="445025"/>
            <a:ext cx="7519800" cy="9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 KRACHT VAN EEN KLANTENREIS - </a:t>
            </a:r>
            <a:endParaRPr sz="2400">
              <a:solidFill>
                <a:srgbClr val="3089C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089CB"/>
                </a:solidFill>
              </a:rPr>
              <a:t>Ijsbreker</a:t>
            </a:r>
            <a:endParaRPr sz="1600"/>
          </a:p>
        </p:txBody>
      </p:sp>
      <p:pic>
        <p:nvPicPr>
          <p:cNvPr id="140" name="Google Shape;140;p19"/>
          <p:cNvPicPr preferRelativeResize="0"/>
          <p:nvPr/>
        </p:nvPicPr>
        <p:blipFill rotWithShape="1">
          <a:blip r:embed="rId3">
            <a:alphaModFix/>
          </a:blip>
          <a:srcRect l="5392" t="4046" r="10211" b="8356"/>
          <a:stretch/>
        </p:blipFill>
        <p:spPr>
          <a:xfrm rot="-5400000">
            <a:off x="5107563" y="971112"/>
            <a:ext cx="2790701" cy="386182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dabconf22042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700</Words>
  <Application/>
  <PresentationFormat>Diavoorstelling (16:9)</PresentationFormat>
  <Paragraphs>128</Paragraphs>
  <Slides>18</Slides>
  <Notes>18</Notes>
  <HiddenSlides>0</HiddenSlides>
  <MMClips>0</MMClips>
  <ScaleCrop>false</ScaleCrop>
  <HeadingPairs>
    <vt:vector baseType="variant" size="6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baseType="lpstr" size="23">
      <vt:lpstr>Arial</vt:lpstr>
      <vt:lpstr>Calibri</vt:lpstr>
      <vt:lpstr>Poppins</vt:lpstr>
      <vt:lpstr>Lato</vt:lpstr>
      <vt:lpstr>vdabconf220424</vt:lpstr>
      <vt:lpstr>PowerPoint-presentatie</vt:lpstr>
      <vt:lpstr>AGENDA </vt:lpstr>
      <vt:lpstr>PowerPoint-presentatie</vt:lpstr>
      <vt:lpstr>PowerPoint-presentatie</vt:lpstr>
      <vt:lpstr>PowerPoint-presentatie</vt:lpstr>
      <vt:lpstr>WELKOM - Wat is de CX-cel?</vt:lpstr>
      <vt:lpstr>PowerPoint-presentatie</vt:lpstr>
      <vt:lpstr>DE KRACHT VAN EEN KLANTENREIS -  Ijsbreker</vt:lpstr>
      <vt:lpstr>DE KRACHT VAN EEN KLANTENREIS -  Ijsbreker</vt:lpstr>
      <vt:lpstr>DE KRACHT VAN EEN KLANTENREIS -  Ijsbreker</vt:lpstr>
      <vt:lpstr>DE KRACHT VAN EEN KLANTENREIS -  Wat is een klantenreis?</vt:lpstr>
      <vt:lpstr>DE KRACHT VAN EEN KLANTENREIS -  Wat is een klantenreis?</vt:lpstr>
      <vt:lpstr>DE KRACHT VAN EEN KLANTENREIS -  Wat is een klantenreis?</vt:lpstr>
      <vt:lpstr>DE KRACHT VAN EEN KLANTENREIS -  Klantenreizen binnen VDAB</vt:lpstr>
      <vt:lpstr>DE KRACHT VAN EEN KLANTENREIS -  Klantenreizen binnen VDAB</vt:lpstr>
      <vt:lpstr>ZELF AAN DE SLAG </vt:lpstr>
      <vt:lpstr>UITSMIJTER</vt:lpstr>
      <vt:lpstr>PowerPoint-presentatie</vt:lpstr>
    </vt:vector>
  </TitlesOfParts>
  <LinksUpToDate>false</LinksUpToDate>
  <SharedDoc>false</SharedDoc>
  <HyperlinksChanged>false</HyperlinksChanged>
  <AppVersion>16.0000</AppVersion>
  <Company/>
  <Template/>
  <Manager/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cp:revision>0</cp:revision>
</cp:coreProperties>
</file>