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core.xml" Type="http://schemas.openxmlformats.org/package/2006/relationships/metadata/core-properties"/>
<Relationship Id="rId3" Target="docProps/app.xml" Type="http://schemas.openxmlformats.org/officeDocument/2006/relationships/extended-properties"/>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Play"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7">
          <p15:clr>
            <a:srgbClr val="9AA0A6"/>
          </p15:clr>
        </p15:guide>
        <p15:guide id="2" pos="227">
          <p15:clr>
            <a:srgbClr val="9AA0A6"/>
          </p15:clr>
        </p15:guide>
        <p15:guide id="3" pos="5533">
          <p15:clr>
            <a:srgbClr val="9AA0A6"/>
          </p15:clr>
        </p15:guide>
        <p15:guide id="4"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514" y="77"/>
      </p:cViewPr>
      <p:guideLst>
        <p:guide orient="horz" pos="907"/>
        <p:guide pos="227"/>
        <p:guide pos="5533"/>
        <p:guide pos="2880"/>
      </p:guideLst>
    </p:cSldViewPr>
  </p:slideViewPr>
  <p:notesTextViewPr>
    <p:cViewPr>
      <p:scale>
        <a:sx n="1" d="1"/>
        <a:sy n="1" d="1"/>
      </p:scale>
      <p:origin x="0" y="0"/>
    </p:cViewPr>
  </p:notesTextViewPr>
  <p:gridSpacing cx="72008" cy="72008"/>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s/slide8.xml" Type="http://schemas.openxmlformats.org/officeDocument/2006/relationships/slide"/>
<Relationship Id="rId11" Target="slides/slide9.xml" Type="http://schemas.openxmlformats.org/officeDocument/2006/relationships/slide"/>
<Relationship Id="rId12" Target="slides/slide10.xml" Type="http://schemas.openxmlformats.org/officeDocument/2006/relationships/slide"/>
<Relationship Id="rId13" Target="slides/slide11.xml" Type="http://schemas.openxmlformats.org/officeDocument/2006/relationships/slide"/>
<Relationship Id="rId14" Target="slides/slide12.xml" Type="http://schemas.openxmlformats.org/officeDocument/2006/relationships/slide"/>
<Relationship Id="rId15" Target="slides/slide13.xml" Type="http://schemas.openxmlformats.org/officeDocument/2006/relationships/slide"/>
<Relationship Id="rId16" Target="slides/slide14.xml" Type="http://schemas.openxmlformats.org/officeDocument/2006/relationships/slide"/>
<Relationship Id="rId17" Target="slides/slide15.xml" Type="http://schemas.openxmlformats.org/officeDocument/2006/relationships/slide"/>
<Relationship Id="rId18" Target="slides/slide16.xml" Type="http://schemas.openxmlformats.org/officeDocument/2006/relationships/slide"/>
<Relationship Id="rId19" Target="slides/slide17.xml" Type="http://schemas.openxmlformats.org/officeDocument/2006/relationships/slide"/>
<Relationship Id="rId2" Target="slideMasters/slideMaster2.xml" Type="http://schemas.openxmlformats.org/officeDocument/2006/relationships/slideMaster"/>
<Relationship Id="rId20" Target="slides/slide18.xml" Type="http://schemas.openxmlformats.org/officeDocument/2006/relationships/slide"/>
<Relationship Id="rId21" Target="slides/slide19.xml" Type="http://schemas.openxmlformats.org/officeDocument/2006/relationships/slide"/>
<Relationship Id="rId22" Target="slides/slide20.xml" Type="http://schemas.openxmlformats.org/officeDocument/2006/relationships/slide"/>
<Relationship Id="rId23" Target="slides/slide21.xml" Type="http://schemas.openxmlformats.org/officeDocument/2006/relationships/slide"/>
<Relationship Id="rId24" Target="slides/slide22.xml" Type="http://schemas.openxmlformats.org/officeDocument/2006/relationships/slide"/>
<Relationship Id="rId25" Target="notesMasters/notesMaster1.xml" Type="http://schemas.openxmlformats.org/officeDocument/2006/relationships/notesMaster"/>
<Relationship Id="rId26" Target="fonts/font1.fntdata" Type="http://schemas.openxmlformats.org/officeDocument/2006/relationships/font"/>
<Relationship Id="rId27" Target="fonts/font2.fntdata" Type="http://schemas.openxmlformats.org/officeDocument/2006/relationships/font"/>
<Relationship Id="rId28" Target="fonts/font3.fntdata" Type="http://schemas.openxmlformats.org/officeDocument/2006/relationships/font"/>
<Relationship Id="rId29" Target="fonts/font4.fntdata" Type="http://schemas.openxmlformats.org/officeDocument/2006/relationships/font"/>
<Relationship Id="rId3" Target="slides/slide1.xml" Type="http://schemas.openxmlformats.org/officeDocument/2006/relationships/slide"/>
<Relationship Id="rId30" Target="fonts/font5.fntdata" Type="http://schemas.openxmlformats.org/officeDocument/2006/relationships/font"/>
<Relationship Id="rId31" Target="fonts/font6.fntdata" Type="http://schemas.openxmlformats.org/officeDocument/2006/relationships/font"/>
<Relationship Id="rId32" Target="presProps.xml" Type="http://schemas.openxmlformats.org/officeDocument/2006/relationships/presProps"/>
<Relationship Id="rId33" Target="viewProps.xml" Type="http://schemas.openxmlformats.org/officeDocument/2006/relationships/viewProps"/>
<Relationship Id="rId34" Target="theme/theme1.xml" Type="http://schemas.openxmlformats.org/officeDocument/2006/relationships/theme"/>
<Relationship Id="rId35" Target="tableStyles.xml" Type="http://schemas.openxmlformats.org/officeDocument/2006/relationships/tableStyles"/>
<Relationship Id="rId4" Target="slides/slide2.xml" Type="http://schemas.openxmlformats.org/officeDocument/2006/relationships/slide"/>
<Relationship Id="rId5" Target="slides/slide3.xml" Type="http://schemas.openxmlformats.org/officeDocument/2006/relationships/slide"/>
<Relationship Id="rId6" Target="slides/slide4.xml" Type="http://schemas.openxmlformats.org/officeDocument/2006/relationships/slide"/>
<Relationship Id="rId7" Target="slides/slide5.xml" Type="http://schemas.openxmlformats.org/officeDocument/2006/relationships/slide"/>
<Relationship Id="rId8" Target="slides/slide6.xml" Type="http://schemas.openxmlformats.org/officeDocument/2006/relationships/slide"/>
<Relationship Id="rId9" Target="slides/slide7.xml" Type="http://schemas.openxmlformats.org/officeDocument/2006/relationships/slide"/>
</Relationships>

</file>

<file path=ppt/notesMasters/_rels/notesMaster1.xml.rels><?xml version="1.0" encoding="UTF-8" standalone="no"?>
<Relationships xmlns="http://schemas.openxmlformats.org/package/2006/relationships">
<Relationship Id="rId1" Target="../theme/theme3.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0.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3.xml" Type="http://schemas.openxmlformats.org/officeDocument/2006/relationships/slide"/>
</Relationships>

</file>

<file path=ppt/notesSlides/_rels/notesSlide1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4.xml" Type="http://schemas.openxmlformats.org/officeDocument/2006/relationships/slide"/>
</Relationships>

</file>

<file path=ppt/notesSlides/_rels/notesSlide1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1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6.xml" Type="http://schemas.openxmlformats.org/officeDocument/2006/relationships/slide"/>
</Relationships>

</file>

<file path=ppt/notesSlides/_rels/notesSlide1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7.xml" Type="http://schemas.openxmlformats.org/officeDocument/2006/relationships/slide"/>
</Relationships>

</file>

<file path=ppt/notesSlides/_rels/notesSlide1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8.xml" Type="http://schemas.openxmlformats.org/officeDocument/2006/relationships/slide"/>
</Relationships>

</file>

<file path=ppt/notesSlides/_rels/notesSlide1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9.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xml" Type="http://schemas.openxmlformats.org/officeDocument/2006/relationships/slide"/>
<Relationship Id="rId3" Target="https://arvastat.vdab.be/help/wzw.html" TargetMode="External" Type="http://schemas.openxmlformats.org/officeDocument/2006/relationships/hyperlink"/>
</Relationships>

</file>

<file path=ppt/notesSlides/_rels/notesSlide2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0.xml" Type="http://schemas.openxmlformats.org/officeDocument/2006/relationships/slide"/>
</Relationships>

</file>

<file path=ppt/notesSlides/_rels/notesSlide2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1.xml" Type="http://schemas.openxmlformats.org/officeDocument/2006/relationships/slide"/>
</Relationships>

</file>

<file path=ppt/notesSlides/_rels/notesSlide2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2.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8.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a852a8466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2ca852a8466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3e27177b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c3e27177b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Voor vervolg focussen we op de langdurig WZW van 03-2024</a:t>
            </a:r>
            <a:endParaRPr/>
          </a:p>
        </p:txBody>
      </p:sp>
      <p:sp>
        <p:nvSpPr>
          <p:cNvPr id="223" name="Google Shape;223;g2c3e27177bd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ac79e07c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bac79e07c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Catwz 03/05/32: 46% van de langdurig WZW (stijgende lijn)</a:t>
            </a:r>
            <a:endParaRPr/>
          </a:p>
        </p:txBody>
      </p:sp>
      <p:sp>
        <p:nvSpPr>
          <p:cNvPr id="231" name="Google Shape;231;g2bac79e07c1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3e27177b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c3e27177b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Catwz 03: meer dan verdubbeld</a:t>
            </a:r>
            <a:endParaRPr/>
          </a:p>
          <a:p>
            <a:pPr marL="0" lvl="0" indent="0" algn="l" rtl="0">
              <a:spcBef>
                <a:spcPts val="0"/>
              </a:spcBef>
              <a:spcAft>
                <a:spcPts val="0"/>
              </a:spcAft>
              <a:buNone/>
            </a:pPr>
            <a:r>
              <a:rPr lang="en-US"/>
              <a:t>Catwz 05: +60%</a:t>
            </a:r>
            <a:endParaRPr/>
          </a:p>
          <a:p>
            <a:pPr marL="0" lvl="0" indent="0" algn="l" rtl="0">
              <a:spcBef>
                <a:spcPts val="0"/>
              </a:spcBef>
              <a:spcAft>
                <a:spcPts val="0"/>
              </a:spcAft>
              <a:buNone/>
            </a:pPr>
            <a:r>
              <a:rPr lang="en-US"/>
              <a:t>Catwz 32: +70%</a:t>
            </a:r>
            <a:endParaRPr/>
          </a:p>
        </p:txBody>
      </p:sp>
      <p:sp>
        <p:nvSpPr>
          <p:cNvPr id="242" name="Google Shape;242;g2c3e27177bd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c0dbb9529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c0dbb9529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Vooral groene balkje (1-2 jaar werkloos) is gestegen.</a:t>
            </a:r>
            <a:endParaRPr/>
          </a:p>
        </p:txBody>
      </p:sp>
      <p:sp>
        <p:nvSpPr>
          <p:cNvPr id="253" name="Google Shape;253;g2c0dbb9529d_0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c3e27177b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c3e27177b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2c3e27177bd_0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0dbb9529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c0dbb9529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Lichte oververtegenwoordiging van kortgeschoolden, maar aandeel daalt.</a:t>
            </a:r>
            <a:endParaRPr/>
          </a:p>
        </p:txBody>
      </p:sp>
      <p:sp>
        <p:nvSpPr>
          <p:cNvPr id="274" name="Google Shape;274;g2c0dbb9529d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0dbb9529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c0dbb9529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Aantal en aandeel 60-plussers binnen LWZW is aantal jaren gestegen, maar voorbije jaar weer gedaald.</a:t>
            </a:r>
            <a:endParaRPr/>
          </a:p>
          <a:p>
            <a:pPr marL="0" lvl="0" indent="0" algn="l" rtl="0">
              <a:spcBef>
                <a:spcPts val="0"/>
              </a:spcBef>
              <a:spcAft>
                <a:spcPts val="0"/>
              </a:spcAft>
              <a:buNone/>
            </a:pPr>
            <a:r>
              <a:rPr lang="en-US"/>
              <a:t>Maar aandeel blijft wel stuk hoger dan binnen "alle" WZW.</a:t>
            </a:r>
            <a:endParaRPr/>
          </a:p>
        </p:txBody>
      </p:sp>
      <p:sp>
        <p:nvSpPr>
          <p:cNvPr id="285" name="Google Shape;285;g2c0dbb9529d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c0dbb9529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c0dbb9529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2c0dbb9529d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c0dbb9529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c0dbb9529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Na Nederlanders is de 3de meest voorkomende nationaliteit bij LWZW nu de Oekraïners (gevolgd door Marokko, Afghanistan, en Syrië).</a:t>
            </a:r>
            <a:endParaRPr/>
          </a:p>
          <a:p>
            <a:pPr marL="0" lvl="0" indent="0" algn="l" rtl="0">
              <a:spcBef>
                <a:spcPts val="0"/>
              </a:spcBef>
              <a:spcAft>
                <a:spcPts val="0"/>
              </a:spcAft>
              <a:buNone/>
            </a:pPr>
            <a:endParaRPr/>
          </a:p>
        </p:txBody>
      </p:sp>
      <p:sp>
        <p:nvSpPr>
          <p:cNvPr id="307" name="Google Shape;307;g2c0dbb9529d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c0dbb9529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c0dbb9529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2c0dbb9529d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0dbb9529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c0dbb952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Werkzoekenden zonder werk (WZW) zijn burgers zonder job die zich bij VDAB als werkzoekende hebben ingeschreven. De afbakening gebeurt op basis van de werkzoekendencategorie aan het einde van de maand (catwz 00/02/03/05/06/14/32/33) en is dus een momentopname. De groep is ruimer dan enkel klanten met een werkloosheidsuitkering!</a:t>
            </a:r>
            <a:endParaRPr/>
          </a:p>
          <a:p>
            <a:pPr marL="0" lvl="0" indent="0" algn="l" rtl="0">
              <a:spcBef>
                <a:spcPts val="0"/>
              </a:spcBef>
              <a:spcAft>
                <a:spcPts val="0"/>
              </a:spcAft>
              <a:buNone/>
            </a:pPr>
            <a:r>
              <a:rPr lang="en-US"/>
              <a:t>Meer info: </a:t>
            </a:r>
            <a:r>
              <a:rPr lang="en-US" u="sng">
                <a:solidFill>
                  <a:schemeClr val="hlink"/>
                </a:solidFill>
                <a:hlinkClick r:id="rId3"/>
              </a:rPr>
              <a:t>https://arvastat.vdab.be/help/wzw.html</a:t>
            </a:r>
            <a:endParaRPr/>
          </a:p>
          <a:p>
            <a:pPr marL="0" lvl="0" indent="0" algn="l" rtl="0">
              <a:spcBef>
                <a:spcPts val="0"/>
              </a:spcBef>
              <a:spcAft>
                <a:spcPts val="0"/>
              </a:spcAft>
              <a:buNone/>
            </a:pPr>
            <a:endParaRPr/>
          </a:p>
          <a:p>
            <a:pPr marL="0" lvl="0" indent="0" algn="l" rtl="0">
              <a:spcBef>
                <a:spcPts val="0"/>
              </a:spcBef>
              <a:spcAft>
                <a:spcPts val="0"/>
              </a:spcAft>
              <a:buNone/>
            </a:pPr>
            <a:r>
              <a:rPr lang="en-US"/>
              <a:t>We tellen hier de klanten met een werkloosheidsduur van 1 jaar of langer. De begindatum is doorgaans de datum van instroom in de groep WZW. Onderbrekingen van minder dan 3 maanden wijzigen deze begindatum niet. Iemand kan dus tijdens die periode (regelmatig) werken of andere onderbrekingen kennen.</a:t>
            </a:r>
            <a:endParaRPr/>
          </a:p>
        </p:txBody>
      </p:sp>
      <p:sp>
        <p:nvSpPr>
          <p:cNvPr id="149" name="Google Shape;149;g2c0dbb9529d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c0dbb9529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c0dbb952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2c0dbb9529d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c977bdf3b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c977bdf3b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2c977bdf3be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c977bdf3b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c977bdf3b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2c977bdf3be_0_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cd1f42cf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3cd1f42cf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cijfers 2024-03</a:t>
            </a:r>
            <a:endParaRPr/>
          </a:p>
        </p:txBody>
      </p:sp>
      <p:sp>
        <p:nvSpPr>
          <p:cNvPr id="157" name="Google Shape;157;g63cd1f42cf_0_4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3e27177b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c3e27177b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2c3e27177bd_0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c3c99b5a8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c3c99b5a8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Evolutie over 5 jaren: schommelingen in totaal aantal WZW maar langdurig wz blijft stabieler</a:t>
            </a:r>
            <a:endParaRPr/>
          </a:p>
        </p:txBody>
      </p:sp>
      <p:sp>
        <p:nvSpPr>
          <p:cNvPr id="176" name="Google Shape;176;g2c3c99b5a87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3e27177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c3e27177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Aandeel terug stijgend…</a:t>
            </a:r>
            <a:endParaRPr/>
          </a:p>
        </p:txBody>
      </p:sp>
      <p:sp>
        <p:nvSpPr>
          <p:cNvPr id="185" name="Google Shape;185;g2c3e27177b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c3c99b5a8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c3c99b5a8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Groep &gt; 2 jaar werkloos blijft nog meest stabiel</a:t>
            </a:r>
            <a:endParaRPr/>
          </a:p>
        </p:txBody>
      </p:sp>
      <p:sp>
        <p:nvSpPr>
          <p:cNvPr id="194" name="Google Shape;194;g2c3c99b5a87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3e27177b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c3e27177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Werkzoekendecategorie 00 (Werkzoekenden met een werkloosheidsuitkeringsaanvraag) of 02 (Jongeren in beroepsinschakelingstijd) die langdurig werkzoekend zijn: daalt sinds 2021.</a:t>
            </a:r>
            <a:endParaRPr/>
          </a:p>
        </p:txBody>
      </p:sp>
      <p:sp>
        <p:nvSpPr>
          <p:cNvPr id="203" name="Google Shape;203;g2c3e27177bd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3e27177b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c3e27177b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Voormalig NBA:</a:t>
            </a:r>
            <a:endParaRPr/>
          </a:p>
          <a:p>
            <a:pPr marL="457200" lvl="0" indent="-317500" algn="l" rtl="0">
              <a:spcBef>
                <a:spcPts val="0"/>
              </a:spcBef>
              <a:spcAft>
                <a:spcPts val="0"/>
              </a:spcAft>
              <a:buSzPts val="1400"/>
              <a:buChar char="●"/>
            </a:pPr>
            <a:r>
              <a:rPr lang="en-US"/>
              <a:t>Vrij ingeschreven werkzoekenden zonder werk (categorie 03)</a:t>
            </a:r>
            <a:endParaRPr/>
          </a:p>
          <a:p>
            <a:pPr marL="457200" lvl="0" indent="-317500" algn="l" rtl="0">
              <a:spcBef>
                <a:spcPts val="0"/>
              </a:spcBef>
              <a:spcAft>
                <a:spcPts val="0"/>
              </a:spcAft>
              <a:buSzPts val="1400"/>
              <a:buChar char="●"/>
            </a:pPr>
            <a:r>
              <a:rPr lang="en-US"/>
              <a:t>Werkzoekenden ten laste van het OCMW (categorie 05)</a:t>
            </a:r>
            <a:endParaRPr/>
          </a:p>
          <a:p>
            <a:pPr marL="457200" lvl="0" indent="-317500" algn="l" rtl="0">
              <a:spcBef>
                <a:spcPts val="0"/>
              </a:spcBef>
              <a:spcAft>
                <a:spcPts val="0"/>
              </a:spcAft>
              <a:buSzPts val="1400"/>
              <a:buChar char="●"/>
            </a:pPr>
            <a:r>
              <a:rPr lang="en-US"/>
              <a:t>Werkzoekenden met een ziekte-uitkering (categorie 32)</a:t>
            </a:r>
            <a:endParaRPr/>
          </a:p>
          <a:p>
            <a:pPr marL="0" lvl="0" indent="0" algn="l" rtl="0">
              <a:spcBef>
                <a:spcPts val="0"/>
              </a:spcBef>
              <a:spcAft>
                <a:spcPts val="0"/>
              </a:spcAft>
              <a:buClr>
                <a:schemeClr val="dk1"/>
              </a:buClr>
              <a:buSzPts val="1100"/>
              <a:buFont typeface="Arial"/>
              <a:buNone/>
            </a:pPr>
            <a:endParaRPr/>
          </a:p>
        </p:txBody>
      </p:sp>
      <p:sp>
        <p:nvSpPr>
          <p:cNvPr id="213" name="Google Shape;213;g2c3e27177bd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g" Type="http://schemas.openxmlformats.org/officeDocument/2006/relationships/image"/>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g" Type="http://schemas.openxmlformats.org/officeDocument/2006/relationships/image"/>
</Relationships>

</file>

<file path=ppt/slideLayouts/_rels/slideLayout12.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3.jpg" Type="http://schemas.openxmlformats.org/officeDocument/2006/relationships/image"/>
</Relationships>

</file>

<file path=ppt/slideLayouts/_rels/slideLayout13.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4.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5.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6.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7.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8.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9.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3.jpg" Type="http://schemas.openxmlformats.org/officeDocument/2006/relationships/image"/>
</Relationships>

</file>

<file path=ppt/slideLayouts/_rels/slideLayout20.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21.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22.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23.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15" name="Google Shape;15;p2"/>
          <p:cNvSpPr txBox="1">
            <a:spLocks noGrp="1"/>
          </p:cNvSpPr>
          <p:nvPr>
            <p:ph type="title"/>
          </p:nvPr>
        </p:nvSpPr>
        <p:spPr>
          <a:xfrm>
            <a:off x="311100" y="851525"/>
            <a:ext cx="8521800" cy="20541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4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6" name="Google Shape;16;p2"/>
          <p:cNvSpPr txBox="1">
            <a:spLocks noGrp="1"/>
          </p:cNvSpPr>
          <p:nvPr>
            <p:ph type="subTitle" idx="1"/>
          </p:nvPr>
        </p:nvSpPr>
        <p:spPr>
          <a:xfrm>
            <a:off x="464025" y="2921175"/>
            <a:ext cx="8521800" cy="768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6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nvas Horizontaal">
  <p:cSld name="ONE_COLUMN_TEXT">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57" name="Google Shape;57;p11"/>
          <p:cNvSpPr txBox="1">
            <a:spLocks noGrp="1"/>
          </p:cNvSpPr>
          <p:nvPr>
            <p:ph type="title"/>
          </p:nvPr>
        </p:nvSpPr>
        <p:spPr>
          <a:xfrm>
            <a:off x="295300" y="721050"/>
            <a:ext cx="1524600" cy="2025900"/>
          </a:xfrm>
          <a:prstGeom prst="rect">
            <a:avLst/>
          </a:prstGeom>
        </p:spPr>
        <p:txBody>
          <a:bodyPr spcFirstLastPara="1" wrap="square" lIns="91425" tIns="0" rIns="0" bIns="91425" anchor="t" anchorCtr="0">
            <a:noAutofit/>
          </a:bodyPr>
          <a:lstStyle>
            <a:lvl1pPr lvl="0" algn="r"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 name="Google Shape;58;p11"/>
          <p:cNvSpPr txBox="1">
            <a:spLocks noGrp="1"/>
          </p:cNvSpPr>
          <p:nvPr>
            <p:ph type="body" idx="1"/>
          </p:nvPr>
        </p:nvSpPr>
        <p:spPr>
          <a:xfrm>
            <a:off x="2236550" y="-3325"/>
            <a:ext cx="6005700" cy="5097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fsluiter - Wit">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1095450" y="1544275"/>
            <a:ext cx="6991200" cy="20541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600">
                <a:solidFill>
                  <a:schemeClr val="dk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ekop 1">
  <p:cSld name="SECTION_HEADER_2">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63" name="Google Shape;63;p13"/>
          <p:cNvSpPr txBox="1"/>
          <p:nvPr/>
        </p:nvSpPr>
        <p:spPr>
          <a:xfrm>
            <a:off x="311150" y="744537"/>
            <a:ext cx="8521800" cy="2052600"/>
          </a:xfrm>
          <a:prstGeom prst="rect">
            <a:avLst/>
          </a:prstGeom>
          <a:noFill/>
          <a:ln>
            <a:noFill/>
          </a:ln>
        </p:spPr>
        <p:txBody>
          <a:bodyPr spcFirstLastPara="1" wrap="square" lIns="91400" tIns="91400" rIns="91400" bIns="91400" anchor="b" anchorCtr="0">
            <a:noAutofit/>
          </a:bodyPr>
          <a:lstStyle/>
          <a:p>
            <a:pPr marL="0" lvl="0" indent="0" algn="ctr" rtl="0">
              <a:spcBef>
                <a:spcPts val="0"/>
              </a:spcBef>
              <a:spcAft>
                <a:spcPts val="0"/>
              </a:spcAft>
              <a:buNone/>
            </a:pPr>
            <a:r>
              <a:rPr lang="en-US" sz="5400">
                <a:solidFill>
                  <a:srgbClr val="FFFFFF"/>
                </a:solidFill>
                <a:latin typeface="Calibri"/>
                <a:ea typeface="Calibri"/>
                <a:cs typeface="Calibri"/>
                <a:sym typeface="Calibri"/>
              </a:rPr>
              <a:t>Titel presentatie</a:t>
            </a:r>
            <a:endParaRPr sz="2800">
              <a:solidFill>
                <a:srgbClr val="FFFFFF"/>
              </a:solidFill>
              <a:latin typeface="Calibri"/>
              <a:ea typeface="Calibri"/>
              <a:cs typeface="Calibri"/>
              <a:sym typeface="Calibri"/>
            </a:endParaRPr>
          </a:p>
        </p:txBody>
      </p:sp>
      <p:sp>
        <p:nvSpPr>
          <p:cNvPr id="64" name="Google Shape;64;p13"/>
          <p:cNvSpPr txBox="1"/>
          <p:nvPr/>
        </p:nvSpPr>
        <p:spPr>
          <a:xfrm>
            <a:off x="311150" y="2693987"/>
            <a:ext cx="8521800" cy="792300"/>
          </a:xfrm>
          <a:prstGeom prst="rect">
            <a:avLst/>
          </a:prstGeom>
          <a:noFill/>
          <a:ln>
            <a:noFill/>
          </a:ln>
        </p:spPr>
        <p:txBody>
          <a:bodyPr spcFirstLastPara="1" wrap="square" lIns="91425" tIns="45700" rIns="91425" bIns="45700" anchor="t" anchorCtr="0">
            <a:noAutofit/>
          </a:bodyPr>
          <a:lstStyle/>
          <a:p>
            <a:pPr marL="457200" lvl="0" indent="-342900" algn="ctr" rtl="0">
              <a:spcBef>
                <a:spcPts val="0"/>
              </a:spcBef>
              <a:spcAft>
                <a:spcPts val="0"/>
              </a:spcAft>
              <a:buNone/>
            </a:pPr>
            <a:r>
              <a:rPr lang="en-US" sz="3600">
                <a:solidFill>
                  <a:srgbClr val="FFFFFF"/>
                </a:solidFill>
                <a:latin typeface="Calibri"/>
                <a:ea typeface="Calibri"/>
                <a:cs typeface="Calibri"/>
                <a:sym typeface="Calibri"/>
              </a:rPr>
              <a:t>Subtitel</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71"/>
        <p:cNvGrpSpPr/>
        <p:nvPr/>
      </p:nvGrpSpPr>
      <p:grpSpPr>
        <a:xfrm>
          <a:off x="0" y="0"/>
          <a:ext cx="0" cy="0"/>
          <a:chOff x="0" y="0"/>
          <a:chExt cx="0" cy="0"/>
        </a:xfrm>
      </p:grpSpPr>
      <p:sp>
        <p:nvSpPr>
          <p:cNvPr id="72" name="Google Shape;72;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Play"/>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4" name="Google Shape;74;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5" name="Google Shape;75;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1" name="Google Shape;8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2" name="Google Shape;8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Play"/>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 name="Google Shape;85;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757575"/>
              </a:buClr>
              <a:buSzPts val="1800"/>
              <a:buNone/>
              <a:defRPr sz="1800">
                <a:solidFill>
                  <a:srgbClr val="757575"/>
                </a:solidFill>
              </a:defRPr>
            </a:lvl1pPr>
            <a:lvl2pPr marL="914400" lvl="1" indent="-228600" algn="l" rtl="0">
              <a:lnSpc>
                <a:spcPct val="90000"/>
              </a:lnSpc>
              <a:spcBef>
                <a:spcPts val="400"/>
              </a:spcBef>
              <a:spcAft>
                <a:spcPts val="0"/>
              </a:spcAft>
              <a:buClr>
                <a:srgbClr val="757575"/>
              </a:buClr>
              <a:buSzPts val="1500"/>
              <a:buNone/>
              <a:defRPr sz="1500">
                <a:solidFill>
                  <a:srgbClr val="757575"/>
                </a:solidFill>
              </a:defRPr>
            </a:lvl2pPr>
            <a:lvl3pPr marL="1371600" lvl="2" indent="-228600" algn="l" rtl="0">
              <a:lnSpc>
                <a:spcPct val="90000"/>
              </a:lnSpc>
              <a:spcBef>
                <a:spcPts val="400"/>
              </a:spcBef>
              <a:spcAft>
                <a:spcPts val="0"/>
              </a:spcAft>
              <a:buClr>
                <a:srgbClr val="757575"/>
              </a:buClr>
              <a:buSzPts val="1400"/>
              <a:buNone/>
              <a:defRPr sz="1400">
                <a:solidFill>
                  <a:srgbClr val="757575"/>
                </a:solidFill>
              </a:defRPr>
            </a:lvl3pPr>
            <a:lvl4pPr marL="1828800" lvl="3" indent="-228600" algn="l" rtl="0">
              <a:lnSpc>
                <a:spcPct val="90000"/>
              </a:lnSpc>
              <a:spcBef>
                <a:spcPts val="400"/>
              </a:spcBef>
              <a:spcAft>
                <a:spcPts val="0"/>
              </a:spcAft>
              <a:buClr>
                <a:srgbClr val="757575"/>
              </a:buClr>
              <a:buSzPts val="1200"/>
              <a:buNone/>
              <a:defRPr sz="1200">
                <a:solidFill>
                  <a:srgbClr val="757575"/>
                </a:solidFill>
              </a:defRPr>
            </a:lvl4pPr>
            <a:lvl5pPr marL="2286000" lvl="4" indent="-228600" algn="l" rtl="0">
              <a:lnSpc>
                <a:spcPct val="90000"/>
              </a:lnSpc>
              <a:spcBef>
                <a:spcPts val="400"/>
              </a:spcBef>
              <a:spcAft>
                <a:spcPts val="0"/>
              </a:spcAft>
              <a:buClr>
                <a:srgbClr val="757575"/>
              </a:buClr>
              <a:buSzPts val="1200"/>
              <a:buNone/>
              <a:defRPr sz="1200">
                <a:solidFill>
                  <a:srgbClr val="757575"/>
                </a:solidFill>
              </a:defRPr>
            </a:lvl5pPr>
            <a:lvl6pPr marL="2743200" lvl="5" indent="-228600" algn="l" rtl="0">
              <a:lnSpc>
                <a:spcPct val="90000"/>
              </a:lnSpc>
              <a:spcBef>
                <a:spcPts val="400"/>
              </a:spcBef>
              <a:spcAft>
                <a:spcPts val="0"/>
              </a:spcAft>
              <a:buClr>
                <a:srgbClr val="757575"/>
              </a:buClr>
              <a:buSzPts val="1200"/>
              <a:buNone/>
              <a:defRPr sz="1200">
                <a:solidFill>
                  <a:srgbClr val="757575"/>
                </a:solidFill>
              </a:defRPr>
            </a:lvl6pPr>
            <a:lvl7pPr marL="3200400" lvl="6" indent="-228600" algn="l" rtl="0">
              <a:lnSpc>
                <a:spcPct val="90000"/>
              </a:lnSpc>
              <a:spcBef>
                <a:spcPts val="400"/>
              </a:spcBef>
              <a:spcAft>
                <a:spcPts val="0"/>
              </a:spcAft>
              <a:buClr>
                <a:srgbClr val="757575"/>
              </a:buClr>
              <a:buSzPts val="1200"/>
              <a:buNone/>
              <a:defRPr sz="1200">
                <a:solidFill>
                  <a:srgbClr val="757575"/>
                </a:solidFill>
              </a:defRPr>
            </a:lvl7pPr>
            <a:lvl8pPr marL="3657600" lvl="7" indent="-228600" algn="l" rtl="0">
              <a:lnSpc>
                <a:spcPct val="90000"/>
              </a:lnSpc>
              <a:spcBef>
                <a:spcPts val="400"/>
              </a:spcBef>
              <a:spcAft>
                <a:spcPts val="0"/>
              </a:spcAft>
              <a:buClr>
                <a:srgbClr val="757575"/>
              </a:buClr>
              <a:buSzPts val="1200"/>
              <a:buNone/>
              <a:defRPr sz="1200">
                <a:solidFill>
                  <a:srgbClr val="757575"/>
                </a:solidFill>
              </a:defRPr>
            </a:lvl8pPr>
            <a:lvl9pPr marL="4114800" lvl="8" indent="-228600" algn="l" rtl="0">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86" name="Google Shape;8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7" name="Google Shape;8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3" name="Google Shape;93;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9" name="Google Shape;99;p19"/>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 name="Google Shape;100;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1" name="Google Shape;101;p19"/>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 name="Google Shape;10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10"/>
        <p:cNvGrpSpPr/>
        <p:nvPr/>
      </p:nvGrpSpPr>
      <p:grpSpPr>
        <a:xfrm>
          <a:off x="0" y="0"/>
          <a:ext cx="0" cy="0"/>
          <a:chOff x="0" y="0"/>
          <a:chExt cx="0" cy="0"/>
        </a:xfrm>
      </p:grpSpPr>
      <p:sp>
        <p:nvSpPr>
          <p:cNvPr id="111" name="Google Shape;111;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156323" y="4568875"/>
            <a:ext cx="6678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‹nr.›</a:t>
            </a:fld>
            <a:endParaRPr/>
          </a:p>
        </p:txBody>
      </p:sp>
      <p:sp>
        <p:nvSpPr>
          <p:cNvPr id="19" name="Google Shape;19;p3"/>
          <p:cNvSpPr txBox="1">
            <a:spLocks noGrp="1"/>
          </p:cNvSpPr>
          <p:nvPr>
            <p:ph type="title"/>
          </p:nvPr>
        </p:nvSpPr>
        <p:spPr>
          <a:xfrm>
            <a:off x="311100" y="723875"/>
            <a:ext cx="8521800" cy="20463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4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0" name="Google Shape;20;p3"/>
          <p:cNvSpPr txBox="1">
            <a:spLocks noGrp="1"/>
          </p:cNvSpPr>
          <p:nvPr>
            <p:ph type="subTitle" idx="1"/>
          </p:nvPr>
        </p:nvSpPr>
        <p:spPr>
          <a:xfrm>
            <a:off x="410800" y="2654950"/>
            <a:ext cx="8360400" cy="9585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600">
                <a:solidFill>
                  <a:schemeClr val="lt1"/>
                </a:solidFill>
              </a:defRPr>
            </a:lvl1pPr>
            <a:lvl2pPr lvl="1" algn="ctr">
              <a:spcBef>
                <a:spcPts val="1600"/>
              </a:spcBef>
              <a:spcAft>
                <a:spcPts val="0"/>
              </a:spcAft>
              <a:buNone/>
              <a:defRPr sz="3600">
                <a:solidFill>
                  <a:schemeClr val="lt1"/>
                </a:solidFill>
              </a:defRPr>
            </a:lvl2pPr>
            <a:lvl3pPr lvl="2" algn="ctr">
              <a:spcBef>
                <a:spcPts val="1600"/>
              </a:spcBef>
              <a:spcAft>
                <a:spcPts val="0"/>
              </a:spcAft>
              <a:buNone/>
              <a:defRPr sz="3600">
                <a:solidFill>
                  <a:schemeClr val="lt1"/>
                </a:solidFill>
              </a:defRPr>
            </a:lvl3pPr>
            <a:lvl4pPr lvl="3" algn="ctr">
              <a:spcBef>
                <a:spcPts val="1600"/>
              </a:spcBef>
              <a:spcAft>
                <a:spcPts val="0"/>
              </a:spcAft>
              <a:buNone/>
              <a:defRPr sz="3600">
                <a:solidFill>
                  <a:schemeClr val="lt1"/>
                </a:solidFill>
              </a:defRPr>
            </a:lvl4pPr>
            <a:lvl5pPr lvl="4" algn="ctr">
              <a:spcBef>
                <a:spcPts val="1600"/>
              </a:spcBef>
              <a:spcAft>
                <a:spcPts val="0"/>
              </a:spcAft>
              <a:buNone/>
              <a:defRPr sz="3600">
                <a:solidFill>
                  <a:schemeClr val="lt1"/>
                </a:solidFill>
              </a:defRPr>
            </a:lvl5pPr>
            <a:lvl6pPr lvl="5" algn="ctr">
              <a:spcBef>
                <a:spcPts val="1600"/>
              </a:spcBef>
              <a:spcAft>
                <a:spcPts val="0"/>
              </a:spcAft>
              <a:buNone/>
              <a:defRPr sz="3600">
                <a:solidFill>
                  <a:schemeClr val="lt1"/>
                </a:solidFill>
              </a:defRPr>
            </a:lvl6pPr>
            <a:lvl7pPr lvl="6" algn="ctr">
              <a:spcBef>
                <a:spcPts val="1600"/>
              </a:spcBef>
              <a:spcAft>
                <a:spcPts val="0"/>
              </a:spcAft>
              <a:buNone/>
              <a:defRPr sz="3600">
                <a:solidFill>
                  <a:schemeClr val="lt1"/>
                </a:solidFill>
              </a:defRPr>
            </a:lvl7pPr>
            <a:lvl8pPr lvl="7" algn="ctr">
              <a:spcBef>
                <a:spcPts val="1600"/>
              </a:spcBef>
              <a:spcAft>
                <a:spcPts val="0"/>
              </a:spcAft>
              <a:buNone/>
              <a:defRPr sz="3600">
                <a:solidFill>
                  <a:schemeClr val="lt1"/>
                </a:solidFill>
              </a:defRPr>
            </a:lvl8pPr>
            <a:lvl9pPr lvl="8" algn="ctr">
              <a:spcBef>
                <a:spcPts val="1600"/>
              </a:spcBef>
              <a:spcAft>
                <a:spcPts val="1600"/>
              </a:spcAft>
              <a:buNone/>
              <a:defRPr sz="36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Pla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7" name="Google Shape;117;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8" name="Google Shape;118;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Pla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 name="Google Shape;123;p23"/>
          <p:cNvSpPr>
            <a:spLocks noGrp="1"/>
          </p:cNvSpPr>
          <p:nvPr>
            <p:ph type="pic" idx="2"/>
          </p:nvPr>
        </p:nvSpPr>
        <p:spPr>
          <a:xfrm>
            <a:off x="3887391" y="740569"/>
            <a:ext cx="4629300" cy="3655200"/>
          </a:xfrm>
          <a:prstGeom prst="rect">
            <a:avLst/>
          </a:prstGeom>
          <a:noFill/>
          <a:ln>
            <a:noFill/>
          </a:ln>
        </p:spPr>
      </p:sp>
      <p:sp>
        <p:nvSpPr>
          <p:cNvPr id="124" name="Google Shape;124;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5" name="Google Shape;125;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6" name="Google Shape;126;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0" name="Google Shape;130;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1" name="Google Shape;131;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 name="Google Shape;132;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 name="Google Shape;136;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7" name="Google Shape;137;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9" name="Google Shape;139;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al accent 1" type="tx">
  <p:cSld name="TITLE_AND_BODY">
    <p:spTree>
      <p:nvGrpSpPr>
        <p:cNvPr id="1" name="Shape 21"/>
        <p:cNvGrpSpPr/>
        <p:nvPr/>
      </p:nvGrpSpPr>
      <p:grpSpPr>
        <a:xfrm>
          <a:off x="0" y="0"/>
          <a:ext cx="0" cy="0"/>
          <a:chOff x="0" y="0"/>
          <a:chExt cx="0" cy="0"/>
        </a:xfrm>
      </p:grpSpPr>
      <p:sp>
        <p:nvSpPr>
          <p:cNvPr id="22" name="Google Shape;22;p4"/>
          <p:cNvSpPr/>
          <p:nvPr/>
        </p:nvSpPr>
        <p:spPr>
          <a:xfrm>
            <a:off x="0" y="0"/>
            <a:ext cx="2011800" cy="5143500"/>
          </a:xfrm>
          <a:prstGeom prst="rect">
            <a:avLst/>
          </a:prstGeom>
          <a:solidFill>
            <a:srgbClr val="004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‹nr.›</a:t>
            </a:fld>
            <a:endParaRPr/>
          </a:p>
        </p:txBody>
      </p:sp>
      <p:sp>
        <p:nvSpPr>
          <p:cNvPr id="24" name="Google Shape;24;p4"/>
          <p:cNvSpPr txBox="1">
            <a:spLocks noGrp="1"/>
          </p:cNvSpPr>
          <p:nvPr>
            <p:ph type="title"/>
          </p:nvPr>
        </p:nvSpPr>
        <p:spPr>
          <a:xfrm>
            <a:off x="277250" y="723700"/>
            <a:ext cx="1536600" cy="1993200"/>
          </a:xfrm>
          <a:prstGeom prst="rect">
            <a:avLst/>
          </a:prstGeom>
        </p:spPr>
        <p:txBody>
          <a:bodyPr spcFirstLastPara="1" wrap="square" lIns="91425" tIns="0" rIns="0" bIns="91425" anchor="t" anchorCtr="0">
            <a:noAutofit/>
          </a:bodyPr>
          <a:lstStyle>
            <a:lvl1pPr lvl="0" algn="r">
              <a:spcBef>
                <a:spcPts val="0"/>
              </a:spcBef>
              <a:spcAft>
                <a:spcPts val="0"/>
              </a:spcAft>
              <a:buNone/>
              <a:defRPr sz="1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5" name="Google Shape;25;p4"/>
          <p:cNvSpPr txBox="1">
            <a:spLocks noGrp="1"/>
          </p:cNvSpPr>
          <p:nvPr>
            <p:ph type="body" idx="1"/>
          </p:nvPr>
        </p:nvSpPr>
        <p:spPr>
          <a:xfrm>
            <a:off x="2338675" y="723700"/>
            <a:ext cx="5481600" cy="2426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al accent 1 1">
  <p:cSld name="TITLE_AND_BODY_1">
    <p:spTree>
      <p:nvGrpSpPr>
        <p:cNvPr id="1" name="Shape 26"/>
        <p:cNvGrpSpPr/>
        <p:nvPr/>
      </p:nvGrpSpPr>
      <p:grpSpPr>
        <a:xfrm>
          <a:off x="0" y="0"/>
          <a:ext cx="0" cy="0"/>
          <a:chOff x="0" y="0"/>
          <a:chExt cx="0" cy="0"/>
        </a:xfrm>
      </p:grpSpPr>
      <p:sp>
        <p:nvSpPr>
          <p:cNvPr id="27" name="Google Shape;27;p5"/>
          <p:cNvSpPr/>
          <p:nvPr/>
        </p:nvSpPr>
        <p:spPr>
          <a:xfrm>
            <a:off x="0" y="0"/>
            <a:ext cx="20118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‹nr.›</a:t>
            </a:fld>
            <a:endParaRPr/>
          </a:p>
        </p:txBody>
      </p:sp>
      <p:sp>
        <p:nvSpPr>
          <p:cNvPr id="29" name="Google Shape;29;p5"/>
          <p:cNvSpPr txBox="1">
            <a:spLocks noGrp="1"/>
          </p:cNvSpPr>
          <p:nvPr>
            <p:ph type="title"/>
          </p:nvPr>
        </p:nvSpPr>
        <p:spPr>
          <a:xfrm>
            <a:off x="277250" y="723700"/>
            <a:ext cx="1536600" cy="1993200"/>
          </a:xfrm>
          <a:prstGeom prst="rect">
            <a:avLst/>
          </a:prstGeom>
        </p:spPr>
        <p:txBody>
          <a:bodyPr spcFirstLastPara="1" wrap="square" lIns="91425" tIns="0" rIns="0" bIns="91425" anchor="t" anchorCtr="0">
            <a:noAutofit/>
          </a:bodyPr>
          <a:lstStyle>
            <a:lvl1pPr lvl="0" algn="r" rtl="0">
              <a:spcBef>
                <a:spcPts val="0"/>
              </a:spcBef>
              <a:spcAft>
                <a:spcPts val="0"/>
              </a:spcAft>
              <a:buNone/>
              <a:defRPr sz="18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 name="Google Shape;30;p5"/>
          <p:cNvSpPr txBox="1">
            <a:spLocks noGrp="1"/>
          </p:cNvSpPr>
          <p:nvPr>
            <p:ph type="body" idx="1"/>
          </p:nvPr>
        </p:nvSpPr>
        <p:spPr>
          <a:xfrm>
            <a:off x="2338675" y="723700"/>
            <a:ext cx="5481600" cy="242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al accent 1 1 1">
  <p:cSld name="TITLE_AND_BODY_1_1">
    <p:spTree>
      <p:nvGrpSpPr>
        <p:cNvPr id="1" name="Shape 31"/>
        <p:cNvGrpSpPr/>
        <p:nvPr/>
      </p:nvGrpSpPr>
      <p:grpSpPr>
        <a:xfrm>
          <a:off x="0" y="0"/>
          <a:ext cx="0" cy="0"/>
          <a:chOff x="0" y="0"/>
          <a:chExt cx="0" cy="0"/>
        </a:xfrm>
      </p:grpSpPr>
      <p:sp>
        <p:nvSpPr>
          <p:cNvPr id="32" name="Google Shape;32;p6"/>
          <p:cNvSpPr/>
          <p:nvPr/>
        </p:nvSpPr>
        <p:spPr>
          <a:xfrm>
            <a:off x="0" y="0"/>
            <a:ext cx="20118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34" name="Google Shape;34;p6"/>
          <p:cNvSpPr txBox="1">
            <a:spLocks noGrp="1"/>
          </p:cNvSpPr>
          <p:nvPr>
            <p:ph type="title"/>
          </p:nvPr>
        </p:nvSpPr>
        <p:spPr>
          <a:xfrm>
            <a:off x="277250" y="723700"/>
            <a:ext cx="1536600" cy="1993200"/>
          </a:xfrm>
          <a:prstGeom prst="rect">
            <a:avLst/>
          </a:prstGeom>
        </p:spPr>
        <p:txBody>
          <a:bodyPr spcFirstLastPara="1" wrap="square" lIns="91425" tIns="0" rIns="0" bIns="91425" anchor="t" anchorCtr="0">
            <a:noAutofit/>
          </a:bodyPr>
          <a:lstStyle>
            <a:lvl1pPr lvl="0" algn="r" rtl="0">
              <a:spcBef>
                <a:spcPts val="0"/>
              </a:spcBef>
              <a:spcAft>
                <a:spcPts val="0"/>
              </a:spcAft>
              <a:buNone/>
              <a:defRPr sz="1800">
                <a:solidFill>
                  <a:schemeClr val="dk2"/>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35" name="Google Shape;35;p6"/>
          <p:cNvSpPr txBox="1">
            <a:spLocks noGrp="1"/>
          </p:cNvSpPr>
          <p:nvPr>
            <p:ph type="body" idx="1"/>
          </p:nvPr>
        </p:nvSpPr>
        <p:spPr>
          <a:xfrm>
            <a:off x="2338675" y="723700"/>
            <a:ext cx="5481600" cy="242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orizontaal Accent 1" type="twoColTx">
  <p:cSld name="TITLE_AND_TWO_COLUMNS">
    <p:spTree>
      <p:nvGrpSpPr>
        <p:cNvPr id="1" name="Shape 36"/>
        <p:cNvGrpSpPr/>
        <p:nvPr/>
      </p:nvGrpSpPr>
      <p:grpSpPr>
        <a:xfrm>
          <a:off x="0" y="0"/>
          <a:ext cx="0" cy="0"/>
          <a:chOff x="0" y="0"/>
          <a:chExt cx="0" cy="0"/>
        </a:xfrm>
      </p:grpSpPr>
      <p:sp>
        <p:nvSpPr>
          <p:cNvPr id="37" name="Google Shape;37;p7"/>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38" name="Google Shape;38;p7"/>
          <p:cNvSpPr/>
          <p:nvPr/>
        </p:nvSpPr>
        <p:spPr>
          <a:xfrm>
            <a:off x="0" y="0"/>
            <a:ext cx="9144000" cy="1097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lvl1pPr lvl="0">
              <a:spcBef>
                <a:spcPts val="0"/>
              </a:spcBef>
              <a:spcAft>
                <a:spcPts val="0"/>
              </a:spcAft>
              <a:buNone/>
              <a:defRPr sz="1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0" name="Google Shape;40;p7"/>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orizontaal Accent 1 1">
  <p:cSld name="TITLE_AND_TWO_COLUMNS_2">
    <p:spTree>
      <p:nvGrpSpPr>
        <p:cNvPr id="1" name="Shape 41"/>
        <p:cNvGrpSpPr/>
        <p:nvPr/>
      </p:nvGrpSpPr>
      <p:grpSpPr>
        <a:xfrm>
          <a:off x="0" y="0"/>
          <a:ext cx="0" cy="0"/>
          <a:chOff x="0" y="0"/>
          <a:chExt cx="0" cy="0"/>
        </a:xfrm>
      </p:grpSpPr>
      <p:sp>
        <p:nvSpPr>
          <p:cNvPr id="42" name="Google Shape;42;p8"/>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43" name="Google Shape;43;p8"/>
          <p:cNvSpPr/>
          <p:nvPr/>
        </p:nvSpPr>
        <p:spPr>
          <a:xfrm>
            <a:off x="0" y="0"/>
            <a:ext cx="91440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lvl1pPr lvl="0" rtl="0">
              <a:spcBef>
                <a:spcPts val="0"/>
              </a:spcBef>
              <a:spcAft>
                <a:spcPts val="0"/>
              </a:spcAft>
              <a:buNone/>
              <a:defRPr sz="18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8"/>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orizontaal Accent 1 1 1">
  <p:cSld name="TITLE_AND_TWO_COLUMNS_2_1">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48" name="Google Shape;48;p9"/>
          <p:cNvSpPr/>
          <p:nvPr/>
        </p:nvSpPr>
        <p:spPr>
          <a:xfrm>
            <a:off x="0" y="0"/>
            <a:ext cx="9144000" cy="1097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lvl1pPr lvl="0" rtl="0">
              <a:spcBef>
                <a:spcPts val="0"/>
              </a:spcBef>
              <a:spcAft>
                <a:spcPts val="0"/>
              </a:spcAft>
              <a:buNone/>
              <a:defRPr sz="1800">
                <a:solidFill>
                  <a:schemeClr val="dk2"/>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9"/>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nvas verticaal" type="titleOnly">
  <p:cSld name="TITLE_ONLY">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53" name="Google Shape;53;p10"/>
          <p:cNvSpPr txBox="1">
            <a:spLocks noGrp="1"/>
          </p:cNvSpPr>
          <p:nvPr>
            <p:ph type="body" idx="1"/>
          </p:nvPr>
        </p:nvSpPr>
        <p:spPr>
          <a:xfrm>
            <a:off x="639025" y="1316075"/>
            <a:ext cx="7493100" cy="3210300"/>
          </a:xfrm>
          <a:prstGeom prst="rect">
            <a:avLst/>
          </a:prstGeom>
          <a:noFill/>
          <a:ln w="9525" cap="flat" cmpd="sng">
            <a:solidFill>
              <a:srgbClr val="000000"/>
            </a:solidFill>
            <a:prstDash val="dot"/>
            <a:round/>
            <a:headEnd type="none" w="sm" len="sm"/>
            <a:tailEnd type="none" w="sm" len="sm"/>
          </a:ln>
        </p:spPr>
        <p:txBody>
          <a:bodyPr spcFirstLastPara="1" wrap="square" lIns="0" tIns="0"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4" name="Google Shape;54;p10"/>
          <p:cNvSpPr txBox="1">
            <a:spLocks noGrp="1"/>
          </p:cNvSpPr>
          <p:nvPr>
            <p:ph type="title"/>
          </p:nvPr>
        </p:nvSpPr>
        <p:spPr>
          <a:xfrm>
            <a:off x="645525" y="292275"/>
            <a:ext cx="6283500" cy="810300"/>
          </a:xfrm>
          <a:prstGeom prst="rect">
            <a:avLst/>
          </a:prstGeom>
        </p:spPr>
        <p:txBody>
          <a:bodyPr spcFirstLastPara="1" wrap="square" lIns="91425" tIns="91425" rIns="91425" bIns="91425" anchor="t" anchorCtr="0">
            <a:noAutofit/>
          </a:bodyPr>
          <a:lstStyle>
            <a:lvl1pPr lvl="0">
              <a:spcBef>
                <a:spcPts val="0"/>
              </a:spcBef>
              <a:spcAft>
                <a:spcPts val="0"/>
              </a:spcAft>
              <a:buNone/>
              <a:defRPr sz="1800" b="1"/>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slideLayouts/slideLayout12.xml" Type="http://schemas.openxmlformats.org/officeDocument/2006/relationships/slideLayout"/>
<Relationship Id="rId13" Target="../theme/theme1.xml" Type="http://schemas.openxmlformats.org/officeDocument/2006/relationships/theme"/>
<Relationship Id="rId14" Target="../media/image1.jpg" Type="http://schemas.openxmlformats.org/officeDocument/2006/relationships/imag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_rels/slideMaster2.xml.rels><?xml version="1.0" encoding="UTF-8" standalone="no"?>
<Relationships xmlns="http://schemas.openxmlformats.org/package/2006/relationships">
<Relationship Id="rId1" Target="../slideLayouts/slideLayout13.xml" Type="http://schemas.openxmlformats.org/officeDocument/2006/relationships/slideLayout"/>
<Relationship Id="rId10" Target="../slideLayouts/slideLayout22.xml" Type="http://schemas.openxmlformats.org/officeDocument/2006/relationships/slideLayout"/>
<Relationship Id="rId11" Target="../slideLayouts/slideLayout23.xml" Type="http://schemas.openxmlformats.org/officeDocument/2006/relationships/slideLayout"/>
<Relationship Id="rId12" Target="../theme/theme2.xml" Type="http://schemas.openxmlformats.org/officeDocument/2006/relationships/theme"/>
<Relationship Id="rId2" Target="../slideLayouts/slideLayout14.xml" Type="http://schemas.openxmlformats.org/officeDocument/2006/relationships/slideLayout"/>
<Relationship Id="rId3" Target="../slideLayouts/slideLayout15.xml" Type="http://schemas.openxmlformats.org/officeDocument/2006/relationships/slideLayout"/>
<Relationship Id="rId4" Target="../slideLayouts/slideLayout16.xml" Type="http://schemas.openxmlformats.org/officeDocument/2006/relationships/slideLayout"/>
<Relationship Id="rId5" Target="../slideLayouts/slideLayout17.xml" Type="http://schemas.openxmlformats.org/officeDocument/2006/relationships/slideLayout"/>
<Relationship Id="rId6" Target="../slideLayouts/slideLayout18.xml" Type="http://schemas.openxmlformats.org/officeDocument/2006/relationships/slideLayout"/>
<Relationship Id="rId7" Target="../slideLayouts/slideLayout19.xml" Type="http://schemas.openxmlformats.org/officeDocument/2006/relationships/slideLayout"/>
<Relationship Id="rId8" Target="../slideLayouts/slideLayout20.xml" Type="http://schemas.openxmlformats.org/officeDocument/2006/relationships/slideLayout"/>
<Relationship Id="rId9" Target="../slideLayouts/slideLayout21.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Calibri"/>
              <a:buNone/>
              <a:defRPr sz="2800">
                <a:solidFill>
                  <a:schemeClr val="accent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7" name="Google Shape;67;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8" name="Google Shape;6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9" name="Google Shape;6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0" name="Google Shape;7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Arial"/>
                <a:ea typeface="Arial"/>
                <a:cs typeface="Arial"/>
                <a:sym typeface="Arial"/>
              </a:defRPr>
            </a:lvl1pPr>
            <a:lvl2pPr marL="0" marR="0" lvl="1" indent="0" algn="r" rtl="0">
              <a:spcBef>
                <a:spcPts val="0"/>
              </a:spcBef>
              <a:buNone/>
              <a:defRPr sz="900" b="0" i="0" u="none" strike="noStrike" cap="none">
                <a:solidFill>
                  <a:srgbClr val="757575"/>
                </a:solidFill>
                <a:latin typeface="Arial"/>
                <a:ea typeface="Arial"/>
                <a:cs typeface="Arial"/>
                <a:sym typeface="Arial"/>
              </a:defRPr>
            </a:lvl2pPr>
            <a:lvl3pPr marL="0" marR="0" lvl="2" indent="0" algn="r" rtl="0">
              <a:spcBef>
                <a:spcPts val="0"/>
              </a:spcBef>
              <a:buNone/>
              <a:defRPr sz="900" b="0" i="0" u="none" strike="noStrike" cap="none">
                <a:solidFill>
                  <a:srgbClr val="757575"/>
                </a:solidFill>
                <a:latin typeface="Arial"/>
                <a:ea typeface="Arial"/>
                <a:cs typeface="Arial"/>
                <a:sym typeface="Arial"/>
              </a:defRPr>
            </a:lvl3pPr>
            <a:lvl4pPr marL="0" marR="0" lvl="3" indent="0" algn="r" rtl="0">
              <a:spcBef>
                <a:spcPts val="0"/>
              </a:spcBef>
              <a:buNone/>
              <a:defRPr sz="900" b="0" i="0" u="none" strike="noStrike" cap="none">
                <a:solidFill>
                  <a:srgbClr val="757575"/>
                </a:solidFill>
                <a:latin typeface="Arial"/>
                <a:ea typeface="Arial"/>
                <a:cs typeface="Arial"/>
                <a:sym typeface="Arial"/>
              </a:defRPr>
            </a:lvl4pPr>
            <a:lvl5pPr marL="0" marR="0" lvl="4" indent="0" algn="r" rtl="0">
              <a:spcBef>
                <a:spcPts val="0"/>
              </a:spcBef>
              <a:buNone/>
              <a:defRPr sz="900" b="0" i="0" u="none" strike="noStrike" cap="none">
                <a:solidFill>
                  <a:srgbClr val="757575"/>
                </a:solidFill>
                <a:latin typeface="Arial"/>
                <a:ea typeface="Arial"/>
                <a:cs typeface="Arial"/>
                <a:sym typeface="Arial"/>
              </a:defRPr>
            </a:lvl5pPr>
            <a:lvl6pPr marL="0" marR="0" lvl="5" indent="0" algn="r" rtl="0">
              <a:spcBef>
                <a:spcPts val="0"/>
              </a:spcBef>
              <a:buNone/>
              <a:defRPr sz="900" b="0" i="0" u="none" strike="noStrike" cap="none">
                <a:solidFill>
                  <a:srgbClr val="757575"/>
                </a:solidFill>
                <a:latin typeface="Arial"/>
                <a:ea typeface="Arial"/>
                <a:cs typeface="Arial"/>
                <a:sym typeface="Arial"/>
              </a:defRPr>
            </a:lvl6pPr>
            <a:lvl7pPr marL="0" marR="0" lvl="6" indent="0" algn="r" rtl="0">
              <a:spcBef>
                <a:spcPts val="0"/>
              </a:spcBef>
              <a:buNone/>
              <a:defRPr sz="900" b="0" i="0" u="none" strike="noStrike" cap="none">
                <a:solidFill>
                  <a:srgbClr val="757575"/>
                </a:solidFill>
                <a:latin typeface="Arial"/>
                <a:ea typeface="Arial"/>
                <a:cs typeface="Arial"/>
                <a:sym typeface="Arial"/>
              </a:defRPr>
            </a:lvl7pPr>
            <a:lvl8pPr marL="0" marR="0" lvl="7" indent="0" algn="r" rtl="0">
              <a:spcBef>
                <a:spcPts val="0"/>
              </a:spcBef>
              <a:buNone/>
              <a:defRPr sz="900" b="0" i="0" u="none" strike="noStrike" cap="none">
                <a:solidFill>
                  <a:srgbClr val="757575"/>
                </a:solidFill>
                <a:latin typeface="Arial"/>
                <a:ea typeface="Arial"/>
                <a:cs typeface="Arial"/>
                <a:sym typeface="Arial"/>
              </a:defRPr>
            </a:lvl8pPr>
            <a:lvl9pPr marL="0" marR="0" lvl="8" indent="0" algn="r" rtl="0">
              <a:spcBef>
                <a:spcPts val="0"/>
              </a:spcBef>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no"?>
<Relationships xmlns="http://schemas.openxmlformats.org/package/2006/relationships">
<Relationship Id="rId1" Target="../slideLayouts/slideLayout13.xml" Type="http://schemas.openxmlformats.org/officeDocument/2006/relationships/slideLayout"/>
<Relationship Id="rId2" Target="../notesSlides/notesSlide1.xml" Type="http://schemas.openxmlformats.org/officeDocument/2006/relationships/notesSlide"/>
<Relationship Id="rId3" Target="../media/image4.png" Type="http://schemas.openxmlformats.org/officeDocument/2006/relationships/image"/>
</Relationships>

</file>

<file path=ppt/slides/_rels/slide10.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0.xml" Type="http://schemas.openxmlformats.org/officeDocument/2006/relationships/notesSlide"/>
</Relationships>

</file>

<file path=ppt/slides/_rels/slide11.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11.xml" Type="http://schemas.openxmlformats.org/officeDocument/2006/relationships/notesSlide"/>
<Relationship Id="rId3" Target="../media/image12.png" Type="http://schemas.openxmlformats.org/officeDocument/2006/relationships/image"/>
<Relationship Id="rId4" Target="../media/image13.jp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12.xml" Type="http://schemas.openxmlformats.org/officeDocument/2006/relationships/notesSlide"/>
<Relationship Id="rId3" Target="../media/image14.png" Type="http://schemas.openxmlformats.org/officeDocument/2006/relationships/image"/>
<Relationship Id="rId4" Target="../media/image13.jp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13.xml" Type="http://schemas.openxmlformats.org/officeDocument/2006/relationships/notesSlide"/>
<Relationship Id="rId3" Target="../media/image15.png" Type="http://schemas.openxmlformats.org/officeDocument/2006/relationships/image"/>
<Relationship Id="rId4" Target="../media/image16.pn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14.xml" Type="http://schemas.openxmlformats.org/officeDocument/2006/relationships/notesSlide"/>
<Relationship Id="rId3" Target="../media/image17.png" Type="http://schemas.openxmlformats.org/officeDocument/2006/relationships/image"/>
<Relationship Id="rId4" Target="../media/image13.jpg" Type="http://schemas.openxmlformats.org/officeDocument/2006/relationships/image"/>
</Relationships>

</file>

<file path=ppt/slides/_rels/slide15.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15.xml" Type="http://schemas.openxmlformats.org/officeDocument/2006/relationships/notesSlide"/>
<Relationship Id="rId3" Target="../media/image18.png" Type="http://schemas.openxmlformats.org/officeDocument/2006/relationships/image"/>
<Relationship Id="rId4" Target="../media/image19.png" Type="http://schemas.openxmlformats.org/officeDocument/2006/relationships/image"/>
<Relationship Id="rId5" Target="../media/image13.jp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16.xml" Type="http://schemas.openxmlformats.org/officeDocument/2006/relationships/notesSlide"/>
<Relationship Id="rId3" Target="../media/image20.png" Type="http://schemas.openxmlformats.org/officeDocument/2006/relationships/image"/>
<Relationship Id="rId4" Target="../media/image21.png" Type="http://schemas.openxmlformats.org/officeDocument/2006/relationships/image"/>
<Relationship Id="rId5" Target="../media/image13.jp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17.xml" Type="http://schemas.openxmlformats.org/officeDocument/2006/relationships/notesSlide"/>
<Relationship Id="rId3" Target="../media/image22.png" Type="http://schemas.openxmlformats.org/officeDocument/2006/relationships/image"/>
<Relationship Id="rId4" Target="../media/image23.png" Type="http://schemas.openxmlformats.org/officeDocument/2006/relationships/image"/>
<Relationship Id="rId5" Target="../media/image13.jp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18.xml" Type="http://schemas.openxmlformats.org/officeDocument/2006/relationships/notesSlide"/>
<Relationship Id="rId3" Target="../media/image24.png" Type="http://schemas.openxmlformats.org/officeDocument/2006/relationships/image"/>
<Relationship Id="rId4" Target="../media/image25.png" Type="http://schemas.openxmlformats.org/officeDocument/2006/relationships/image"/>
<Relationship Id="rId5" Target="../media/image26.png" Type="http://schemas.openxmlformats.org/officeDocument/2006/relationships/image"/>
<Relationship Id="rId6" Target="../media/image13.jp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19.xml" Type="http://schemas.openxmlformats.org/officeDocument/2006/relationships/notesSlide"/>
<Relationship Id="rId3" Target="../media/image27.png" Type="http://schemas.openxmlformats.org/officeDocument/2006/relationships/image"/>
<Relationship Id="rId4" Target="../media/image28.png" Type="http://schemas.openxmlformats.org/officeDocument/2006/relationships/image"/>
<Relationship Id="rId5" Target="../media/image13.jp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2.xml" Type="http://schemas.openxmlformats.org/officeDocument/2006/relationships/notesSlide"/>
</Relationships>

</file>

<file path=ppt/slides/_rels/slide20.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20.xml" Type="http://schemas.openxmlformats.org/officeDocument/2006/relationships/notesSlide"/>
<Relationship Id="rId3" Target="../media/image29.png" Type="http://schemas.openxmlformats.org/officeDocument/2006/relationships/image"/>
<Relationship Id="rId4" Target="../media/image30.png" Type="http://schemas.openxmlformats.org/officeDocument/2006/relationships/image"/>
<Relationship Id="rId5" Target="../media/image13.jpg" Type="http://schemas.openxmlformats.org/officeDocument/2006/relationships/image"/>
</Relationships>

</file>

<file path=ppt/slides/_rels/slide21.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21.xml" Type="http://schemas.openxmlformats.org/officeDocument/2006/relationships/notesSlide"/>
</Relationships>

</file>

<file path=ppt/slides/_rels/slide22.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22.xml" Type="http://schemas.openxmlformats.org/officeDocument/2006/relationships/notesSlide"/>
</Relationships>

</file>

<file path=ppt/slides/_rels/slide3.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3.xml" Type="http://schemas.openxmlformats.org/officeDocument/2006/relationships/notesSlide"/>
<Relationship Id="rId3" Target="../media/image5.png" Type="http://schemas.openxmlformats.org/officeDocument/2006/relationships/image"/>
<Relationship Id="rId4" Target="../media/image6.pn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4.xml" Type="http://schemas.openxmlformats.org/officeDocument/2006/relationships/notesSlide"/>
</Relationships>

</file>

<file path=ppt/slides/_rels/slide5.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5.xml" Type="http://schemas.openxmlformats.org/officeDocument/2006/relationships/notesSlide"/>
<Relationship Id="rId3" Target="../media/image7.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6.xml" Type="http://schemas.openxmlformats.org/officeDocument/2006/relationships/notesSlide"/>
<Relationship Id="rId3" Target="../media/image8.pn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7.xml" Type="http://schemas.openxmlformats.org/officeDocument/2006/relationships/notesSlide"/>
<Relationship Id="rId3" Target="../media/image9.pn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8.xml" Type="http://schemas.openxmlformats.org/officeDocument/2006/relationships/notesSlide"/>
<Relationship Id="rId3" Target="../media/image10.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9.xml" Type="http://schemas.openxmlformats.org/officeDocument/2006/relationships/notesSlide"/>
<Relationship Id="rId3" Target="../media/image11.pn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6" descr="Afbeelding met Graphics&#10;&#10;Automatisch gegenereerde beschrijving"/>
          <p:cNvPicPr preferRelativeResize="0"/>
          <p:nvPr/>
        </p:nvPicPr>
        <p:blipFill rotWithShape="1">
          <a:blip r:embed="rId3">
            <a:alphaModFix/>
          </a:blip>
          <a:srcRect/>
          <a:stretch/>
        </p:blipFill>
        <p:spPr>
          <a:xfrm>
            <a:off x="0" y="-21029"/>
            <a:ext cx="9144006" cy="5185561"/>
          </a:xfrm>
          <a:prstGeom prst="rect">
            <a:avLst/>
          </a:prstGeom>
          <a:noFill/>
          <a:ln>
            <a:noFill/>
          </a:ln>
        </p:spPr>
      </p:pic>
      <p:sp>
        <p:nvSpPr>
          <p:cNvPr id="145" name="Google Shape;145;p26"/>
          <p:cNvSpPr txBox="1"/>
          <p:nvPr/>
        </p:nvSpPr>
        <p:spPr>
          <a:xfrm>
            <a:off x="0" y="2121627"/>
            <a:ext cx="9144000" cy="1546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700" b="1">
                <a:solidFill>
                  <a:srgbClr val="0E4475"/>
                </a:solidFill>
              </a:rPr>
              <a:t>LANGDURIG WERKZOEKENDEN</a:t>
            </a:r>
            <a:endParaRPr sz="1100"/>
          </a:p>
          <a:p>
            <a:pPr marL="0" marR="0" lvl="0" indent="0" algn="ctr" rtl="0">
              <a:spcBef>
                <a:spcPts val="0"/>
              </a:spcBef>
              <a:spcAft>
                <a:spcPts val="0"/>
              </a:spcAft>
              <a:buNone/>
            </a:pPr>
            <a:br>
              <a:rPr lang="en-US" sz="2700" b="1" i="0" u="none" strike="noStrike" cap="none">
                <a:solidFill>
                  <a:srgbClr val="000000"/>
                </a:solidFill>
                <a:latin typeface="Arial"/>
                <a:ea typeface="Arial"/>
                <a:cs typeface="Arial"/>
                <a:sym typeface="Arial"/>
              </a:rPr>
            </a:br>
            <a:r>
              <a:rPr lang="en-US" sz="2400" b="1">
                <a:solidFill>
                  <a:srgbClr val="3089CB"/>
                </a:solidFill>
              </a:rPr>
              <a:t>JOHAN SAUVILLER</a:t>
            </a:r>
            <a:endParaRPr sz="1100"/>
          </a:p>
          <a:p>
            <a:pPr marL="0" marR="0" lvl="0" indent="0" algn="ctr" rtl="0">
              <a:lnSpc>
                <a:spcPct val="150000"/>
              </a:lnSpc>
              <a:spcBef>
                <a:spcPts val="0"/>
              </a:spcBef>
              <a:spcAft>
                <a:spcPts val="0"/>
              </a:spcAft>
              <a:buNone/>
            </a:pPr>
            <a:r>
              <a:rPr lang="en-US" sz="1800" b="1">
                <a:solidFill>
                  <a:srgbClr val="3089CB"/>
                </a:solidFill>
              </a:rPr>
              <a:t>VDAB (MONITORING)</a:t>
            </a:r>
            <a:endParaRPr sz="1800" b="0" i="0" u="none" strike="noStrike" cap="none">
              <a:solidFill>
                <a:srgbClr val="3089CB"/>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sldNum" idx="12"/>
          </p:nvPr>
        </p:nvSpPr>
        <p:spPr>
          <a:xfrm>
            <a:off x="156323" y="4568875"/>
            <a:ext cx="6678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lt1"/>
                </a:solidFill>
              </a:rPr>
              <a:t>10</a:t>
            </a:fld>
            <a:endParaRPr>
              <a:solidFill>
                <a:schemeClr val="lt1"/>
              </a:solidFill>
            </a:endParaRPr>
          </a:p>
        </p:txBody>
      </p:sp>
      <p:sp>
        <p:nvSpPr>
          <p:cNvPr id="226" name="Google Shape;226;p35"/>
          <p:cNvSpPr txBox="1">
            <a:spLocks noGrp="1"/>
          </p:cNvSpPr>
          <p:nvPr>
            <p:ph type="title"/>
          </p:nvPr>
        </p:nvSpPr>
        <p:spPr>
          <a:xfrm>
            <a:off x="311100" y="723875"/>
            <a:ext cx="8521800" cy="204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Kenmerken langdurig WZW</a:t>
            </a:r>
            <a:endParaRPr/>
          </a:p>
        </p:txBody>
      </p:sp>
      <p:sp>
        <p:nvSpPr>
          <p:cNvPr id="227" name="Google Shape;227;p35"/>
          <p:cNvSpPr txBox="1">
            <a:spLocks noGrp="1"/>
          </p:cNvSpPr>
          <p:nvPr>
            <p:ph type="subTitle" idx="1"/>
          </p:nvPr>
        </p:nvSpPr>
        <p:spPr>
          <a:xfrm>
            <a:off x="410800" y="2654950"/>
            <a:ext cx="8360400" cy="958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Categorie werkzoekende - </a:t>
            </a:r>
            <a:r>
              <a:rPr lang="en-US" b="1"/>
              <a:t>46%</a:t>
            </a:r>
            <a:r>
              <a:rPr lang="en-US"/>
              <a:t> voormalig NBA</a:t>
            </a:r>
            <a:endParaRPr/>
          </a:p>
        </p:txBody>
      </p:sp>
      <p:sp>
        <p:nvSpPr>
          <p:cNvPr id="234" name="Google Shape;234;p36"/>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35" name="Google Shape;235;p36"/>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236" name="Google Shape;236;p36"/>
          <p:cNvPicPr preferRelativeResize="0"/>
          <p:nvPr/>
        </p:nvPicPr>
        <p:blipFill>
          <a:blip r:embed="rId3">
            <a:alphaModFix/>
          </a:blip>
          <a:stretch>
            <a:fillRect/>
          </a:stretch>
        </p:blipFill>
        <p:spPr>
          <a:xfrm>
            <a:off x="640099" y="1331638"/>
            <a:ext cx="6568500" cy="3017671"/>
          </a:xfrm>
          <a:prstGeom prst="rect">
            <a:avLst/>
          </a:prstGeom>
          <a:noFill/>
          <a:ln>
            <a:noFill/>
          </a:ln>
        </p:spPr>
      </p:pic>
      <p:pic>
        <p:nvPicPr>
          <p:cNvPr id="237" name="Google Shape;237;p36"/>
          <p:cNvPicPr preferRelativeResize="0"/>
          <p:nvPr/>
        </p:nvPicPr>
        <p:blipFill>
          <a:blip r:embed="rId4">
            <a:alphaModFix amt="27000"/>
          </a:blip>
          <a:stretch>
            <a:fillRect/>
          </a:stretch>
        </p:blipFill>
        <p:spPr>
          <a:xfrm>
            <a:off x="640100" y="2470025"/>
            <a:ext cx="5646075" cy="589775"/>
          </a:xfrm>
          <a:prstGeom prst="rect">
            <a:avLst/>
          </a:prstGeom>
          <a:noFill/>
          <a:ln>
            <a:noFill/>
          </a:ln>
        </p:spPr>
      </p:pic>
      <p:pic>
        <p:nvPicPr>
          <p:cNvPr id="238" name="Google Shape;238;p36"/>
          <p:cNvPicPr preferRelativeResize="0"/>
          <p:nvPr/>
        </p:nvPicPr>
        <p:blipFill>
          <a:blip r:embed="rId4">
            <a:alphaModFix amt="27000"/>
          </a:blip>
          <a:stretch>
            <a:fillRect/>
          </a:stretch>
        </p:blipFill>
        <p:spPr>
          <a:xfrm>
            <a:off x="640100" y="3668162"/>
            <a:ext cx="5646075" cy="292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Categorie werkzoekende - vooral stijging voormalig NBA</a:t>
            </a:r>
            <a:endParaRPr/>
          </a:p>
        </p:txBody>
      </p:sp>
      <p:sp>
        <p:nvSpPr>
          <p:cNvPr id="245" name="Google Shape;245;p37"/>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46" name="Google Shape;246;p37"/>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247" name="Google Shape;247;p37"/>
          <p:cNvPicPr preferRelativeResize="0"/>
          <p:nvPr/>
        </p:nvPicPr>
        <p:blipFill>
          <a:blip r:embed="rId3">
            <a:alphaModFix/>
          </a:blip>
          <a:stretch>
            <a:fillRect/>
          </a:stretch>
        </p:blipFill>
        <p:spPr>
          <a:xfrm>
            <a:off x="179524" y="1206025"/>
            <a:ext cx="8665445" cy="3109500"/>
          </a:xfrm>
          <a:prstGeom prst="rect">
            <a:avLst/>
          </a:prstGeom>
          <a:noFill/>
          <a:ln>
            <a:noFill/>
          </a:ln>
        </p:spPr>
      </p:pic>
      <p:pic>
        <p:nvPicPr>
          <p:cNvPr id="248" name="Google Shape;248;p37"/>
          <p:cNvPicPr preferRelativeResize="0"/>
          <p:nvPr/>
        </p:nvPicPr>
        <p:blipFill>
          <a:blip r:embed="rId4">
            <a:alphaModFix amt="27000"/>
          </a:blip>
          <a:stretch>
            <a:fillRect/>
          </a:stretch>
        </p:blipFill>
        <p:spPr>
          <a:xfrm>
            <a:off x="260175" y="2465900"/>
            <a:ext cx="8523825" cy="589750"/>
          </a:xfrm>
          <a:prstGeom prst="rect">
            <a:avLst/>
          </a:prstGeom>
          <a:noFill/>
          <a:ln>
            <a:noFill/>
          </a:ln>
        </p:spPr>
      </p:pic>
      <p:pic>
        <p:nvPicPr>
          <p:cNvPr id="249" name="Google Shape;249;p37"/>
          <p:cNvPicPr preferRelativeResize="0"/>
          <p:nvPr/>
        </p:nvPicPr>
        <p:blipFill>
          <a:blip r:embed="rId4">
            <a:alphaModFix amt="27000"/>
          </a:blip>
          <a:stretch>
            <a:fillRect/>
          </a:stretch>
        </p:blipFill>
        <p:spPr>
          <a:xfrm>
            <a:off x="260175" y="3631800"/>
            <a:ext cx="8523825" cy="332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56" name="Google Shape;256;p38"/>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Werkloosheidsduur: toename vooral 1-2 jaar werkloos</a:t>
            </a:r>
            <a:endParaRPr/>
          </a:p>
        </p:txBody>
      </p:sp>
      <p:sp>
        <p:nvSpPr>
          <p:cNvPr id="257" name="Google Shape;257;p38"/>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258" name="Google Shape;258;p38"/>
          <p:cNvPicPr preferRelativeResize="0"/>
          <p:nvPr/>
        </p:nvPicPr>
        <p:blipFill>
          <a:blip r:embed="rId3">
            <a:alphaModFix/>
          </a:blip>
          <a:stretch>
            <a:fillRect/>
          </a:stretch>
        </p:blipFill>
        <p:spPr>
          <a:xfrm>
            <a:off x="284799" y="1179475"/>
            <a:ext cx="5314600" cy="1215250"/>
          </a:xfrm>
          <a:prstGeom prst="rect">
            <a:avLst/>
          </a:prstGeom>
          <a:noFill/>
          <a:ln>
            <a:noFill/>
          </a:ln>
        </p:spPr>
      </p:pic>
      <p:pic>
        <p:nvPicPr>
          <p:cNvPr id="259" name="Google Shape;259;p38"/>
          <p:cNvPicPr preferRelativeResize="0"/>
          <p:nvPr/>
        </p:nvPicPr>
        <p:blipFill>
          <a:blip r:embed="rId4">
            <a:alphaModFix/>
          </a:blip>
          <a:stretch>
            <a:fillRect/>
          </a:stretch>
        </p:blipFill>
        <p:spPr>
          <a:xfrm>
            <a:off x="640100" y="2394725"/>
            <a:ext cx="5915700" cy="26953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66" name="Google Shape;266;p39"/>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Geografisch: (lichte) oververtegenwoordiging Antwerpen en Gent</a:t>
            </a:r>
            <a:endParaRPr/>
          </a:p>
        </p:txBody>
      </p:sp>
      <p:sp>
        <p:nvSpPr>
          <p:cNvPr id="267" name="Google Shape;267;p39"/>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268" name="Google Shape;268;p39"/>
          <p:cNvPicPr preferRelativeResize="0"/>
          <p:nvPr/>
        </p:nvPicPr>
        <p:blipFill>
          <a:blip r:embed="rId3">
            <a:alphaModFix/>
          </a:blip>
          <a:stretch>
            <a:fillRect/>
          </a:stretch>
        </p:blipFill>
        <p:spPr>
          <a:xfrm>
            <a:off x="88499" y="1264475"/>
            <a:ext cx="6674426" cy="2745125"/>
          </a:xfrm>
          <a:prstGeom prst="rect">
            <a:avLst/>
          </a:prstGeom>
          <a:noFill/>
          <a:ln>
            <a:noFill/>
          </a:ln>
        </p:spPr>
      </p:pic>
      <p:pic>
        <p:nvPicPr>
          <p:cNvPr id="269" name="Google Shape;269;p39"/>
          <p:cNvPicPr preferRelativeResize="0"/>
          <p:nvPr/>
        </p:nvPicPr>
        <p:blipFill>
          <a:blip r:embed="rId4">
            <a:alphaModFix amt="27000"/>
          </a:blip>
          <a:stretch>
            <a:fillRect/>
          </a:stretch>
        </p:blipFill>
        <p:spPr>
          <a:xfrm>
            <a:off x="88500" y="1746250"/>
            <a:ext cx="5984025" cy="393600"/>
          </a:xfrm>
          <a:prstGeom prst="rect">
            <a:avLst/>
          </a:prstGeom>
          <a:noFill/>
          <a:ln>
            <a:noFill/>
          </a:ln>
        </p:spPr>
      </p:pic>
      <p:pic>
        <p:nvPicPr>
          <p:cNvPr id="270" name="Google Shape;270;p39"/>
          <p:cNvPicPr preferRelativeResize="0"/>
          <p:nvPr/>
        </p:nvPicPr>
        <p:blipFill>
          <a:blip r:embed="rId4">
            <a:alphaModFix amt="27000"/>
          </a:blip>
          <a:stretch>
            <a:fillRect/>
          </a:stretch>
        </p:blipFill>
        <p:spPr>
          <a:xfrm>
            <a:off x="88500" y="2403247"/>
            <a:ext cx="5984025" cy="393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77" name="Google Shape;277;p40"/>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Scholingsgraad: lichte oververtegenwoordiging kortgeschoolden</a:t>
            </a:r>
            <a:br>
              <a:rPr lang="en-US"/>
            </a:br>
            <a:r>
              <a:rPr lang="en-US"/>
              <a:t>(maar dalend)</a:t>
            </a:r>
            <a:endParaRPr/>
          </a:p>
        </p:txBody>
      </p:sp>
      <p:sp>
        <p:nvSpPr>
          <p:cNvPr id="278" name="Google Shape;278;p40"/>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279" name="Google Shape;279;p40"/>
          <p:cNvPicPr preferRelativeResize="0"/>
          <p:nvPr/>
        </p:nvPicPr>
        <p:blipFill>
          <a:blip r:embed="rId3">
            <a:alphaModFix/>
          </a:blip>
          <a:stretch>
            <a:fillRect/>
          </a:stretch>
        </p:blipFill>
        <p:spPr>
          <a:xfrm>
            <a:off x="857424" y="1264475"/>
            <a:ext cx="6298800" cy="1439434"/>
          </a:xfrm>
          <a:prstGeom prst="rect">
            <a:avLst/>
          </a:prstGeom>
          <a:noFill/>
          <a:ln>
            <a:noFill/>
          </a:ln>
        </p:spPr>
      </p:pic>
      <p:pic>
        <p:nvPicPr>
          <p:cNvPr id="280" name="Google Shape;280;p40"/>
          <p:cNvPicPr preferRelativeResize="0"/>
          <p:nvPr/>
        </p:nvPicPr>
        <p:blipFill>
          <a:blip r:embed="rId4">
            <a:alphaModFix/>
          </a:blip>
          <a:stretch>
            <a:fillRect/>
          </a:stretch>
        </p:blipFill>
        <p:spPr>
          <a:xfrm>
            <a:off x="857424" y="2759900"/>
            <a:ext cx="7969863" cy="1461675"/>
          </a:xfrm>
          <a:prstGeom prst="rect">
            <a:avLst/>
          </a:prstGeom>
          <a:noFill/>
          <a:ln>
            <a:noFill/>
          </a:ln>
        </p:spPr>
      </p:pic>
      <p:pic>
        <p:nvPicPr>
          <p:cNvPr id="281" name="Google Shape;281;p40"/>
          <p:cNvPicPr preferRelativeResize="0"/>
          <p:nvPr/>
        </p:nvPicPr>
        <p:blipFill>
          <a:blip r:embed="rId5">
            <a:alphaModFix amt="27000"/>
          </a:blip>
          <a:stretch>
            <a:fillRect/>
          </a:stretch>
        </p:blipFill>
        <p:spPr>
          <a:xfrm>
            <a:off x="640100" y="1739188"/>
            <a:ext cx="5984025" cy="39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88" name="Google Shape;288;p41"/>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Leeftijd: oververtegenwoordiging 60-plussers</a:t>
            </a:r>
            <a:endParaRPr/>
          </a:p>
          <a:p>
            <a:pPr marL="0" lvl="0" indent="0" algn="l" rtl="0">
              <a:spcBef>
                <a:spcPts val="0"/>
              </a:spcBef>
              <a:spcAft>
                <a:spcPts val="0"/>
              </a:spcAft>
              <a:buNone/>
            </a:pPr>
            <a:r>
              <a:rPr lang="en-US"/>
              <a:t>(recent licht gedaald)</a:t>
            </a:r>
            <a:endParaRPr/>
          </a:p>
        </p:txBody>
      </p:sp>
      <p:sp>
        <p:nvSpPr>
          <p:cNvPr id="289" name="Google Shape;289;p41"/>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290" name="Google Shape;290;p41"/>
          <p:cNvPicPr preferRelativeResize="0"/>
          <p:nvPr/>
        </p:nvPicPr>
        <p:blipFill>
          <a:blip r:embed="rId3">
            <a:alphaModFix/>
          </a:blip>
          <a:stretch>
            <a:fillRect/>
          </a:stretch>
        </p:blipFill>
        <p:spPr>
          <a:xfrm>
            <a:off x="339013" y="1285350"/>
            <a:ext cx="6900970" cy="1544825"/>
          </a:xfrm>
          <a:prstGeom prst="rect">
            <a:avLst/>
          </a:prstGeom>
          <a:noFill/>
          <a:ln>
            <a:noFill/>
          </a:ln>
        </p:spPr>
      </p:pic>
      <p:pic>
        <p:nvPicPr>
          <p:cNvPr id="291" name="Google Shape;291;p41"/>
          <p:cNvPicPr preferRelativeResize="0"/>
          <p:nvPr/>
        </p:nvPicPr>
        <p:blipFill>
          <a:blip r:embed="rId4">
            <a:alphaModFix/>
          </a:blip>
          <a:stretch>
            <a:fillRect/>
          </a:stretch>
        </p:blipFill>
        <p:spPr>
          <a:xfrm>
            <a:off x="272924" y="3003450"/>
            <a:ext cx="8006950" cy="1565425"/>
          </a:xfrm>
          <a:prstGeom prst="rect">
            <a:avLst/>
          </a:prstGeom>
          <a:noFill/>
          <a:ln>
            <a:noFill/>
          </a:ln>
        </p:spPr>
      </p:pic>
      <p:pic>
        <p:nvPicPr>
          <p:cNvPr id="292" name="Google Shape;292;p41"/>
          <p:cNvPicPr preferRelativeResize="0"/>
          <p:nvPr/>
        </p:nvPicPr>
        <p:blipFill>
          <a:blip r:embed="rId5">
            <a:alphaModFix amt="27000"/>
          </a:blip>
          <a:stretch>
            <a:fillRect/>
          </a:stretch>
        </p:blipFill>
        <p:spPr>
          <a:xfrm>
            <a:off x="272925" y="2433025"/>
            <a:ext cx="5984025" cy="467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99" name="Google Shape;299;p42"/>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Arbeidsbeperking: oververtegenwoordiging</a:t>
            </a:r>
            <a:endParaRPr/>
          </a:p>
          <a:p>
            <a:pPr marL="0" lvl="0" indent="0" algn="l" rtl="0">
              <a:spcBef>
                <a:spcPts val="0"/>
              </a:spcBef>
              <a:spcAft>
                <a:spcPts val="0"/>
              </a:spcAft>
              <a:buNone/>
            </a:pPr>
            <a:r>
              <a:rPr lang="en-US"/>
              <a:t>(maar gedaald)</a:t>
            </a:r>
            <a:endParaRPr/>
          </a:p>
        </p:txBody>
      </p:sp>
      <p:sp>
        <p:nvSpPr>
          <p:cNvPr id="300" name="Google Shape;300;p42"/>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301" name="Google Shape;301;p42"/>
          <p:cNvPicPr preferRelativeResize="0"/>
          <p:nvPr/>
        </p:nvPicPr>
        <p:blipFill>
          <a:blip r:embed="rId3">
            <a:alphaModFix/>
          </a:blip>
          <a:stretch>
            <a:fillRect/>
          </a:stretch>
        </p:blipFill>
        <p:spPr>
          <a:xfrm>
            <a:off x="359999" y="1322925"/>
            <a:ext cx="6473874" cy="1305368"/>
          </a:xfrm>
          <a:prstGeom prst="rect">
            <a:avLst/>
          </a:prstGeom>
          <a:noFill/>
          <a:ln>
            <a:noFill/>
          </a:ln>
        </p:spPr>
      </p:pic>
      <p:pic>
        <p:nvPicPr>
          <p:cNvPr id="302" name="Google Shape;302;p42"/>
          <p:cNvPicPr preferRelativeResize="0"/>
          <p:nvPr/>
        </p:nvPicPr>
        <p:blipFill>
          <a:blip r:embed="rId4">
            <a:alphaModFix/>
          </a:blip>
          <a:stretch>
            <a:fillRect/>
          </a:stretch>
        </p:blipFill>
        <p:spPr>
          <a:xfrm>
            <a:off x="359999" y="2960835"/>
            <a:ext cx="7971875" cy="1260740"/>
          </a:xfrm>
          <a:prstGeom prst="rect">
            <a:avLst/>
          </a:prstGeom>
          <a:noFill/>
          <a:ln>
            <a:noFill/>
          </a:ln>
        </p:spPr>
      </p:pic>
      <p:pic>
        <p:nvPicPr>
          <p:cNvPr id="303" name="Google Shape;303;p42"/>
          <p:cNvPicPr preferRelativeResize="0"/>
          <p:nvPr/>
        </p:nvPicPr>
        <p:blipFill>
          <a:blip r:embed="rId5">
            <a:alphaModFix amt="27000"/>
          </a:blip>
          <a:stretch>
            <a:fillRect/>
          </a:stretch>
        </p:blipFill>
        <p:spPr>
          <a:xfrm>
            <a:off x="360000" y="1839650"/>
            <a:ext cx="5327075" cy="393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3"/>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10" name="Google Shape;310;p43"/>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Migratieachtergrond: ondervertegenwoordiging</a:t>
            </a:r>
            <a:endParaRPr/>
          </a:p>
          <a:p>
            <a:pPr marL="0" lvl="0" indent="0" algn="l" rtl="0">
              <a:spcBef>
                <a:spcPts val="0"/>
              </a:spcBef>
              <a:spcAft>
                <a:spcPts val="0"/>
              </a:spcAft>
              <a:buNone/>
            </a:pPr>
            <a:r>
              <a:rPr lang="en-US"/>
              <a:t>(maar gestegen)</a:t>
            </a:r>
            <a:endParaRPr/>
          </a:p>
        </p:txBody>
      </p:sp>
      <p:sp>
        <p:nvSpPr>
          <p:cNvPr id="311" name="Google Shape;311;p43"/>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312" name="Google Shape;312;p43"/>
          <p:cNvPicPr preferRelativeResize="0"/>
          <p:nvPr/>
        </p:nvPicPr>
        <p:blipFill>
          <a:blip r:embed="rId3">
            <a:alphaModFix/>
          </a:blip>
          <a:stretch>
            <a:fillRect/>
          </a:stretch>
        </p:blipFill>
        <p:spPr>
          <a:xfrm>
            <a:off x="359999" y="1264475"/>
            <a:ext cx="6298800" cy="1092337"/>
          </a:xfrm>
          <a:prstGeom prst="rect">
            <a:avLst/>
          </a:prstGeom>
          <a:noFill/>
          <a:ln>
            <a:noFill/>
          </a:ln>
        </p:spPr>
      </p:pic>
      <p:pic>
        <p:nvPicPr>
          <p:cNvPr id="313" name="Google Shape;313;p43"/>
          <p:cNvPicPr preferRelativeResize="0"/>
          <p:nvPr/>
        </p:nvPicPr>
        <p:blipFill>
          <a:blip r:embed="rId4">
            <a:alphaModFix/>
          </a:blip>
          <a:stretch>
            <a:fillRect/>
          </a:stretch>
        </p:blipFill>
        <p:spPr>
          <a:xfrm>
            <a:off x="360008" y="2436050"/>
            <a:ext cx="7248525" cy="1114425"/>
          </a:xfrm>
          <a:prstGeom prst="rect">
            <a:avLst/>
          </a:prstGeom>
          <a:noFill/>
          <a:ln>
            <a:noFill/>
          </a:ln>
        </p:spPr>
      </p:pic>
      <p:pic>
        <p:nvPicPr>
          <p:cNvPr id="314" name="Google Shape;314;p43"/>
          <p:cNvPicPr preferRelativeResize="0"/>
          <p:nvPr/>
        </p:nvPicPr>
        <p:blipFill>
          <a:blip r:embed="rId5">
            <a:alphaModFix/>
          </a:blip>
          <a:stretch>
            <a:fillRect/>
          </a:stretch>
        </p:blipFill>
        <p:spPr>
          <a:xfrm>
            <a:off x="5578114" y="3550475"/>
            <a:ext cx="2346483" cy="1593025"/>
          </a:xfrm>
          <a:prstGeom prst="rect">
            <a:avLst/>
          </a:prstGeom>
          <a:noFill/>
          <a:ln>
            <a:noFill/>
          </a:ln>
        </p:spPr>
      </p:pic>
      <p:pic>
        <p:nvPicPr>
          <p:cNvPr id="315" name="Google Shape;315;p43"/>
          <p:cNvPicPr preferRelativeResize="0"/>
          <p:nvPr/>
        </p:nvPicPr>
        <p:blipFill>
          <a:blip r:embed="rId6">
            <a:alphaModFix amt="27000"/>
          </a:blip>
          <a:stretch>
            <a:fillRect/>
          </a:stretch>
        </p:blipFill>
        <p:spPr>
          <a:xfrm>
            <a:off x="360000" y="1687800"/>
            <a:ext cx="5218124" cy="393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22" name="Google Shape;322;p44"/>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Weinig kennis Nederlands: ondervertegenwoordiging</a:t>
            </a:r>
            <a:endParaRPr/>
          </a:p>
          <a:p>
            <a:pPr marL="0" lvl="0" indent="0" algn="l" rtl="0">
              <a:spcBef>
                <a:spcPts val="0"/>
              </a:spcBef>
              <a:spcAft>
                <a:spcPts val="0"/>
              </a:spcAft>
              <a:buNone/>
            </a:pPr>
            <a:r>
              <a:rPr lang="en-US"/>
              <a:t>(maar gestegen)</a:t>
            </a:r>
            <a:endParaRPr/>
          </a:p>
        </p:txBody>
      </p:sp>
      <p:sp>
        <p:nvSpPr>
          <p:cNvPr id="323" name="Google Shape;323;p44"/>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324" name="Google Shape;324;p44"/>
          <p:cNvPicPr preferRelativeResize="0"/>
          <p:nvPr/>
        </p:nvPicPr>
        <p:blipFill>
          <a:blip r:embed="rId3">
            <a:alphaModFix/>
          </a:blip>
          <a:stretch>
            <a:fillRect/>
          </a:stretch>
        </p:blipFill>
        <p:spPr>
          <a:xfrm>
            <a:off x="435549" y="1264475"/>
            <a:ext cx="6298800" cy="1143380"/>
          </a:xfrm>
          <a:prstGeom prst="rect">
            <a:avLst/>
          </a:prstGeom>
          <a:noFill/>
          <a:ln>
            <a:noFill/>
          </a:ln>
        </p:spPr>
      </p:pic>
      <p:pic>
        <p:nvPicPr>
          <p:cNvPr id="325" name="Google Shape;325;p44"/>
          <p:cNvPicPr preferRelativeResize="0"/>
          <p:nvPr/>
        </p:nvPicPr>
        <p:blipFill>
          <a:blip r:embed="rId4">
            <a:alphaModFix/>
          </a:blip>
          <a:stretch>
            <a:fillRect/>
          </a:stretch>
        </p:blipFill>
        <p:spPr>
          <a:xfrm>
            <a:off x="337808" y="2483675"/>
            <a:ext cx="7758616" cy="1143375"/>
          </a:xfrm>
          <a:prstGeom prst="rect">
            <a:avLst/>
          </a:prstGeom>
          <a:noFill/>
          <a:ln>
            <a:noFill/>
          </a:ln>
        </p:spPr>
      </p:pic>
      <p:pic>
        <p:nvPicPr>
          <p:cNvPr id="326" name="Google Shape;326;p44"/>
          <p:cNvPicPr preferRelativeResize="0"/>
          <p:nvPr/>
        </p:nvPicPr>
        <p:blipFill>
          <a:blip r:embed="rId5">
            <a:alphaModFix amt="27000"/>
          </a:blip>
          <a:stretch>
            <a:fillRect/>
          </a:stretch>
        </p:blipFill>
        <p:spPr>
          <a:xfrm>
            <a:off x="435550" y="1804700"/>
            <a:ext cx="5251525" cy="305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dk2"/>
                </a:solidFill>
              </a:rPr>
              <a:t>2</a:t>
            </a:fld>
            <a:endParaRPr>
              <a:solidFill>
                <a:schemeClr val="dk2"/>
              </a:solidFill>
            </a:endParaRPr>
          </a:p>
        </p:txBody>
      </p:sp>
      <p:sp>
        <p:nvSpPr>
          <p:cNvPr id="152" name="Google Shape;152;p27"/>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Over welke werkzoekenden gaat het?</a:t>
            </a:r>
            <a:endParaRPr/>
          </a:p>
        </p:txBody>
      </p:sp>
      <p:sp>
        <p:nvSpPr>
          <p:cNvPr id="153" name="Google Shape;153;p27"/>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p>
            <a:pPr marL="457200" lvl="0" indent="-342900" algn="l" rtl="0">
              <a:spcBef>
                <a:spcPts val="0"/>
              </a:spcBef>
              <a:spcAft>
                <a:spcPts val="0"/>
              </a:spcAft>
              <a:buSzPts val="1800"/>
              <a:buChar char="●"/>
            </a:pPr>
            <a:r>
              <a:rPr lang="en-US"/>
              <a:t>werkzoekenden </a:t>
            </a:r>
            <a:r>
              <a:rPr lang="en-US" b="1"/>
              <a:t>zonder werk</a:t>
            </a:r>
            <a:r>
              <a:rPr lang="en-US"/>
              <a:t> (WZW)</a:t>
            </a:r>
            <a:endParaRPr/>
          </a:p>
          <a:p>
            <a:pPr marL="457200" lvl="0" indent="-342900" algn="l" rtl="0">
              <a:spcBef>
                <a:spcPts val="0"/>
              </a:spcBef>
              <a:spcAft>
                <a:spcPts val="0"/>
              </a:spcAft>
              <a:buSzPts val="1800"/>
              <a:buChar char="●"/>
            </a:pPr>
            <a:r>
              <a:rPr lang="en-US" b="1"/>
              <a:t>1 jaar</a:t>
            </a:r>
            <a:r>
              <a:rPr lang="en-US"/>
              <a:t> of langer werkloos</a:t>
            </a:r>
            <a:endParaRPr/>
          </a:p>
          <a:p>
            <a:pPr marL="457200" lvl="0" indent="-342900" algn="l" rtl="0">
              <a:spcBef>
                <a:spcPts val="0"/>
              </a:spcBef>
              <a:spcAft>
                <a:spcPts val="0"/>
              </a:spcAft>
              <a:buSzPts val="1800"/>
              <a:buChar char="●"/>
            </a:pPr>
            <a:r>
              <a:rPr lang="en-US" b="1"/>
              <a:t>niet </a:t>
            </a:r>
            <a:r>
              <a:rPr lang="en-US"/>
              <a:t>"onafgebroken"!</a:t>
            </a:r>
            <a:endParaRPr/>
          </a:p>
          <a:p>
            <a:pPr marL="457200" lvl="0" indent="-342900" algn="l" rtl="0">
              <a:spcBef>
                <a:spcPts val="0"/>
              </a:spcBef>
              <a:spcAft>
                <a:spcPts val="0"/>
              </a:spcAft>
              <a:buSzPts val="1800"/>
              <a:buChar char="●"/>
            </a:pPr>
            <a:r>
              <a:rPr lang="en-US" b="1"/>
              <a:t>niet </a:t>
            </a:r>
            <a:r>
              <a:rPr lang="en-US"/>
              <a:t>"uitkeringsgerechtigd"!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33" name="Google Shape;333;p45"/>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Bemiddelingsstatus: oververtegenwoordiging "niet inzetbaar"</a:t>
            </a:r>
            <a:endParaRPr/>
          </a:p>
          <a:p>
            <a:pPr marL="0" lvl="0" indent="0" algn="l" rtl="0">
              <a:spcBef>
                <a:spcPts val="0"/>
              </a:spcBef>
              <a:spcAft>
                <a:spcPts val="0"/>
              </a:spcAft>
              <a:buNone/>
            </a:pPr>
            <a:r>
              <a:rPr lang="en-US"/>
              <a:t>(maar gedaald)</a:t>
            </a:r>
            <a:endParaRPr/>
          </a:p>
        </p:txBody>
      </p:sp>
      <p:sp>
        <p:nvSpPr>
          <p:cNvPr id="334" name="Google Shape;334;p45"/>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335" name="Google Shape;335;p45"/>
          <p:cNvPicPr preferRelativeResize="0"/>
          <p:nvPr/>
        </p:nvPicPr>
        <p:blipFill>
          <a:blip r:embed="rId3">
            <a:alphaModFix/>
          </a:blip>
          <a:stretch>
            <a:fillRect/>
          </a:stretch>
        </p:blipFill>
        <p:spPr>
          <a:xfrm>
            <a:off x="857433" y="1264475"/>
            <a:ext cx="5905500" cy="1362075"/>
          </a:xfrm>
          <a:prstGeom prst="rect">
            <a:avLst/>
          </a:prstGeom>
          <a:noFill/>
          <a:ln>
            <a:noFill/>
          </a:ln>
        </p:spPr>
      </p:pic>
      <p:pic>
        <p:nvPicPr>
          <p:cNvPr id="336" name="Google Shape;336;p45"/>
          <p:cNvPicPr preferRelativeResize="0"/>
          <p:nvPr/>
        </p:nvPicPr>
        <p:blipFill>
          <a:blip r:embed="rId4">
            <a:alphaModFix/>
          </a:blip>
          <a:stretch>
            <a:fillRect/>
          </a:stretch>
        </p:blipFill>
        <p:spPr>
          <a:xfrm>
            <a:off x="857433" y="2778950"/>
            <a:ext cx="7210425" cy="1295400"/>
          </a:xfrm>
          <a:prstGeom prst="rect">
            <a:avLst/>
          </a:prstGeom>
          <a:noFill/>
          <a:ln>
            <a:noFill/>
          </a:ln>
        </p:spPr>
      </p:pic>
      <p:pic>
        <p:nvPicPr>
          <p:cNvPr id="337" name="Google Shape;337;p45"/>
          <p:cNvPicPr preferRelativeResize="0"/>
          <p:nvPr/>
        </p:nvPicPr>
        <p:blipFill>
          <a:blip r:embed="rId5">
            <a:alphaModFix amt="27000"/>
          </a:blip>
          <a:stretch>
            <a:fillRect/>
          </a:stretch>
        </p:blipFill>
        <p:spPr>
          <a:xfrm>
            <a:off x="777375" y="2350475"/>
            <a:ext cx="5206650" cy="276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44" name="Google Shape;344;p46"/>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Uitstroom</a:t>
            </a:r>
            <a:endParaRPr/>
          </a:p>
        </p:txBody>
      </p:sp>
      <p:sp>
        <p:nvSpPr>
          <p:cNvPr id="345" name="Google Shape;345;p46"/>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-Bereik WZW van 03-2024</a:t>
            </a:r>
            <a:endParaRPr sz="1200" i="1">
              <a:solidFill>
                <a:schemeClr val="dk2"/>
              </a:solidFill>
              <a:latin typeface="Calibri"/>
              <a:ea typeface="Calibri"/>
              <a:cs typeface="Calibri"/>
              <a:sym typeface="Calibri"/>
            </a:endParaRPr>
          </a:p>
        </p:txBody>
      </p:sp>
      <p:sp>
        <p:nvSpPr>
          <p:cNvPr id="346" name="Google Shape;346;p46"/>
          <p:cNvSpPr txBox="1">
            <a:spLocks noGrp="1"/>
          </p:cNvSpPr>
          <p:nvPr>
            <p:ph type="body" idx="1"/>
          </p:nvPr>
        </p:nvSpPr>
        <p:spPr>
          <a:xfrm>
            <a:off x="640100" y="1261125"/>
            <a:ext cx="6537300" cy="29604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Van de 89.499 langdurig WZW in 03-2023</a:t>
            </a:r>
            <a:endParaRPr/>
          </a:p>
          <a:p>
            <a:pPr marL="457200" lvl="0" indent="-342900" algn="l" rtl="0">
              <a:spcBef>
                <a:spcPts val="1600"/>
              </a:spcBef>
              <a:spcAft>
                <a:spcPts val="0"/>
              </a:spcAft>
              <a:buSzPts val="1800"/>
              <a:buChar char="●"/>
            </a:pPr>
            <a:r>
              <a:rPr lang="en-US"/>
              <a:t>was 12 maanden later </a:t>
            </a:r>
            <a:r>
              <a:rPr lang="en-US" b="1"/>
              <a:t>18% uitgestroomd naar werk</a:t>
            </a:r>
            <a:br>
              <a:rPr lang="en-US" b="1"/>
            </a:br>
            <a:r>
              <a:rPr lang="en-US" sz="1700"/>
              <a:t>(vs 40% bij de recente WZW)</a:t>
            </a:r>
            <a:endParaRPr sz="1700"/>
          </a:p>
          <a:p>
            <a:pPr marL="457200" lvl="0" indent="-342900" algn="l" rtl="0">
              <a:spcBef>
                <a:spcPts val="0"/>
              </a:spcBef>
              <a:spcAft>
                <a:spcPts val="0"/>
              </a:spcAft>
              <a:buSzPts val="1800"/>
              <a:buChar char="●"/>
            </a:pPr>
            <a:r>
              <a:rPr lang="en-US"/>
              <a:t>was 12 maanden later </a:t>
            </a:r>
            <a:r>
              <a:rPr lang="en-US" b="1"/>
              <a:t>35% uitgestroomd uit de werkloosheid</a:t>
            </a:r>
            <a:br>
              <a:rPr lang="en-US" b="1"/>
            </a:br>
            <a:r>
              <a:rPr lang="en-US" sz="1700"/>
              <a:t>(vs 53% bij de recente WZW)</a:t>
            </a:r>
            <a:endParaRPr/>
          </a:p>
          <a:p>
            <a:pPr marL="457200" lvl="0" indent="-342900" algn="l" rtl="0">
              <a:spcBef>
                <a:spcPts val="0"/>
              </a:spcBef>
              <a:spcAft>
                <a:spcPts val="0"/>
              </a:spcAft>
              <a:buSzPts val="1800"/>
              <a:buChar char="●"/>
            </a:pPr>
            <a:r>
              <a:rPr lang="en-US"/>
              <a:t>had in die 12 maanden </a:t>
            </a:r>
            <a:r>
              <a:rPr lang="en-US" b="1"/>
              <a:t>32% minstens één dag gewerkt</a:t>
            </a:r>
            <a:br>
              <a:rPr lang="en-US"/>
            </a:br>
            <a:r>
              <a:rPr lang="en-US" sz="1700"/>
              <a:t>(vs 58% bij de recente WZW)</a:t>
            </a:r>
            <a:endParaRPr/>
          </a:p>
          <a:p>
            <a:pPr marL="0" lvl="0" indent="0" algn="l" rtl="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7"/>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53" name="Google Shape;353;p47"/>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Samengevat…</a:t>
            </a:r>
            <a:endParaRPr/>
          </a:p>
        </p:txBody>
      </p:sp>
      <p:sp>
        <p:nvSpPr>
          <p:cNvPr id="354" name="Google Shape;354;p47"/>
          <p:cNvSpPr txBox="1">
            <a:spLocks noGrp="1"/>
          </p:cNvSpPr>
          <p:nvPr>
            <p:ph type="body" idx="1"/>
          </p:nvPr>
        </p:nvSpPr>
        <p:spPr>
          <a:xfrm>
            <a:off x="632325" y="1262500"/>
            <a:ext cx="7656900" cy="3565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Langdurig werkzoekenden</a:t>
            </a:r>
            <a:endParaRPr/>
          </a:p>
          <a:p>
            <a:pPr marL="457200" lvl="0" indent="-342900" algn="l" rtl="0">
              <a:spcBef>
                <a:spcPts val="1600"/>
              </a:spcBef>
              <a:spcAft>
                <a:spcPts val="0"/>
              </a:spcAft>
              <a:buSzPts val="1800"/>
              <a:buChar char="●"/>
            </a:pPr>
            <a:r>
              <a:rPr lang="en-US"/>
              <a:t>zijn </a:t>
            </a:r>
            <a:r>
              <a:rPr lang="en-US" b="1"/>
              <a:t>vaker </a:t>
            </a:r>
            <a:r>
              <a:rPr lang="en-US"/>
              <a:t>kortgeschoold</a:t>
            </a:r>
            <a:endParaRPr/>
          </a:p>
          <a:p>
            <a:pPr marL="457200" lvl="0" indent="-342900" algn="l" rtl="0">
              <a:spcBef>
                <a:spcPts val="0"/>
              </a:spcBef>
              <a:spcAft>
                <a:spcPts val="0"/>
              </a:spcAft>
              <a:buSzPts val="1800"/>
              <a:buChar char="●"/>
            </a:pPr>
            <a:r>
              <a:rPr lang="en-US"/>
              <a:t>zijn </a:t>
            </a:r>
            <a:r>
              <a:rPr lang="en-US" b="1"/>
              <a:t>vaker </a:t>
            </a:r>
            <a:r>
              <a:rPr lang="en-US"/>
              <a:t>60+</a:t>
            </a:r>
            <a:endParaRPr/>
          </a:p>
          <a:p>
            <a:pPr marL="457200" lvl="0" indent="-342900" algn="l" rtl="0">
              <a:spcBef>
                <a:spcPts val="0"/>
              </a:spcBef>
              <a:spcAft>
                <a:spcPts val="0"/>
              </a:spcAft>
              <a:buSzPts val="1800"/>
              <a:buChar char="●"/>
            </a:pPr>
            <a:r>
              <a:rPr lang="en-US"/>
              <a:t>hebben </a:t>
            </a:r>
            <a:r>
              <a:rPr lang="en-US" b="1"/>
              <a:t>vaker </a:t>
            </a:r>
            <a:r>
              <a:rPr lang="en-US"/>
              <a:t>een arbeidsbeperking</a:t>
            </a:r>
            <a:endParaRPr/>
          </a:p>
          <a:p>
            <a:pPr marL="457200" lvl="0" indent="-342900" algn="l" rtl="0">
              <a:spcBef>
                <a:spcPts val="0"/>
              </a:spcBef>
              <a:spcAft>
                <a:spcPts val="0"/>
              </a:spcAft>
              <a:buSzPts val="1800"/>
              <a:buChar char="●"/>
            </a:pPr>
            <a:r>
              <a:rPr lang="en-US"/>
              <a:t>zijn </a:t>
            </a:r>
            <a:r>
              <a:rPr lang="en-US" b="1"/>
              <a:t>vaker </a:t>
            </a:r>
            <a:r>
              <a:rPr lang="en-US"/>
              <a:t>niet-inzetbaar</a:t>
            </a:r>
            <a:endParaRPr/>
          </a:p>
          <a:p>
            <a:pPr marL="0" lvl="0" indent="0" algn="l" rtl="0">
              <a:spcBef>
                <a:spcPts val="1600"/>
              </a:spcBef>
              <a:spcAft>
                <a:spcPts val="0"/>
              </a:spcAft>
              <a:buNone/>
            </a:pPr>
            <a:r>
              <a:rPr lang="en-US"/>
              <a:t>maar daarnaast</a:t>
            </a:r>
            <a:endParaRPr/>
          </a:p>
          <a:p>
            <a:pPr marL="457200" lvl="0" indent="-342900" algn="l" rtl="0">
              <a:spcBef>
                <a:spcPts val="1600"/>
              </a:spcBef>
              <a:spcAft>
                <a:spcPts val="0"/>
              </a:spcAft>
              <a:buSzPts val="1800"/>
              <a:buChar char="●"/>
            </a:pPr>
            <a:r>
              <a:rPr lang="en-US"/>
              <a:t>hebben ze </a:t>
            </a:r>
            <a:r>
              <a:rPr lang="en-US" b="1"/>
              <a:t>minder vaak</a:t>
            </a:r>
            <a:r>
              <a:rPr lang="en-US"/>
              <a:t> een migratieachtergrond</a:t>
            </a:r>
            <a:endParaRPr/>
          </a:p>
          <a:p>
            <a:pPr marL="457200" lvl="0" indent="-342900" algn="l" rtl="0">
              <a:spcBef>
                <a:spcPts val="0"/>
              </a:spcBef>
              <a:spcAft>
                <a:spcPts val="0"/>
              </a:spcAft>
              <a:buSzPts val="1800"/>
              <a:buChar char="●"/>
            </a:pPr>
            <a:r>
              <a:rPr lang="en-US"/>
              <a:t>hebben ze </a:t>
            </a:r>
            <a:r>
              <a:rPr lang="en-US" b="1"/>
              <a:t>minder vaak</a:t>
            </a:r>
            <a:r>
              <a:rPr lang="en-US"/>
              <a:t> een taalachterstand</a:t>
            </a:r>
            <a:endParaRPr/>
          </a:p>
          <a:p>
            <a:pPr marL="457200" lvl="0" indent="-342900" algn="l" rtl="0">
              <a:spcBef>
                <a:spcPts val="0"/>
              </a:spcBef>
              <a:spcAft>
                <a:spcPts val="0"/>
              </a:spcAft>
              <a:buSzPts val="1800"/>
              <a:buChar char="●"/>
            </a:pPr>
            <a:r>
              <a:rPr lang="en-US"/>
              <a:t>en stromen ze beduidend </a:t>
            </a:r>
            <a:r>
              <a:rPr lang="en-US" b="1"/>
              <a:t>minder vaak</a:t>
            </a:r>
            <a:r>
              <a:rPr lang="en-US"/>
              <a:t> uit naar werk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8"/>
          <p:cNvPicPr preferRelativeResize="0"/>
          <p:nvPr/>
        </p:nvPicPr>
        <p:blipFill>
          <a:blip r:embed="rId3">
            <a:alphaModFix/>
          </a:blip>
          <a:stretch>
            <a:fillRect/>
          </a:stretch>
        </p:blipFill>
        <p:spPr>
          <a:xfrm>
            <a:off x="78800" y="1174825"/>
            <a:ext cx="5229975" cy="3463100"/>
          </a:xfrm>
          <a:prstGeom prst="rect">
            <a:avLst/>
          </a:prstGeom>
          <a:noFill/>
          <a:ln>
            <a:noFill/>
          </a:ln>
        </p:spPr>
      </p:pic>
      <p:sp>
        <p:nvSpPr>
          <p:cNvPr id="160" name="Google Shape;160;p28"/>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1 op 2 werkzoekenden zonder werk is langdurig werkloos</a:t>
            </a:r>
            <a:endParaRPr/>
          </a:p>
        </p:txBody>
      </p:sp>
      <p:sp>
        <p:nvSpPr>
          <p:cNvPr id="161" name="Google Shape;161;p28"/>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dk2"/>
                </a:solidFill>
              </a:rPr>
              <a:t>3</a:t>
            </a:fld>
            <a:endParaRPr>
              <a:solidFill>
                <a:schemeClr val="dk2"/>
              </a:solidFill>
            </a:endParaRPr>
          </a:p>
        </p:txBody>
      </p:sp>
      <p:sp>
        <p:nvSpPr>
          <p:cNvPr id="162" name="Google Shape;162;p28"/>
          <p:cNvSpPr txBox="1"/>
          <p:nvPr/>
        </p:nvSpPr>
        <p:spPr>
          <a:xfrm>
            <a:off x="1829450" y="2563975"/>
            <a:ext cx="1006500" cy="497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2100" b="1">
                <a:solidFill>
                  <a:schemeClr val="dk1"/>
                </a:solidFill>
                <a:latin typeface="Calibri"/>
                <a:ea typeface="Calibri"/>
                <a:cs typeface="Calibri"/>
                <a:sym typeface="Calibri"/>
              </a:rPr>
              <a:t>49,9%</a:t>
            </a:r>
            <a:endParaRPr sz="2100" b="1">
              <a:solidFill>
                <a:schemeClr val="dk1"/>
              </a:solidFill>
              <a:latin typeface="Calibri"/>
              <a:ea typeface="Calibri"/>
              <a:cs typeface="Calibri"/>
              <a:sym typeface="Calibri"/>
            </a:endParaRPr>
          </a:p>
        </p:txBody>
      </p:sp>
      <p:pic>
        <p:nvPicPr>
          <p:cNvPr id="163" name="Google Shape;163;p28"/>
          <p:cNvPicPr preferRelativeResize="0"/>
          <p:nvPr/>
        </p:nvPicPr>
        <p:blipFill>
          <a:blip r:embed="rId4">
            <a:alphaModFix/>
          </a:blip>
          <a:stretch>
            <a:fillRect/>
          </a:stretch>
        </p:blipFill>
        <p:spPr>
          <a:xfrm>
            <a:off x="5308775" y="1182350"/>
            <a:ext cx="3381375" cy="3448050"/>
          </a:xfrm>
          <a:prstGeom prst="rect">
            <a:avLst/>
          </a:prstGeom>
          <a:noFill/>
          <a:ln>
            <a:noFill/>
          </a:ln>
        </p:spPr>
      </p:pic>
      <p:sp>
        <p:nvSpPr>
          <p:cNvPr id="164" name="Google Shape;164;p28"/>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sldNum" idx="12"/>
          </p:nvPr>
        </p:nvSpPr>
        <p:spPr>
          <a:xfrm>
            <a:off x="156323" y="4568875"/>
            <a:ext cx="6678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lt1"/>
                </a:solidFill>
              </a:rPr>
              <a:t>4</a:t>
            </a:fld>
            <a:endParaRPr>
              <a:solidFill>
                <a:schemeClr val="lt1"/>
              </a:solidFill>
            </a:endParaRPr>
          </a:p>
        </p:txBody>
      </p:sp>
      <p:sp>
        <p:nvSpPr>
          <p:cNvPr id="171" name="Google Shape;171;p29"/>
          <p:cNvSpPr txBox="1">
            <a:spLocks noGrp="1"/>
          </p:cNvSpPr>
          <p:nvPr>
            <p:ph type="title"/>
          </p:nvPr>
        </p:nvSpPr>
        <p:spPr>
          <a:xfrm>
            <a:off x="311100" y="723875"/>
            <a:ext cx="8521800" cy="204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Evolutie</a:t>
            </a:r>
            <a:endParaRPr/>
          </a:p>
        </p:txBody>
      </p:sp>
      <p:sp>
        <p:nvSpPr>
          <p:cNvPr id="172" name="Google Shape;172;p29"/>
          <p:cNvSpPr txBox="1">
            <a:spLocks noGrp="1"/>
          </p:cNvSpPr>
          <p:nvPr>
            <p:ph type="subTitle" idx="1"/>
          </p:nvPr>
        </p:nvSpPr>
        <p:spPr>
          <a:xfrm>
            <a:off x="410800" y="2654950"/>
            <a:ext cx="8360400" cy="958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Het </a:t>
            </a:r>
            <a:r>
              <a:rPr lang="en-US" b="1"/>
              <a:t>aantal</a:t>
            </a:r>
            <a:r>
              <a:rPr lang="en-US"/>
              <a:t> langdurig werkzoekenden is vrij stabiel</a:t>
            </a:r>
            <a:endParaRPr/>
          </a:p>
        </p:txBody>
      </p:sp>
      <p:sp>
        <p:nvSpPr>
          <p:cNvPr id="179" name="Google Shape;179;p30"/>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dk2"/>
                </a:solidFill>
              </a:rPr>
              <a:t>5</a:t>
            </a:fld>
            <a:endParaRPr>
              <a:solidFill>
                <a:schemeClr val="dk2"/>
              </a:solidFill>
            </a:endParaRPr>
          </a:p>
        </p:txBody>
      </p:sp>
      <p:sp>
        <p:nvSpPr>
          <p:cNvPr id="180" name="Google Shape;180;p30"/>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181" name="Google Shape;181;p30"/>
          <p:cNvPicPr preferRelativeResize="0"/>
          <p:nvPr/>
        </p:nvPicPr>
        <p:blipFill>
          <a:blip r:embed="rId3">
            <a:alphaModFix/>
          </a:blip>
          <a:stretch>
            <a:fillRect/>
          </a:stretch>
        </p:blipFill>
        <p:spPr>
          <a:xfrm>
            <a:off x="308733" y="1112075"/>
            <a:ext cx="8064541" cy="3879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Hun </a:t>
            </a:r>
            <a:r>
              <a:rPr lang="en-US" b="1"/>
              <a:t>aandeel </a:t>
            </a:r>
            <a:r>
              <a:rPr lang="en-US"/>
              <a:t>schommelt steeds rond de 50%</a:t>
            </a:r>
            <a:endParaRPr/>
          </a:p>
        </p:txBody>
      </p:sp>
      <p:sp>
        <p:nvSpPr>
          <p:cNvPr id="188" name="Google Shape;188;p31"/>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dk2"/>
                </a:solidFill>
              </a:rPr>
              <a:t>6</a:t>
            </a:fld>
            <a:endParaRPr>
              <a:solidFill>
                <a:schemeClr val="dk2"/>
              </a:solidFill>
            </a:endParaRPr>
          </a:p>
        </p:txBody>
      </p:sp>
      <p:sp>
        <p:nvSpPr>
          <p:cNvPr id="189" name="Google Shape;189;p31"/>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190" name="Google Shape;190;p31"/>
          <p:cNvPicPr preferRelativeResize="0"/>
          <p:nvPr/>
        </p:nvPicPr>
        <p:blipFill>
          <a:blip r:embed="rId3">
            <a:alphaModFix/>
          </a:blip>
          <a:stretch>
            <a:fillRect/>
          </a:stretch>
        </p:blipFill>
        <p:spPr>
          <a:xfrm>
            <a:off x="474858" y="1112075"/>
            <a:ext cx="7737097" cy="3726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Vooral de groep</a:t>
            </a:r>
            <a:r>
              <a:rPr lang="en-US" b="1"/>
              <a:t> 1-2 jaar werkloos</a:t>
            </a:r>
            <a:r>
              <a:rPr lang="en-US"/>
              <a:t> in stijgende lijn</a:t>
            </a:r>
            <a:endParaRPr/>
          </a:p>
        </p:txBody>
      </p:sp>
      <p:sp>
        <p:nvSpPr>
          <p:cNvPr id="197" name="Google Shape;197;p32"/>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dk2"/>
                </a:solidFill>
              </a:rPr>
              <a:t>7</a:t>
            </a:fld>
            <a:endParaRPr>
              <a:solidFill>
                <a:schemeClr val="dk2"/>
              </a:solidFill>
            </a:endParaRPr>
          </a:p>
        </p:txBody>
      </p:sp>
      <p:sp>
        <p:nvSpPr>
          <p:cNvPr id="198" name="Google Shape;198;p32"/>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pic>
        <p:nvPicPr>
          <p:cNvPr id="199" name="Google Shape;199;p32"/>
          <p:cNvPicPr preferRelativeResize="0"/>
          <p:nvPr/>
        </p:nvPicPr>
        <p:blipFill>
          <a:blip r:embed="rId3">
            <a:alphaModFix/>
          </a:blip>
          <a:stretch>
            <a:fillRect/>
          </a:stretch>
        </p:blipFill>
        <p:spPr>
          <a:xfrm>
            <a:off x="229108" y="1112075"/>
            <a:ext cx="7740627" cy="372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dk2"/>
                </a:solidFill>
              </a:rPr>
              <a:t>8</a:t>
            </a:fld>
            <a:endParaRPr>
              <a:solidFill>
                <a:schemeClr val="dk2"/>
              </a:solidFill>
            </a:endParaRPr>
          </a:p>
        </p:txBody>
      </p:sp>
      <p:sp>
        <p:nvSpPr>
          <p:cNvPr id="206" name="Google Shape;206;p33"/>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Aantal </a:t>
            </a:r>
            <a:r>
              <a:rPr lang="en-US" b="1"/>
              <a:t>uitkeringsgerechtigde</a:t>
            </a:r>
            <a:r>
              <a:rPr lang="en-US"/>
              <a:t> langdurig werkzoekenden daalt!</a:t>
            </a:r>
            <a:endParaRPr/>
          </a:p>
        </p:txBody>
      </p:sp>
      <p:pic>
        <p:nvPicPr>
          <p:cNvPr id="207" name="Google Shape;207;p33"/>
          <p:cNvPicPr preferRelativeResize="0"/>
          <p:nvPr/>
        </p:nvPicPr>
        <p:blipFill>
          <a:blip r:embed="rId3">
            <a:alphaModFix/>
          </a:blip>
          <a:stretch>
            <a:fillRect/>
          </a:stretch>
        </p:blipFill>
        <p:spPr>
          <a:xfrm>
            <a:off x="82971" y="1182150"/>
            <a:ext cx="8073574" cy="3900925"/>
          </a:xfrm>
          <a:prstGeom prst="rect">
            <a:avLst/>
          </a:prstGeom>
          <a:noFill/>
          <a:ln>
            <a:noFill/>
          </a:ln>
        </p:spPr>
      </p:pic>
      <p:sp>
        <p:nvSpPr>
          <p:cNvPr id="208" name="Google Shape;208;p33"/>
          <p:cNvSpPr/>
          <p:nvPr/>
        </p:nvSpPr>
        <p:spPr>
          <a:xfrm>
            <a:off x="2672400" y="1573025"/>
            <a:ext cx="888000" cy="611100"/>
          </a:xfrm>
          <a:prstGeom prst="wedgeRectCallout">
            <a:avLst>
              <a:gd name="adj1" fmla="val -24026"/>
              <a:gd name="adj2" fmla="val -6321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begin 2021</a:t>
            </a:r>
            <a:endParaRPr>
              <a:latin typeface="Calibri"/>
              <a:ea typeface="Calibri"/>
              <a:cs typeface="Calibri"/>
              <a:sym typeface="Calibri"/>
            </a:endParaRPr>
          </a:p>
        </p:txBody>
      </p:sp>
      <p:sp>
        <p:nvSpPr>
          <p:cNvPr id="209" name="Google Shape;209;p33"/>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Maar </a:t>
            </a:r>
            <a:r>
              <a:rPr lang="en-US" b="1"/>
              <a:t>voormalig niet-beroepsactieven</a:t>
            </a:r>
            <a:r>
              <a:rPr lang="en-US"/>
              <a:t> stijgen opvallend!</a:t>
            </a:r>
            <a:endParaRPr/>
          </a:p>
        </p:txBody>
      </p:sp>
      <p:sp>
        <p:nvSpPr>
          <p:cNvPr id="216" name="Google Shape;216;p34"/>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dk2"/>
                </a:solidFill>
              </a:rPr>
              <a:t>9</a:t>
            </a:fld>
            <a:endParaRPr>
              <a:solidFill>
                <a:schemeClr val="dk2"/>
              </a:solidFill>
            </a:endParaRPr>
          </a:p>
        </p:txBody>
      </p:sp>
      <p:pic>
        <p:nvPicPr>
          <p:cNvPr id="217" name="Google Shape;217;p34"/>
          <p:cNvPicPr preferRelativeResize="0"/>
          <p:nvPr/>
        </p:nvPicPr>
        <p:blipFill>
          <a:blip r:embed="rId3">
            <a:alphaModFix/>
          </a:blip>
          <a:stretch>
            <a:fillRect/>
          </a:stretch>
        </p:blipFill>
        <p:spPr>
          <a:xfrm>
            <a:off x="58447" y="1177950"/>
            <a:ext cx="8177098" cy="3965550"/>
          </a:xfrm>
          <a:prstGeom prst="rect">
            <a:avLst/>
          </a:prstGeom>
          <a:noFill/>
          <a:ln>
            <a:noFill/>
          </a:ln>
        </p:spPr>
      </p:pic>
      <p:sp>
        <p:nvSpPr>
          <p:cNvPr id="218" name="Google Shape;218;p34"/>
          <p:cNvSpPr txBox="1"/>
          <p:nvPr/>
        </p:nvSpPr>
        <p:spPr>
          <a:xfrm rot="5400000">
            <a:off x="7413900" y="2482175"/>
            <a:ext cx="3109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2"/>
                </a:solidFill>
                <a:latin typeface="Calibri"/>
                <a:ea typeface="Calibri"/>
                <a:cs typeface="Calibri"/>
                <a:sym typeface="Calibri"/>
              </a:rPr>
              <a:t>Bron: VDAB - WZW van 03-2024</a:t>
            </a:r>
            <a:endParaRPr sz="1200" i="1">
              <a:solidFill>
                <a:schemeClr val="dk2"/>
              </a:solidFill>
              <a:latin typeface="Calibri"/>
              <a:ea typeface="Calibri"/>
              <a:cs typeface="Calibri"/>
              <a:sym typeface="Calibri"/>
            </a:endParaRPr>
          </a:p>
        </p:txBody>
      </p:sp>
      <p:sp>
        <p:nvSpPr>
          <p:cNvPr id="219" name="Google Shape;219;p34"/>
          <p:cNvSpPr/>
          <p:nvPr/>
        </p:nvSpPr>
        <p:spPr>
          <a:xfrm>
            <a:off x="4925200" y="1980650"/>
            <a:ext cx="888000" cy="611100"/>
          </a:xfrm>
          <a:prstGeom prst="wedgeRectCallout">
            <a:avLst>
              <a:gd name="adj1" fmla="val -21430"/>
              <a:gd name="adj2" fmla="val 7078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begin 2023</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VDAB 2019">
  <a:themeElements>
    <a:clrScheme name="Simple Light">
      <a:dk1>
        <a:srgbClr val="000000"/>
      </a:dk1>
      <a:lt1>
        <a:srgbClr val="FFFFFF"/>
      </a:lt1>
      <a:dk2>
        <a:srgbClr val="294376"/>
      </a:dk2>
      <a:lt2>
        <a:srgbClr val="ECEBDC"/>
      </a:lt2>
      <a:accent1>
        <a:srgbClr val="3E89CA"/>
      </a:accent1>
      <a:accent2>
        <a:srgbClr val="DD9345"/>
      </a:accent2>
      <a:accent3>
        <a:srgbClr val="DCE070"/>
      </a:accent3>
      <a:accent4>
        <a:srgbClr val="798E58"/>
      </a:accent4>
      <a:accent5>
        <a:srgbClr val="FFED00"/>
      </a:accent5>
      <a:accent6>
        <a:srgbClr val="E4B0B3"/>
      </a:accent6>
      <a:hlink>
        <a:srgbClr val="5442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764</Words>
  <Application/>
  <PresentationFormat>Diavoorstelling (16:9)</PresentationFormat>
  <Paragraphs>131</Paragraphs>
  <Slides>22</Slides>
  <Notes>22</Notes>
  <HiddenSlides>0</HiddenSlides>
  <MMClips>0</MMClips>
  <ScaleCrop>false</ScaleCrop>
  <HeadingPairs>
    <vt:vector baseType="variant" size="6">
      <vt:variant>
        <vt:lpstr>Gebruikte lettertypen</vt:lpstr>
      </vt:variant>
      <vt:variant>
        <vt:i4>3</vt:i4>
      </vt:variant>
      <vt:variant>
        <vt:lpstr>Thema</vt:lpstr>
      </vt:variant>
      <vt:variant>
        <vt:i4>2</vt:i4>
      </vt:variant>
      <vt:variant>
        <vt:lpstr>Diatitels</vt:lpstr>
      </vt:variant>
      <vt:variant>
        <vt:i4>22</vt:i4>
      </vt:variant>
    </vt:vector>
  </HeadingPairs>
  <TitlesOfParts>
    <vt:vector baseType="lpstr" size="27">
      <vt:lpstr>Arial</vt:lpstr>
      <vt:lpstr>Calibri</vt:lpstr>
      <vt:lpstr>Play</vt:lpstr>
      <vt:lpstr>VDAB 2019</vt:lpstr>
      <vt:lpstr>Kantoorthema</vt:lpstr>
      <vt:lpstr>PowerPoint-presentatie</vt:lpstr>
      <vt:lpstr>Over welke werkzoekenden gaat het?</vt:lpstr>
      <vt:lpstr>1 op 2 werkzoekenden zonder werk is langdurig werkloos</vt:lpstr>
      <vt:lpstr>Evolutie</vt:lpstr>
      <vt:lpstr>Het aantal langdurig werkzoekenden is vrij stabiel</vt:lpstr>
      <vt:lpstr>Hun aandeel schommelt steeds rond de 50%</vt:lpstr>
      <vt:lpstr>Vooral de groep 1-2 jaar werkloos in stijgende lijn</vt:lpstr>
      <vt:lpstr>Aantal uitkeringsgerechtigde langdurig werkzoekenden daalt!</vt:lpstr>
      <vt:lpstr>Maar voormalig niet-beroepsactieven stijgen opvallend!</vt:lpstr>
      <vt:lpstr>Kenmerken langdurig WZW</vt:lpstr>
      <vt:lpstr>Categorie werkzoekende - 46% voormalig NBA</vt:lpstr>
      <vt:lpstr>Categorie werkzoekende - vooral stijging voormalig NBA</vt:lpstr>
      <vt:lpstr>Werkloosheidsduur: toename vooral 1-2 jaar werkloos</vt:lpstr>
      <vt:lpstr>Geografisch: (lichte) oververtegenwoordiging Antwerpen en Gent</vt:lpstr>
      <vt:lpstr>Scholingsgraad: lichte oververtegenwoordiging kortgeschoolden (maar dalend)</vt:lpstr>
      <vt:lpstr>Leeftijd: oververtegenwoordiging 60-plussers (recent licht gedaald)</vt:lpstr>
      <vt:lpstr>Arbeidsbeperking: oververtegenwoordiging (maar gedaald)</vt:lpstr>
      <vt:lpstr>Migratieachtergrond: ondervertegenwoordiging (maar gestegen)</vt:lpstr>
      <vt:lpstr>Weinig kennis Nederlands: ondervertegenwoordiging (maar gestegen)</vt:lpstr>
      <vt:lpstr>Bemiddelingsstatus: oververtegenwoordiging "niet inzetbaar" (maar gedaald)</vt:lpstr>
      <vt:lpstr>Uitstroom</vt:lpstr>
      <vt:lpstr>Samengevat…</vt:lpstr>
    </vt:vector>
  </TitlesOfParts>
  <LinksUpToDate>false</LinksUpToDate>
  <SharedDoc>false</SharedDoc>
  <HyperlinksChanged>false</HyperlinksChanged>
  <AppVersion>16.0000</AppVersion>
  <Company/>
  <Template/>
  <Manager/>
</Properties>
</file>

<file path=docProps/core.xml><?xml version="1.0" encoding="utf-8"?>
<cp:coreProperties xmlns:cp="http://schemas.openxmlformats.org/package/2006/metadata/core-properties" xmlns:dc="http://purl.org/dc/elements/1.1/" xmlns:dcterms="http://purl.org/dc/terms/" xmlns:xsi="http://www.w3.org/2001/XMLSchema-instance">
  <cp:revision>0</cp:revision>
</cp:coreProperties>
</file>