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core.xml" Type="http://schemas.openxmlformats.org/package/2006/relationships/metadata/core-properties"/>
<Relationship Id="rId3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lay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nnkd6jVJtwkag7DHxUuY0mSxB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10" Target="slides/slide9.xml" Type="http://schemas.openxmlformats.org/officeDocument/2006/relationships/slide"/>
<Relationship Id="rId11" Target="slides/slide10.xml" Type="http://schemas.openxmlformats.org/officeDocument/2006/relationships/slide"/>
<Relationship Id="rId12" Target="notesMasters/notesMaster1.xml" Type="http://schemas.openxmlformats.org/officeDocument/2006/relationships/notesMaster"/>
<Relationship Id="rId13" Target="fonts/font1.fntdata" Type="http://schemas.openxmlformats.org/officeDocument/2006/relationships/font"/>
<Relationship Id="rId14" Target="fonts/font2.fntdata" Type="http://schemas.openxmlformats.org/officeDocument/2006/relationships/font"/>
<Relationship Id="rId15" Target="fonts/font3.fntdata" Type="http://schemas.openxmlformats.org/officeDocument/2006/relationships/font"/>
<Relationship Id="rId16" Target="fonts/font4.fntdata" Type="http://schemas.openxmlformats.org/officeDocument/2006/relationships/font"/>
<Relationship Id="rId17" Target="fonts/font5.fntdata" Type="http://schemas.openxmlformats.org/officeDocument/2006/relationships/font"/>
<Relationship Id="rId18" Target="fonts/font6.fntdata" Type="http://schemas.openxmlformats.org/officeDocument/2006/relationships/font"/>
<Relationship Id="rId19" Target="metadata" Type="http://customschemas.google.com/relationships/presentationmetadata"/>
<Relationship Id="rId2" Target="slides/slide1.xml" Type="http://schemas.openxmlformats.org/officeDocument/2006/relationships/slide"/>
<Relationship Id="rId20" Target="presProps.xml" Type="http://schemas.openxmlformats.org/officeDocument/2006/relationships/presProps"/>
<Relationship Id="rId21" Target="viewProps.xml" Type="http://schemas.openxmlformats.org/officeDocument/2006/relationships/viewProps"/>
<Relationship Id="rId22" Target="theme/theme1.xml" Type="http://schemas.openxmlformats.org/officeDocument/2006/relationships/theme"/>
<Relationship Id="rId23" Target="tableStyles.xml" Type="http://schemas.openxmlformats.org/officeDocument/2006/relationships/tableStyles"/>
<Relationship Id="rId3" Target="slides/slide2.xml" Type="http://schemas.openxmlformats.org/officeDocument/2006/relationships/slide"/>
<Relationship Id="rId4" Target="slides/slide3.xml" Type="http://schemas.openxmlformats.org/officeDocument/2006/relationships/slide"/>
<Relationship Id="rId5" Target="slides/slide4.xml" Type="http://schemas.openxmlformats.org/officeDocument/2006/relationships/slide"/>
<Relationship Id="rId6" Target="slides/slide5.xml" Type="http://schemas.openxmlformats.org/officeDocument/2006/relationships/slide"/>
<Relationship Id="rId7" Target="slides/slide6.xml" Type="http://schemas.openxmlformats.org/officeDocument/2006/relationships/slide"/>
<Relationship Id="rId8" Target="slides/slide7.xml" Type="http://schemas.openxmlformats.org/officeDocument/2006/relationships/slide"/>
<Relationship Id="rId9" Target="slides/slide8.xml" Type="http://schemas.openxmlformats.org/officeDocument/2006/relationships/slide"/>
</Relationships>

</file>

<file path=ppt/notesMasters/_rels/notesMaster1.xml.rels><?xml version="1.0" encoding="UTF-8" standalone="no"?>
<Relationships xmlns="http://schemas.openxmlformats.org/package/2006/relationships">
<Relationship Id="rId1" Target="../theme/theme2.xml" Type="http://schemas.openxmlformats.org/officeDocument/2006/relationships/theme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.xml" Type="http://schemas.openxmlformats.org/officeDocument/2006/relationships/slide"/>
</Relationships>

</file>

<file path=ppt/notesSlides/_rels/notesSlide1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0.xml" Type="http://schemas.openxmlformats.org/officeDocument/2006/relationships/slide"/>
</Relationships>

</file>

<file path=ppt/notesSlides/_rels/notesSlide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.xml" Type="http://schemas.openxmlformats.org/officeDocument/2006/relationships/slide"/>
</Relationships>

</file>

<file path=ppt/notesSlides/_rels/notesSlide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.xml" Type="http://schemas.openxmlformats.org/officeDocument/2006/relationships/slide"/>
</Relationships>

</file>

<file path=ppt/notesSlides/_rels/notesSlide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.xml" Type="http://schemas.openxmlformats.org/officeDocument/2006/relationships/slide"/>
</Relationships>

</file>

<file path=ppt/notesSlides/_rels/notesSlide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5.xml" Type="http://schemas.openxmlformats.org/officeDocument/2006/relationships/slide"/>
</Relationships>

</file>

<file path=ppt/notesSlides/_rels/notesSlide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6.xml" Type="http://schemas.openxmlformats.org/officeDocument/2006/relationships/slide"/>
</Relationships>

</file>

<file path=ppt/notesSlides/_rels/notesSlide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7.xml" Type="http://schemas.openxmlformats.org/officeDocument/2006/relationships/slide"/>
</Relationships>

</file>

<file path=ppt/notesSlides/_rels/notesSlide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8.xml" Type="http://schemas.openxmlformats.org/officeDocument/2006/relationships/slide"/>
</Relationships>

</file>

<file path=ppt/notesSlides/_rels/notesSlide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9.xml" Type="http://schemas.openxmlformats.org/officeDocument/2006/relationships/slide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b8e486ad5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cb8e486ad5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b8e486a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rgbClr val="262626"/>
                </a:solidFill>
              </a:rPr>
              <a:t>Focus op profielkenmerken, </a:t>
            </a:r>
            <a:r>
              <a:rPr lang="nl-BE" sz="1200">
                <a:solidFill>
                  <a:srgbClr val="0C0C0C"/>
                </a:solidFill>
              </a:rPr>
              <a:t>impact </a:t>
            </a:r>
            <a:r>
              <a:rPr lang="nl-BE" sz="1200">
                <a:solidFill>
                  <a:schemeClr val="dk1"/>
                </a:solidFill>
              </a:rPr>
              <a:t>van </a:t>
            </a:r>
            <a:r>
              <a:rPr lang="nl-BE" sz="1200" b="1">
                <a:solidFill>
                  <a:schemeClr val="dk1"/>
                </a:solidFill>
              </a:rPr>
              <a:t>aangepaste beschikbaarheid, </a:t>
            </a:r>
            <a:r>
              <a:rPr lang="nl-BE" sz="1200" b="1">
                <a:solidFill>
                  <a:srgbClr val="262626"/>
                </a:solidFill>
              </a:rPr>
              <a:t>drempels</a:t>
            </a:r>
            <a:r>
              <a:rPr lang="nl-BE" sz="1200">
                <a:solidFill>
                  <a:srgbClr val="262626"/>
                </a:solidFill>
              </a:rPr>
              <a:t> en rol van VDAB.</a:t>
            </a: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rgbClr val="262626"/>
                </a:solidFill>
              </a:rPr>
              <a:t>Hoe kan </a:t>
            </a:r>
            <a:r>
              <a:rPr lang="nl-BE" sz="1200" b="1">
                <a:solidFill>
                  <a:srgbClr val="262626"/>
                </a:solidFill>
              </a:rPr>
              <a:t>VDAB</a:t>
            </a:r>
            <a:r>
              <a:rPr lang="nl-BE" sz="1200">
                <a:solidFill>
                  <a:srgbClr val="262626"/>
                </a:solidFill>
              </a:rPr>
              <a:t> zijn rol optimaliseren in het bemiddelen en toeleiden van langdurig werklozen?</a:t>
            </a: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rgbClr val="262626"/>
                </a:solidFill>
              </a:rPr>
              <a:t>Ruim 66000 langdurig werkzoekenden kregen een uitnodiging, responsrate van 7,1%</a:t>
            </a: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</a:endParaRPr>
          </a:p>
        </p:txBody>
      </p:sp>
      <p:sp>
        <p:nvSpPr>
          <p:cNvPr id="88" name="Google Shape;88;g2cb8e486a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b8e486ad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Werkzoekenden van 55 tot 59 jaar zoeken vaker naar een job en solliciteren vaker dan jongeren werkzoekenden, maar ze hebben minder vaak een jobinterview</a:t>
            </a:r>
            <a:endParaRPr/>
          </a:p>
        </p:txBody>
      </p:sp>
      <p:sp>
        <p:nvSpPr>
          <p:cNvPr id="98" name="Google Shape;98;g2cb8e486ad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b8e486ad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Zin om te werken, maar schatten tewerkstellingskansen laag 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Geven wel aan dat er rekening moet gehouden worden met hun eigen voorwaarden: gepaste job, bij voorkeur deeltijds en fysiek minder zwaar. Focus leggen op jongere werkzoekenden</a:t>
            </a:r>
            <a:endParaRPr/>
          </a:p>
        </p:txBody>
      </p:sp>
      <p:sp>
        <p:nvSpPr>
          <p:cNvPr id="117" name="Google Shape;117;g2cb8e486ad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b8e486ad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dk1"/>
                </a:solidFill>
              </a:rPr>
              <a:t>Voor een klein deel ook een financiële valkuil (6% en 12% STW)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</p:txBody>
      </p:sp>
      <p:sp>
        <p:nvSpPr>
          <p:cNvPr id="136" name="Google Shape;136;g2cb8e486ad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b8e486ad5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dk1"/>
                </a:solidFill>
              </a:rPr>
              <a:t>Voor een klein deel ook een financiële valkuil (6% en 12% STW)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</p:txBody>
      </p:sp>
      <p:sp>
        <p:nvSpPr>
          <p:cNvPr id="152" name="Google Shape;152;g2cb8e486ad5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b8e486ad5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dk1"/>
                </a:solidFill>
              </a:rPr>
              <a:t>Welke ondersteuning kan hen helpen?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</p:txBody>
      </p:sp>
      <p:sp>
        <p:nvSpPr>
          <p:cNvPr id="159" name="Google Shape;159;g2cb8e486ad5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b8e486ad5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</p:txBody>
      </p:sp>
      <p:sp>
        <p:nvSpPr>
          <p:cNvPr id="165" name="Google Shape;165;g2cb8e486ad5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b8e486ad5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cb8e486ad5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2" Target="../notesSlides/notesSlide1.xml" Type="http://schemas.openxmlformats.org/officeDocument/2006/relationships/notesSlide"/>
<Relationship Id="rId3" Target="../media/image1.png" Type="http://schemas.openxmlformats.org/officeDocument/2006/relationships/image"/>
</Relationships>

</file>

<file path=ppt/slides/_rels/slide10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2" Target="../notesSlides/notesSlide10.xml" Type="http://schemas.openxmlformats.org/officeDocument/2006/relationships/notesSlide"/>
<Relationship Id="rId3" Target="../media/image1.png" Type="http://schemas.openxmlformats.org/officeDocument/2006/relationships/image"/>
</Relationships>

</file>

<file path=ppt/slides/_rels/slide2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2.xml" Type="http://schemas.openxmlformats.org/officeDocument/2006/relationships/notesSlide"/>
<Relationship Id="rId3" Target="../media/image2.png" Type="http://schemas.openxmlformats.org/officeDocument/2006/relationships/image"/>
</Relationships>

</file>

<file path=ppt/slides/_rels/slide3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3.xml" Type="http://schemas.openxmlformats.org/officeDocument/2006/relationships/notesSlide"/>
<Relationship Id="rId3" Target="../media/image2.png" Type="http://schemas.openxmlformats.org/officeDocument/2006/relationships/image"/>
<Relationship Id="rId4" Target="../media/image3.png" Type="http://schemas.openxmlformats.org/officeDocument/2006/relationships/image"/>
<Relationship Id="rId5" Target="../media/image4.png" Type="http://schemas.openxmlformats.org/officeDocument/2006/relationships/image"/>
<Relationship Id="rId6" Target="../media/image5.png" Type="http://schemas.openxmlformats.org/officeDocument/2006/relationships/image"/>
<Relationship Id="rId7" Target="../media/image6.png" Type="http://schemas.openxmlformats.org/officeDocument/2006/relationships/image"/>
</Relationships>

</file>

<file path=ppt/slides/_rels/slide4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4.xml" Type="http://schemas.openxmlformats.org/officeDocument/2006/relationships/notesSlide"/>
<Relationship Id="rId3" Target="../media/image2.png" Type="http://schemas.openxmlformats.org/officeDocument/2006/relationships/image"/>
<Relationship Id="rId4" Target="../media/image3.png" Type="http://schemas.openxmlformats.org/officeDocument/2006/relationships/image"/>
<Relationship Id="rId5" Target="../media/image4.png" Type="http://schemas.openxmlformats.org/officeDocument/2006/relationships/image"/>
<Relationship Id="rId6" Target="../media/image5.png" Type="http://schemas.openxmlformats.org/officeDocument/2006/relationships/image"/>
<Relationship Id="rId7" Target="../media/image6.png" Type="http://schemas.openxmlformats.org/officeDocument/2006/relationships/image"/>
</Relationships>

</file>

<file path=ppt/slides/_rels/slide5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5.xml" Type="http://schemas.openxmlformats.org/officeDocument/2006/relationships/notesSlide"/>
<Relationship Id="rId3" Target="../media/image2.png" Type="http://schemas.openxmlformats.org/officeDocument/2006/relationships/image"/>
</Relationships>

</file>

<file path=ppt/slides/_rels/slide6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6.xml" Type="http://schemas.openxmlformats.org/officeDocument/2006/relationships/notesSlide"/>
<Relationship Id="rId3" Target="../media/image2.png" Type="http://schemas.openxmlformats.org/officeDocument/2006/relationships/image"/>
<Relationship Id="rId4" Target="../media/image7.png" Type="http://schemas.openxmlformats.org/officeDocument/2006/relationships/image"/>
</Relationships>

</file>

<file path=ppt/slides/_rels/slide7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7.xml" Type="http://schemas.openxmlformats.org/officeDocument/2006/relationships/notesSlide"/>
<Relationship Id="rId3" Target="../media/image2.png" Type="http://schemas.openxmlformats.org/officeDocument/2006/relationships/image"/>
<Relationship Id="rId4" Target="../media/image8.png" Type="http://schemas.openxmlformats.org/officeDocument/2006/relationships/image"/>
</Relationships>

</file>

<file path=ppt/slides/_rels/slide8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notesSlides/notesSlide8.xml" Type="http://schemas.openxmlformats.org/officeDocument/2006/relationships/notesSlide"/>
<Relationship Id="rId3" Target="../media/image2.png" Type="http://schemas.openxmlformats.org/officeDocument/2006/relationships/image"/>
</Relationships>

</file>

<file path=ppt/slides/_rels/slide9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2" Target="../notesSlides/notesSlide9.xml" Type="http://schemas.openxmlformats.org/officeDocument/2006/relationships/notesSlide"/>
<Relationship Id="rId3" Target="../media/image1.png" Type="http://schemas.openxmlformats.org/officeDocument/2006/relationships/image"/>
<Relationship Id="rId4" Target="../media/image9.png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fbeelding met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039"/>
            <a:ext cx="12192000" cy="69140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19550" y="2818475"/>
            <a:ext cx="113529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3600" b="1">
                <a:solidFill>
                  <a:srgbClr val="0E4475"/>
                </a:solidFill>
              </a:rPr>
              <a:t>Langdurig werkzoekenden</a:t>
            </a:r>
            <a:endParaRPr sz="3600" b="1">
              <a:solidFill>
                <a:srgbClr val="0E4475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600">
                <a:solidFill>
                  <a:srgbClr val="0E4475"/>
                </a:solidFill>
              </a:rPr>
              <a:t>Actiebereidheid en drempels naar werk </a:t>
            </a:r>
            <a:endParaRPr sz="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sz="3200" b="1">
                <a:solidFill>
                  <a:srgbClr val="3089CB"/>
                </a:solidFill>
              </a:rPr>
              <a:t>Yanne Bogaerts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1">
                <a:solidFill>
                  <a:srgbClr val="3089CB"/>
                </a:solidFill>
              </a:rPr>
              <a:t>VDAB</a:t>
            </a:r>
            <a:endParaRPr sz="2400" b="0" i="0" u="none" strike="noStrike" cap="none">
              <a:solidFill>
                <a:srgbClr val="3089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cb8e486ad5_0_832" descr="Afbeelding met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039"/>
            <a:ext cx="12192003" cy="691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cb8e486ad5_0_832"/>
          <p:cNvSpPr txBox="1"/>
          <p:nvPr/>
        </p:nvSpPr>
        <p:spPr>
          <a:xfrm>
            <a:off x="419550" y="2818475"/>
            <a:ext cx="11352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 b="1">
                <a:solidFill>
                  <a:srgbClr val="0E4475"/>
                </a:solidFill>
              </a:rPr>
              <a:t>Bedankt voor jullie aandacht!</a:t>
            </a:r>
            <a:endParaRPr sz="3600" b="1">
              <a:solidFill>
                <a:srgbClr val="0E4475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3089CB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 b="1">
                <a:solidFill>
                  <a:srgbClr val="3089CB"/>
                </a:solidFill>
              </a:rPr>
              <a:t>yanne.bogaerts@vdab.be</a:t>
            </a:r>
            <a:endParaRPr sz="2400" b="0" i="0" u="none" strike="noStrike" cap="none">
              <a:solidFill>
                <a:srgbClr val="3089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cb8e486ad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20" y="0"/>
            <a:ext cx="7138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cb8e486ad5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Onderzoek </a:t>
            </a:r>
            <a:endParaRPr/>
          </a:p>
        </p:txBody>
      </p:sp>
      <p:sp>
        <p:nvSpPr>
          <p:cNvPr id="92" name="Google Shape;92;g2cb8e486ad5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BE">
                <a:latin typeface="Calibri"/>
                <a:ea typeface="Calibri"/>
                <a:cs typeface="Calibri"/>
                <a:sym typeface="Calibri"/>
              </a:rPr>
              <a:t>In 2022 startte VDAB een onderzoek naar langdurig werkzoekenden en hun </a:t>
            </a:r>
            <a:r>
              <a:rPr lang="nl-BE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actiebereidheid</a:t>
            </a:r>
            <a:r>
              <a:rPr lang="nl-BE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BE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zoekgedrag </a:t>
            </a:r>
            <a:r>
              <a:rPr lang="nl-BE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BE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drempels naar werk</a:t>
            </a:r>
            <a:r>
              <a:rPr lang="nl-BE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2cb8e486ad5_0_5"/>
          <p:cNvSpPr/>
          <p:nvPr/>
        </p:nvSpPr>
        <p:spPr>
          <a:xfrm>
            <a:off x="967625" y="3754650"/>
            <a:ext cx="2983500" cy="1473600"/>
          </a:xfrm>
          <a:prstGeom prst="roundRect">
            <a:avLst>
              <a:gd name="adj" fmla="val 16667"/>
            </a:avLst>
          </a:prstGeom>
          <a:solidFill>
            <a:srgbClr val="49B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Methodologie</a:t>
            </a:r>
            <a:endParaRPr sz="2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2cb8e486ad5_0_5"/>
          <p:cNvSpPr/>
          <p:nvPr/>
        </p:nvSpPr>
        <p:spPr>
          <a:xfrm>
            <a:off x="4594525" y="3412950"/>
            <a:ext cx="2503500" cy="2157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Gesprekken met bemiddelaars, experts en provinciaal directeurs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5" name="Google Shape;95;g2cb8e486ad5_0_5"/>
          <p:cNvSpPr/>
          <p:nvPr/>
        </p:nvSpPr>
        <p:spPr>
          <a:xfrm>
            <a:off x="7098025" y="3412950"/>
            <a:ext cx="2503500" cy="2157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Online survey met 4749 respondenten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cb8e486ad5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20" y="0"/>
            <a:ext cx="713898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g2cb8e486ad5_0_24"/>
          <p:cNvCxnSpPr/>
          <p:nvPr/>
        </p:nvCxnSpPr>
        <p:spPr>
          <a:xfrm>
            <a:off x="1467598" y="3332708"/>
            <a:ext cx="9451500" cy="0"/>
          </a:xfrm>
          <a:prstGeom prst="straightConnector1">
            <a:avLst/>
          </a:prstGeom>
          <a:noFill/>
          <a:ln w="381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g2cb8e486ad5_0_24"/>
          <p:cNvCxnSpPr/>
          <p:nvPr/>
        </p:nvCxnSpPr>
        <p:spPr>
          <a:xfrm rot="10800000">
            <a:off x="6132854" y="1220064"/>
            <a:ext cx="0" cy="4225500"/>
          </a:xfrm>
          <a:prstGeom prst="straightConnector1">
            <a:avLst/>
          </a:prstGeom>
          <a:noFill/>
          <a:ln w="381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g2cb8e486ad5_0_24"/>
          <p:cNvSpPr/>
          <p:nvPr/>
        </p:nvSpPr>
        <p:spPr>
          <a:xfrm>
            <a:off x="4506357" y="2956718"/>
            <a:ext cx="17970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3B3838"/>
                </a:solidFill>
                <a:latin typeface="Play"/>
                <a:ea typeface="Play"/>
                <a:cs typeface="Play"/>
                <a:sym typeface="Play"/>
              </a:rPr>
              <a:t>≤ 54 jaar</a:t>
            </a:r>
            <a:endParaRPr sz="20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4" name="Google Shape;104;g2cb8e486ad5_0_24"/>
          <p:cNvSpPr/>
          <p:nvPr/>
        </p:nvSpPr>
        <p:spPr>
          <a:xfrm>
            <a:off x="5674014" y="2956718"/>
            <a:ext cx="2492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3B3838"/>
                </a:solidFill>
                <a:latin typeface="Play"/>
                <a:ea typeface="Play"/>
                <a:cs typeface="Play"/>
                <a:sym typeface="Play"/>
              </a:rPr>
              <a:t>55-59 jaar</a:t>
            </a:r>
            <a:endParaRPr sz="20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5" name="Google Shape;105;g2cb8e486ad5_0_24"/>
          <p:cNvSpPr/>
          <p:nvPr/>
        </p:nvSpPr>
        <p:spPr>
          <a:xfrm>
            <a:off x="4430301" y="3443293"/>
            <a:ext cx="19491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3B3838"/>
                </a:solidFill>
                <a:latin typeface="Play"/>
                <a:ea typeface="Play"/>
                <a:cs typeface="Play"/>
                <a:sym typeface="Play"/>
              </a:rPr>
              <a:t>≥ 60 jaar</a:t>
            </a:r>
            <a:endParaRPr sz="20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6" name="Google Shape;106;g2cb8e486ad5_0_24"/>
          <p:cNvSpPr/>
          <p:nvPr/>
        </p:nvSpPr>
        <p:spPr>
          <a:xfrm>
            <a:off x="6114439" y="3443294"/>
            <a:ext cx="14499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3B3838"/>
                </a:solidFill>
                <a:latin typeface="Play"/>
                <a:ea typeface="Play"/>
                <a:cs typeface="Play"/>
                <a:sym typeface="Play"/>
              </a:rPr>
              <a:t>SWT</a:t>
            </a:r>
            <a:endParaRPr sz="20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7" name="Google Shape;107;g2cb8e486ad5_0_24"/>
          <p:cNvSpPr/>
          <p:nvPr/>
        </p:nvSpPr>
        <p:spPr>
          <a:xfrm>
            <a:off x="1467602" y="717400"/>
            <a:ext cx="3089700" cy="1852500"/>
          </a:xfrm>
          <a:prstGeom prst="roundRect">
            <a:avLst>
              <a:gd name="adj" fmla="val 16667"/>
            </a:avLst>
          </a:prstGeom>
          <a:solidFill>
            <a:srgbClr val="EA51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78% zin in werken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74% bereidheid opleiding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59% vacatures zoeken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11% jobinterview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cb8e486ad5_0_24"/>
          <p:cNvSpPr/>
          <p:nvPr/>
        </p:nvSpPr>
        <p:spPr>
          <a:xfrm>
            <a:off x="1460050" y="4047925"/>
            <a:ext cx="3089700" cy="1852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48% zin in werken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35% bereidheid opleiding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55% vacatures zoeken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3% jobinterview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cb8e486ad5_0_24"/>
          <p:cNvSpPr/>
          <p:nvPr/>
        </p:nvSpPr>
        <p:spPr>
          <a:xfrm>
            <a:off x="7730825" y="4085400"/>
            <a:ext cx="3178500" cy="1852500"/>
          </a:xfrm>
          <a:prstGeom prst="roundRect">
            <a:avLst>
              <a:gd name="adj" fmla="val 16667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10% zin in werken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14% bereidheid opleiding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15% vacatures zoeken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0% jobinterview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cb8e486ad5_0_24"/>
          <p:cNvSpPr/>
          <p:nvPr/>
        </p:nvSpPr>
        <p:spPr>
          <a:xfrm>
            <a:off x="7740750" y="717400"/>
            <a:ext cx="3178500" cy="1852500"/>
          </a:xfrm>
          <a:prstGeom prst="roundRect">
            <a:avLst>
              <a:gd name="adj" fmla="val 16667"/>
            </a:avLst>
          </a:prstGeom>
          <a:solidFill>
            <a:srgbClr val="49B4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68% zin in werken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54% bereidheid opleiding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69% vacatures zoeken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7% jobinterview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2cb8e486ad5_0_24" descr="https://lh4.googleusercontent.com/bMe1KBo3LWtaSMSWmgS4zSF_FNwM7N_hTzORjV1I6qqR9VTXNK3pC9OX5W20v9xeF34MNodNRkTzdluFbL4RA4L8Ks5Z-VQrrAH9Ro__IVtUmVIgbZhpp_o2C7sJ6DJXjdv1r_RJwBnp5WwSOSYY2XdYhwvekhIjmjIuhjgNUquY6-cq5mwsz1IhOSdMC-4JDHPaANojM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274" y="1883789"/>
            <a:ext cx="1419182" cy="11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cb8e486ad5_0_24" descr="https://lh4.googleusercontent.com/bMe1KBo3LWtaSMSWmgS4zSF_FNwM7N_hTzORjV1I6qqR9VTXNK3pC9OX5W20v9xeF34MNodNRkTzdluFbL4RA4L8Ks5Z-VQrrAH9Ro__IVtUmVIgbZhpp_o2C7sJ6DJXjdv1r_RJwBnp5WwSOSYY2XdYhwvekhIjmjIuhjgNUquY6-cq5mwsz1IhOSdMC-4JDHPaANojM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8628" y="3626172"/>
            <a:ext cx="1419182" cy="11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cb8e486ad5_0_24" descr="https://lh4.googleusercontent.com/bMe1KBo3LWtaSMSWmgS4zSF_FNwM7N_hTzORjV1I6qqR9VTXNK3pC9OX5W20v9xeF34MNodNRkTzdluFbL4RA4L8Ks5Z-VQrrAH9Ro__IVtUmVIgbZhpp_o2C7sJ6DJXjdv1r_RJwBnp5WwSOSYY2XdYhwvekhIjmjIuhjgNUquY6-cq5mwsz1IhOSdMC-4JDHPaANojM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3543" y="1883789"/>
            <a:ext cx="1419182" cy="11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cb8e486ad5_0_24" descr="https://lh4.googleusercontent.com/bMe1KBo3LWtaSMSWmgS4zSF_FNwM7N_hTzORjV1I6qqR9VTXNK3pC9OX5W20v9xeF34MNodNRkTzdluFbL4RA4L8Ks5Z-VQrrAH9Ro__IVtUmVIgbZhpp_o2C7sJ6DJXjdv1r_RJwBnp5WwSOSYY2XdYhwvekhIjmjIuhjgNUquY6-cq5mwsz1IhOSdMC-4JDHPaANojMQ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2077" y="3632728"/>
            <a:ext cx="1419182" cy="114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2cb8e486ad5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20" y="0"/>
            <a:ext cx="713898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g2cb8e486ad5_0_134"/>
          <p:cNvCxnSpPr/>
          <p:nvPr/>
        </p:nvCxnSpPr>
        <p:spPr>
          <a:xfrm>
            <a:off x="1467598" y="3332708"/>
            <a:ext cx="9451500" cy="0"/>
          </a:xfrm>
          <a:prstGeom prst="straightConnector1">
            <a:avLst/>
          </a:prstGeom>
          <a:noFill/>
          <a:ln w="381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g2cb8e486ad5_0_134"/>
          <p:cNvCxnSpPr/>
          <p:nvPr/>
        </p:nvCxnSpPr>
        <p:spPr>
          <a:xfrm rot="10800000">
            <a:off x="6132854" y="1220064"/>
            <a:ext cx="0" cy="4225500"/>
          </a:xfrm>
          <a:prstGeom prst="straightConnector1">
            <a:avLst/>
          </a:prstGeom>
          <a:noFill/>
          <a:ln w="381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2cb8e486ad5_0_134"/>
          <p:cNvSpPr/>
          <p:nvPr/>
        </p:nvSpPr>
        <p:spPr>
          <a:xfrm>
            <a:off x="4506357" y="2956718"/>
            <a:ext cx="17970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3B3838"/>
                </a:solidFill>
                <a:latin typeface="Play"/>
                <a:ea typeface="Play"/>
                <a:cs typeface="Play"/>
                <a:sym typeface="Play"/>
              </a:rPr>
              <a:t>≤ 54 jaar</a:t>
            </a:r>
            <a:endParaRPr sz="20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3" name="Google Shape;123;g2cb8e486ad5_0_134"/>
          <p:cNvSpPr/>
          <p:nvPr/>
        </p:nvSpPr>
        <p:spPr>
          <a:xfrm>
            <a:off x="5674014" y="2956718"/>
            <a:ext cx="2492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3B3838"/>
                </a:solidFill>
                <a:latin typeface="Play"/>
                <a:ea typeface="Play"/>
                <a:cs typeface="Play"/>
                <a:sym typeface="Play"/>
              </a:rPr>
              <a:t>55-59 jaar</a:t>
            </a:r>
            <a:endParaRPr sz="20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4" name="Google Shape;124;g2cb8e486ad5_0_134"/>
          <p:cNvSpPr/>
          <p:nvPr/>
        </p:nvSpPr>
        <p:spPr>
          <a:xfrm>
            <a:off x="4430301" y="3443293"/>
            <a:ext cx="19491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3B3838"/>
                </a:solidFill>
                <a:latin typeface="Play"/>
                <a:ea typeface="Play"/>
                <a:cs typeface="Play"/>
                <a:sym typeface="Play"/>
              </a:rPr>
              <a:t>≥ 60 jaar</a:t>
            </a:r>
            <a:endParaRPr sz="20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5" name="Google Shape;125;g2cb8e486ad5_0_134"/>
          <p:cNvSpPr/>
          <p:nvPr/>
        </p:nvSpPr>
        <p:spPr>
          <a:xfrm>
            <a:off x="6114439" y="3443294"/>
            <a:ext cx="14499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3B3838"/>
                </a:solidFill>
                <a:latin typeface="Play"/>
                <a:ea typeface="Play"/>
                <a:cs typeface="Play"/>
                <a:sym typeface="Play"/>
              </a:rPr>
              <a:t>SWT</a:t>
            </a:r>
            <a:endParaRPr sz="20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6" name="Google Shape;126;g2cb8e486ad5_0_134"/>
          <p:cNvSpPr/>
          <p:nvPr/>
        </p:nvSpPr>
        <p:spPr>
          <a:xfrm>
            <a:off x="1467602" y="717400"/>
            <a:ext cx="3089700" cy="1852500"/>
          </a:xfrm>
          <a:prstGeom prst="roundRect">
            <a:avLst>
              <a:gd name="adj" fmla="val 16667"/>
            </a:avLst>
          </a:prstGeom>
          <a:solidFill>
            <a:srgbClr val="EA51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Drempels: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Gezondheid (43%)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Opleiding (34%)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lt1"/>
                </a:solidFill>
              </a:rPr>
              <a:t>Leeftijd (31%)</a:t>
            </a: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lt1"/>
                </a:solidFill>
              </a:rPr>
              <a:t>41% tewerkstellingskans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27" name="Google Shape;127;g2cb8e486ad5_0_134"/>
          <p:cNvSpPr/>
          <p:nvPr/>
        </p:nvSpPr>
        <p:spPr>
          <a:xfrm>
            <a:off x="1460050" y="4047925"/>
            <a:ext cx="3089700" cy="1852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Drempels: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Leeftijd (89%)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Gezondheid (34%)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lt1"/>
                </a:solidFill>
              </a:rPr>
              <a:t>Digitale v. (16%)</a:t>
            </a: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7% tewerkstellingskans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28" name="Google Shape;128;g2cb8e486ad5_0_134"/>
          <p:cNvSpPr/>
          <p:nvPr/>
        </p:nvSpPr>
        <p:spPr>
          <a:xfrm>
            <a:off x="7730825" y="4085400"/>
            <a:ext cx="3178500" cy="1852500"/>
          </a:xfrm>
          <a:prstGeom prst="roundRect">
            <a:avLst>
              <a:gd name="adj" fmla="val 16667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Drempels: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Leeftijd (80%)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Gezondheid (45%)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lt1"/>
                </a:solidFill>
              </a:rPr>
              <a:t>Digitale v. (12%)</a:t>
            </a: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2% tewerkstellingskans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29" name="Google Shape;129;g2cb8e486ad5_0_134"/>
          <p:cNvSpPr/>
          <p:nvPr/>
        </p:nvSpPr>
        <p:spPr>
          <a:xfrm>
            <a:off x="7740750" y="717400"/>
            <a:ext cx="3178500" cy="1852500"/>
          </a:xfrm>
          <a:prstGeom prst="roundRect">
            <a:avLst>
              <a:gd name="adj" fmla="val 16667"/>
            </a:avLst>
          </a:prstGeom>
          <a:solidFill>
            <a:srgbClr val="49B4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Drempels: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Leeftijd (84%)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200">
                <a:solidFill>
                  <a:schemeClr val="lt1"/>
                </a:solidFill>
              </a:rPr>
              <a:t>Gezondheid (45%)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lt1"/>
                </a:solidFill>
              </a:rPr>
              <a:t>Opleiding (23%)</a:t>
            </a: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lt1"/>
                </a:solidFill>
              </a:rPr>
              <a:t>22% tewerkstellingskans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30" name="Google Shape;130;g2cb8e486ad5_0_134" descr="https://lh4.googleusercontent.com/bMe1KBo3LWtaSMSWmgS4zSF_FNwM7N_hTzORjV1I6qqR9VTXNK3pC9OX5W20v9xeF34MNodNRkTzdluFbL4RA4L8Ks5Z-VQrrAH9Ro__IVtUmVIgbZhpp_o2C7sJ6DJXjdv1r_RJwBnp5WwSOSYY2XdYhwvekhIjmjIuhjgNUquY6-cq5mwsz1IhOSdMC-4JDHPaANojM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274" y="1883789"/>
            <a:ext cx="1419182" cy="11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b8e486ad5_0_134" descr="https://lh4.googleusercontent.com/bMe1KBo3LWtaSMSWmgS4zSF_FNwM7N_hTzORjV1I6qqR9VTXNK3pC9OX5W20v9xeF34MNodNRkTzdluFbL4RA4L8Ks5Z-VQrrAH9Ro__IVtUmVIgbZhpp_o2C7sJ6DJXjdv1r_RJwBnp5WwSOSYY2XdYhwvekhIjmjIuhjgNUquY6-cq5mwsz1IhOSdMC-4JDHPaANojM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8628" y="3626172"/>
            <a:ext cx="1419182" cy="11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cb8e486ad5_0_134" descr="https://lh4.googleusercontent.com/bMe1KBo3LWtaSMSWmgS4zSF_FNwM7N_hTzORjV1I6qqR9VTXNK3pC9OX5W20v9xeF34MNodNRkTzdluFbL4RA4L8Ks5Z-VQrrAH9Ro__IVtUmVIgbZhpp_o2C7sJ6DJXjdv1r_RJwBnp5WwSOSYY2XdYhwvekhIjmjIuhjgNUquY6-cq5mwsz1IhOSdMC-4JDHPaANojM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3543" y="1883789"/>
            <a:ext cx="1419182" cy="11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cb8e486ad5_0_134" descr="https://lh4.googleusercontent.com/bMe1KBo3LWtaSMSWmgS4zSF_FNwM7N_hTzORjV1I6qqR9VTXNK3pC9OX5W20v9xeF34MNodNRkTzdluFbL4RA4L8Ks5Z-VQrrAH9Ro__IVtUmVIgbZhpp_o2C7sJ6DJXjdv1r_RJwBnp5WwSOSYY2XdYhwvekhIjmjIuhjgNUquY6-cq5mwsz1IhOSdMC-4JDHPaANojMQ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2077" y="3632728"/>
            <a:ext cx="1419182" cy="114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cb8e486ad5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20" y="0"/>
            <a:ext cx="7138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cb8e486ad5_0_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Vicieuze cirkel van drempels</a:t>
            </a:r>
            <a:endParaRPr/>
          </a:p>
        </p:txBody>
      </p:sp>
      <p:grpSp>
        <p:nvGrpSpPr>
          <p:cNvPr id="140" name="Google Shape;140;g2cb8e486ad5_0_152"/>
          <p:cNvGrpSpPr/>
          <p:nvPr/>
        </p:nvGrpSpPr>
        <p:grpSpPr>
          <a:xfrm>
            <a:off x="3306870" y="1459155"/>
            <a:ext cx="4954265" cy="4762800"/>
            <a:chOff x="2820225" y="891450"/>
            <a:chExt cx="3175200" cy="3175200"/>
          </a:xfrm>
        </p:grpSpPr>
        <p:sp>
          <p:nvSpPr>
            <p:cNvPr id="141" name="Google Shape;141;g2cb8e486ad5_0_152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g2cb8e486ad5_0_152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EDA2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g2cb8e486ad5_0_152"/>
          <p:cNvSpPr/>
          <p:nvPr/>
        </p:nvSpPr>
        <p:spPr>
          <a:xfrm>
            <a:off x="4632709" y="1690829"/>
            <a:ext cx="2078700" cy="944700"/>
          </a:xfrm>
          <a:prstGeom prst="rect">
            <a:avLst/>
          </a:prstGeom>
          <a:solidFill>
            <a:srgbClr val="A729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Gezondheid</a:t>
            </a:r>
            <a:endParaRPr sz="24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4" name="Google Shape;144;g2cb8e486ad5_0_152"/>
          <p:cNvSpPr/>
          <p:nvPr/>
        </p:nvSpPr>
        <p:spPr>
          <a:xfrm>
            <a:off x="2440927" y="2956659"/>
            <a:ext cx="2078700" cy="944700"/>
          </a:xfrm>
          <a:prstGeom prst="rect">
            <a:avLst/>
          </a:prstGeom>
          <a:solidFill>
            <a:srgbClr val="A729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Digitale vaardigheden</a:t>
            </a:r>
            <a:endParaRPr sz="24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5" name="Google Shape;145;g2cb8e486ad5_0_152"/>
          <p:cNvSpPr/>
          <p:nvPr/>
        </p:nvSpPr>
        <p:spPr>
          <a:xfrm>
            <a:off x="5313244" y="5504347"/>
            <a:ext cx="2078700" cy="944700"/>
          </a:xfrm>
          <a:prstGeom prst="rect">
            <a:avLst/>
          </a:prstGeom>
          <a:solidFill>
            <a:srgbClr val="A729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Mobiliteit</a:t>
            </a:r>
            <a:endParaRPr sz="24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6" name="Google Shape;146;g2cb8e486ad5_0_152"/>
          <p:cNvSpPr/>
          <p:nvPr/>
        </p:nvSpPr>
        <p:spPr>
          <a:xfrm>
            <a:off x="2836906" y="4721022"/>
            <a:ext cx="2078700" cy="944700"/>
          </a:xfrm>
          <a:prstGeom prst="rect">
            <a:avLst/>
          </a:prstGeom>
          <a:solidFill>
            <a:srgbClr val="A729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Herkomst</a:t>
            </a:r>
            <a:endParaRPr sz="24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7" name="Google Shape;147;g2cb8e486ad5_0_152"/>
          <p:cNvSpPr/>
          <p:nvPr/>
        </p:nvSpPr>
        <p:spPr>
          <a:xfrm>
            <a:off x="6927392" y="4230497"/>
            <a:ext cx="2078700" cy="944700"/>
          </a:xfrm>
          <a:prstGeom prst="rect">
            <a:avLst/>
          </a:prstGeom>
          <a:solidFill>
            <a:srgbClr val="A729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Leeftijd</a:t>
            </a:r>
            <a:endParaRPr sz="24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8" name="Google Shape;148;g2cb8e486ad5_0_152"/>
          <p:cNvSpPr/>
          <p:nvPr/>
        </p:nvSpPr>
        <p:spPr>
          <a:xfrm>
            <a:off x="7049754" y="2732884"/>
            <a:ext cx="2078700" cy="944700"/>
          </a:xfrm>
          <a:prstGeom prst="rect">
            <a:avLst/>
          </a:prstGeom>
          <a:solidFill>
            <a:srgbClr val="A729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Opleiding</a:t>
            </a:r>
            <a:endParaRPr sz="24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9" name="Google Shape;149;g2cb8e486ad5_0_152"/>
          <p:cNvSpPr txBox="1"/>
          <p:nvPr/>
        </p:nvSpPr>
        <p:spPr>
          <a:xfrm>
            <a:off x="4519625" y="3400450"/>
            <a:ext cx="28056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>
                <a:solidFill>
                  <a:srgbClr val="B02B20"/>
                </a:solidFill>
                <a:latin typeface="Play"/>
                <a:ea typeface="Play"/>
                <a:cs typeface="Play"/>
                <a:sym typeface="Play"/>
              </a:rPr>
              <a:t>Zelfvertrouwen &amp; motivatie</a:t>
            </a:r>
            <a:endParaRPr sz="2800">
              <a:solidFill>
                <a:srgbClr val="B02B2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cb8e486ad5_0_7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20" y="0"/>
            <a:ext cx="71389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cb8e486ad5_0_784"/>
          <p:cNvPicPr preferRelativeResize="0"/>
          <p:nvPr/>
        </p:nvPicPr>
        <p:blipFill rotWithShape="1">
          <a:blip r:embed="rId4">
            <a:alphaModFix/>
          </a:blip>
          <a:srcRect b="20992"/>
          <a:stretch/>
        </p:blipFill>
        <p:spPr>
          <a:xfrm>
            <a:off x="700475" y="408925"/>
            <a:ext cx="6033526" cy="467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cb8e486ad5_0_784"/>
          <p:cNvSpPr txBox="1"/>
          <p:nvPr/>
        </p:nvSpPr>
        <p:spPr>
          <a:xfrm>
            <a:off x="938850" y="5288350"/>
            <a:ext cx="89484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Maar uit gesprekken met bemiddelaars komt </a:t>
            </a:r>
            <a:r>
              <a:rPr lang="nl-BE" sz="2800" b="1" i="1">
                <a:solidFill>
                  <a:srgbClr val="3089CB"/>
                </a:solidFill>
                <a:latin typeface="Calibri"/>
                <a:ea typeface="Calibri"/>
                <a:cs typeface="Calibri"/>
                <a:sym typeface="Calibri"/>
              </a:rPr>
              <a:t>werkloosheidsval </a:t>
            </a:r>
            <a:r>
              <a:rPr lang="nl-BE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vaker naar boven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2cb8e486ad5_0_8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20" y="0"/>
            <a:ext cx="71389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cb8e486ad5_0_8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100" y="280750"/>
            <a:ext cx="7927300" cy="58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cb8e486ad5_0_8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20" y="0"/>
            <a:ext cx="7138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cb8e486ad5_0_809"/>
          <p:cNvSpPr/>
          <p:nvPr/>
        </p:nvSpPr>
        <p:spPr>
          <a:xfrm>
            <a:off x="432697" y="1525684"/>
            <a:ext cx="2478000" cy="1314600"/>
          </a:xfrm>
          <a:prstGeom prst="wedgeRoundRectCallout">
            <a:avLst>
              <a:gd name="adj1" fmla="val -21325"/>
              <a:gd name="adj2" fmla="val 80656"/>
              <a:gd name="adj3" fmla="val 16667"/>
            </a:avLst>
          </a:prstGeom>
          <a:solidFill>
            <a:srgbClr val="49B4AA"/>
          </a:solidFill>
          <a:ln w="254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Begeleiding op maat en discretionaire ruimte met duidelijke kaders</a:t>
            </a:r>
            <a:endParaRPr sz="16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9" name="Google Shape;169;g2cb8e486ad5_0_809"/>
          <p:cNvSpPr/>
          <p:nvPr/>
        </p:nvSpPr>
        <p:spPr>
          <a:xfrm>
            <a:off x="1671606" y="3235406"/>
            <a:ext cx="2150400" cy="1398300"/>
          </a:xfrm>
          <a:prstGeom prst="wedgeRoundRectCallout">
            <a:avLst>
              <a:gd name="adj1" fmla="val 5345"/>
              <a:gd name="adj2" fmla="val 83870"/>
              <a:gd name="adj3" fmla="val 16667"/>
            </a:avLst>
          </a:prstGeom>
          <a:solidFill>
            <a:srgbClr val="49B4AA"/>
          </a:solidFill>
          <a:ln w="254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Expertise opbouwen over specifieke doelgroepen</a:t>
            </a:r>
            <a:endParaRPr sz="16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0" name="Google Shape;170;g2cb8e486ad5_0_809"/>
          <p:cNvSpPr/>
          <p:nvPr/>
        </p:nvSpPr>
        <p:spPr>
          <a:xfrm>
            <a:off x="796186" y="5218444"/>
            <a:ext cx="1750800" cy="1222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49B4AA"/>
          </a:solidFill>
          <a:ln w="254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Werkgevers aanklampen</a:t>
            </a:r>
            <a:endParaRPr sz="16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1" name="Google Shape;171;g2cb8e486ad5_0_809"/>
          <p:cNvSpPr/>
          <p:nvPr/>
        </p:nvSpPr>
        <p:spPr>
          <a:xfrm>
            <a:off x="4741297" y="1525684"/>
            <a:ext cx="2478000" cy="1314600"/>
          </a:xfrm>
          <a:prstGeom prst="wedgeRoundRectCallout">
            <a:avLst>
              <a:gd name="adj1" fmla="val 7449"/>
              <a:gd name="adj2" fmla="val 84090"/>
              <a:gd name="adj3" fmla="val 16667"/>
            </a:avLst>
          </a:prstGeom>
          <a:noFill/>
          <a:ln w="254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0097A7"/>
                </a:solidFill>
                <a:latin typeface="Play"/>
                <a:ea typeface="Play"/>
                <a:cs typeface="Play"/>
                <a:sym typeface="Play"/>
              </a:rPr>
              <a:t>Duidelijke communicatie en informatie over opleidingen en SWT</a:t>
            </a:r>
            <a:endParaRPr sz="1600">
              <a:solidFill>
                <a:srgbClr val="0097A7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2" name="Google Shape;172;g2cb8e486ad5_0_809"/>
          <p:cNvSpPr/>
          <p:nvPr/>
        </p:nvSpPr>
        <p:spPr>
          <a:xfrm>
            <a:off x="5199697" y="3566759"/>
            <a:ext cx="2478000" cy="1314600"/>
          </a:xfrm>
          <a:prstGeom prst="wedgeRoundRectCallout">
            <a:avLst>
              <a:gd name="adj1" fmla="val -13272"/>
              <a:gd name="adj2" fmla="val 85052"/>
              <a:gd name="adj3" fmla="val 16667"/>
            </a:avLst>
          </a:prstGeom>
          <a:noFill/>
          <a:ln w="254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0097A7"/>
                </a:solidFill>
                <a:latin typeface="Play"/>
                <a:ea typeface="Play"/>
                <a:cs typeface="Play"/>
                <a:sym typeface="Play"/>
              </a:rPr>
              <a:t>Focus op veerkracht van werkzoekende en bemiddelaar</a:t>
            </a:r>
            <a:endParaRPr sz="1600">
              <a:solidFill>
                <a:srgbClr val="0097A7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3" name="Google Shape;173;g2cb8e486ad5_0_809"/>
          <p:cNvSpPr/>
          <p:nvPr/>
        </p:nvSpPr>
        <p:spPr>
          <a:xfrm>
            <a:off x="4139211" y="5277769"/>
            <a:ext cx="1750800" cy="1222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49B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0097A7"/>
                </a:solidFill>
                <a:latin typeface="Play"/>
                <a:ea typeface="Play"/>
                <a:cs typeface="Play"/>
                <a:sym typeface="Play"/>
              </a:rPr>
              <a:t>Samenwerking met lokale besturen</a:t>
            </a:r>
            <a:endParaRPr sz="1600">
              <a:solidFill>
                <a:srgbClr val="0097A7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4" name="Google Shape;174;g2cb8e486ad5_0_809"/>
          <p:cNvSpPr/>
          <p:nvPr/>
        </p:nvSpPr>
        <p:spPr>
          <a:xfrm>
            <a:off x="8213250" y="2008128"/>
            <a:ext cx="2478000" cy="931800"/>
          </a:xfrm>
          <a:prstGeom prst="wedgeRoundRectCallout">
            <a:avLst>
              <a:gd name="adj1" fmla="val -21325"/>
              <a:gd name="adj2" fmla="val 80656"/>
              <a:gd name="adj3" fmla="val 16667"/>
            </a:avLst>
          </a:prstGeom>
          <a:solidFill>
            <a:srgbClr val="3D85C6"/>
          </a:solidFill>
          <a:ln w="254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Werken en opleidingen lonend maken</a:t>
            </a:r>
            <a:endParaRPr sz="16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5" name="Google Shape;175;g2cb8e486ad5_0_809"/>
          <p:cNvSpPr/>
          <p:nvPr/>
        </p:nvSpPr>
        <p:spPr>
          <a:xfrm>
            <a:off x="7848950" y="4538825"/>
            <a:ext cx="1965000" cy="931800"/>
          </a:xfrm>
          <a:prstGeom prst="wedgeRoundRectCallout">
            <a:avLst>
              <a:gd name="adj1" fmla="val 10804"/>
              <a:gd name="adj2" fmla="val 116895"/>
              <a:gd name="adj3" fmla="val 16667"/>
            </a:avLst>
          </a:prstGeom>
          <a:solidFill>
            <a:srgbClr val="3D85C6"/>
          </a:solidFill>
          <a:ln w="254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Andere randvoorwaarden</a:t>
            </a:r>
            <a:endParaRPr sz="16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6" name="Google Shape;176;g2cb8e486ad5_0_809"/>
          <p:cNvSpPr txBox="1">
            <a:spLocks noGrp="1"/>
          </p:cNvSpPr>
          <p:nvPr>
            <p:ph type="title"/>
          </p:nvPr>
        </p:nvSpPr>
        <p:spPr>
          <a:xfrm>
            <a:off x="407050" y="365125"/>
            <a:ext cx="11533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Aanbevelingen van langdurig werkzoekenden</a:t>
            </a:r>
            <a:endParaRPr/>
          </a:p>
        </p:txBody>
      </p:sp>
      <p:sp>
        <p:nvSpPr>
          <p:cNvPr id="177" name="Google Shape;177;g2cb8e486ad5_0_809"/>
          <p:cNvSpPr txBox="1"/>
          <p:nvPr/>
        </p:nvSpPr>
        <p:spPr>
          <a:xfrm>
            <a:off x="223700" y="1676000"/>
            <a:ext cx="11533800" cy="4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cb8e486ad5_0_827" descr="Afbeelding met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039"/>
            <a:ext cx="12192003" cy="691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cb8e486ad5_0_8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9862" y="0"/>
            <a:ext cx="639227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/>
  <PresentationFormat>Breedbeeld</PresentationFormat>
  <Paragraphs>94</Paragraphs>
  <Slides>10</Slides>
  <Notes>10</Notes>
  <HiddenSlides>0</HiddenSlides>
  <MMClips>0</MMClips>
  <ScaleCrop>false</ScaleCrop>
  <HeadingPairs>
    <vt:vector baseType="variant" size="6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baseType="lpstr" size="14">
      <vt:lpstr>Arial</vt:lpstr>
      <vt:lpstr>Calibri</vt:lpstr>
      <vt:lpstr>Play</vt:lpstr>
      <vt:lpstr>Kantoorthema</vt:lpstr>
      <vt:lpstr>PowerPoint-presentatie</vt:lpstr>
      <vt:lpstr>Onderzoek </vt:lpstr>
      <vt:lpstr>PowerPoint-presentatie</vt:lpstr>
      <vt:lpstr>PowerPoint-presentatie</vt:lpstr>
      <vt:lpstr>Vicieuze cirkel van drempels</vt:lpstr>
      <vt:lpstr>PowerPoint-presentatie</vt:lpstr>
      <vt:lpstr>PowerPoint-presentatie</vt:lpstr>
      <vt:lpstr>Aanbevelingen van langdurig werkzoekenden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  <Company/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