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drawingml.chart+xml" PartName="/ppt/charts/chart8.xml"/>
  <Override ContentType="application/vnd.openxmlformats-officedocument.drawingml.chart+xml" PartName="/ppt/charts/chart9.xml"/>
  <Override ContentType="application/vnd.openxmlformats-officedocument.drawingml.chart+xml" PartName="/ppt/charts/chart10.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themeOverride+xml" PartName="/ppt/theme/themeOverride5.xml"/>
  <Override ContentType="application/vnd.openxmlformats-officedocument.themeOverride+xml" PartName="/ppt/theme/themeOverride6.xml"/>
  <Override ContentType="application/vnd.openxmlformats-officedocument.themeOverride+xml" PartName="/ppt/theme/themeOverride7.xml"/>
  <Override ContentType="application/vnd.openxmlformats-officedocument.themeOverride+xml" PartName="/ppt/theme/themeOverride8.xml"/>
  <Override ContentType="application/vnd.openxmlformats-officedocument.themeOverride+xml" PartName="/ppt/theme/themeOverride9.xml"/>
  <Override ContentType="application/vnd.openxmlformats-officedocument.themeOverride+xml" PartName="/ppt/theme/themeOverride10.xml"/>
  <Override ContentType="application/vnd.openxmlformats-officedocument.presentationml.viewProps+xml" PartName="/ppt/viewProps.xml"/>
</Types>
</file>

<file path=_rels/.rels><?xml version="1.0" encoding="UTF-8" standalone="no"?>
<Relationships xmlns="http://schemas.openxmlformats.org/package/2006/relationships">
<Relationship Id="rId1" Target="ppt/presentation.xml" Type="http://schemas.openxmlformats.org/officeDocument/2006/relationships/officeDocument"/>
<Relationship Id="rId2" Target="docProps/thumbnail.jpeg" Type="http://schemas.openxmlformats.org/package/2006/relationships/metadata/thumbnail"/>
<Relationship Id="rId3" Target="docProps/core.xml" Type="http://schemas.openxmlformats.org/package/2006/relationships/metadata/core-properties"/>
<Relationship Id="rId4" Target="docProps/app.xml" Type="http://schemas.openxmlformats.org/officeDocument/2006/relationships/extended-properties"/>
<Relationship Id="rId5" Target="docProps/custom.xml" Type="http://schemas.openxmlformats.org/officeDocument/2006/relationships/custom-properties"/>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331" r:id="rId5"/>
    <p:sldId id="330" r:id="rId6"/>
    <p:sldId id="395" r:id="rId7"/>
    <p:sldId id="394" r:id="rId8"/>
    <p:sldId id="391" r:id="rId9"/>
    <p:sldId id="392" r:id="rId10"/>
    <p:sldId id="333" r:id="rId11"/>
    <p:sldId id="396" r:id="rId12"/>
    <p:sldId id="397" r:id="rId13"/>
    <p:sldId id="322" r:id="rId14"/>
    <p:sldId id="323" r:id="rId15"/>
    <p:sldId id="324" r:id="rId16"/>
    <p:sldId id="393" r:id="rId17"/>
    <p:sldId id="350" r:id="rId18"/>
    <p:sldId id="357" r:id="rId19"/>
    <p:sldId id="360" r:id="rId20"/>
    <p:sldId id="370" r:id="rId21"/>
    <p:sldId id="361" r:id="rId22"/>
    <p:sldId id="341" r:id="rId23"/>
    <p:sldId id="371" r:id="rId24"/>
    <p:sldId id="372" r:id="rId25"/>
    <p:sldId id="373" r:id="rId26"/>
    <p:sldId id="374" r:id="rId27"/>
    <p:sldId id="375" r:id="rId28"/>
    <p:sldId id="390" r:id="rId29"/>
    <p:sldId id="362" r:id="rId30"/>
    <p:sldId id="368" r:id="rId31"/>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FBF622-367F-89D6-9EC8-A6A5BC77AF8F}" name="Julie Maes" initials="JM" userId="Julie Maes" providerId="None"/>
  <p188:author id="{D7BEE6E9-FB5B-26E1-9CE1-0A4700D3FE32}" name="Louise Surinx" initials="LS" userId="S::20004283@pxl.be::fe322311-f177-4566-bca0-4309640937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7772"/>
    <a:srgbClr val="40A6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2977" autoAdjust="0"/>
  </p:normalViewPr>
  <p:slideViewPr>
    <p:cSldViewPr snapToGrid="0">
      <p:cViewPr varScale="1">
        <p:scale>
          <a:sx n="88" d="100"/>
          <a:sy n="88" d="100"/>
        </p:scale>
        <p:origin x="494" y="67"/>
      </p:cViewPr>
      <p:guideLst/>
    </p:cSldViewPr>
  </p:slideViewPr>
  <p:notesTextViewPr>
    <p:cViewPr>
      <p:scale>
        <a:sx n="3" d="2"/>
        <a:sy n="3" d="2"/>
      </p:scale>
      <p:origin x="0" y="0"/>
    </p:cViewPr>
  </p:notesTextViewPr>
  <p:gridSpacing cx="72008" cy="72008"/>
</p:viewPr>
</file>

<file path=ppt/_rels/presentation.xml.rels><?xml version="1.0" encoding="UTF-8" standalone="no"?>
<Relationships xmlns="http://schemas.openxmlformats.org/package/2006/relationships">
<Relationship Id="rId1" Target="../customXml/item1.xml" Type="http://schemas.openxmlformats.org/officeDocument/2006/relationships/customXml"/>
<Relationship Id="rId10" Target="slides/slide6.xml" Type="http://schemas.openxmlformats.org/officeDocument/2006/relationships/slide"/>
<Relationship Id="rId11" Target="slides/slide7.xml" Type="http://schemas.openxmlformats.org/officeDocument/2006/relationships/slide"/>
<Relationship Id="rId12" Target="slides/slide8.xml" Type="http://schemas.openxmlformats.org/officeDocument/2006/relationships/slide"/>
<Relationship Id="rId13" Target="slides/slide9.xml" Type="http://schemas.openxmlformats.org/officeDocument/2006/relationships/slide"/>
<Relationship Id="rId14" Target="slides/slide10.xml" Type="http://schemas.openxmlformats.org/officeDocument/2006/relationships/slide"/>
<Relationship Id="rId15" Target="slides/slide11.xml" Type="http://schemas.openxmlformats.org/officeDocument/2006/relationships/slide"/>
<Relationship Id="rId16" Target="slides/slide12.xml" Type="http://schemas.openxmlformats.org/officeDocument/2006/relationships/slide"/>
<Relationship Id="rId17" Target="slides/slide13.xml" Type="http://schemas.openxmlformats.org/officeDocument/2006/relationships/slide"/>
<Relationship Id="rId18" Target="slides/slide14.xml" Type="http://schemas.openxmlformats.org/officeDocument/2006/relationships/slide"/>
<Relationship Id="rId19" Target="slides/slide15.xml" Type="http://schemas.openxmlformats.org/officeDocument/2006/relationships/slide"/>
<Relationship Id="rId2" Target="../customXml/item2.xml" Type="http://schemas.openxmlformats.org/officeDocument/2006/relationships/customXml"/>
<Relationship Id="rId20" Target="slides/slide16.xml" Type="http://schemas.openxmlformats.org/officeDocument/2006/relationships/slide"/>
<Relationship Id="rId21" Target="slides/slide17.xml" Type="http://schemas.openxmlformats.org/officeDocument/2006/relationships/slide"/>
<Relationship Id="rId22" Target="slides/slide18.xml" Type="http://schemas.openxmlformats.org/officeDocument/2006/relationships/slide"/>
<Relationship Id="rId23" Target="slides/slide19.xml" Type="http://schemas.openxmlformats.org/officeDocument/2006/relationships/slide"/>
<Relationship Id="rId24" Target="slides/slide20.xml" Type="http://schemas.openxmlformats.org/officeDocument/2006/relationships/slide"/>
<Relationship Id="rId25" Target="slides/slide21.xml" Type="http://schemas.openxmlformats.org/officeDocument/2006/relationships/slide"/>
<Relationship Id="rId26" Target="slides/slide22.xml" Type="http://schemas.openxmlformats.org/officeDocument/2006/relationships/slide"/>
<Relationship Id="rId27" Target="slides/slide23.xml" Type="http://schemas.openxmlformats.org/officeDocument/2006/relationships/slide"/>
<Relationship Id="rId28" Target="slides/slide24.xml" Type="http://schemas.openxmlformats.org/officeDocument/2006/relationships/slide"/>
<Relationship Id="rId29" Target="slides/slide25.xml" Type="http://schemas.openxmlformats.org/officeDocument/2006/relationships/slide"/>
<Relationship Id="rId3" Target="../customXml/item3.xml" Type="http://schemas.openxmlformats.org/officeDocument/2006/relationships/customXml"/>
<Relationship Id="rId30" Target="slides/slide26.xml" Type="http://schemas.openxmlformats.org/officeDocument/2006/relationships/slide"/>
<Relationship Id="rId31" Target="slides/slide27.xml" Type="http://schemas.openxmlformats.org/officeDocument/2006/relationships/slide"/>
<Relationship Id="rId32" Target="notesMasters/notesMaster1.xml" Type="http://schemas.openxmlformats.org/officeDocument/2006/relationships/notesMaster"/>
<Relationship Id="rId33" Target="presProps.xml" Type="http://schemas.openxmlformats.org/officeDocument/2006/relationships/presProps"/>
<Relationship Id="rId34" Target="viewProps.xml" Type="http://schemas.openxmlformats.org/officeDocument/2006/relationships/viewProps"/>
<Relationship Id="rId35" Target="theme/theme1.xml" Type="http://schemas.openxmlformats.org/officeDocument/2006/relationships/theme"/>
<Relationship Id="rId36" Target="tableStyles.xml" Type="http://schemas.openxmlformats.org/officeDocument/2006/relationships/tableStyles"/>
<Relationship Id="rId37" Target="authors.xml" Type="http://schemas.microsoft.com/office/2018/10/relationships/authors"/>
<Relationship Id="rId4" Target="slideMasters/slideMaster1.xml" Type="http://schemas.openxmlformats.org/officeDocument/2006/relationships/slideMaster"/>
<Relationship Id="rId5" Target="slides/slide1.xml" Type="http://schemas.openxmlformats.org/officeDocument/2006/relationships/slide"/>
<Relationship Id="rId6" Target="slides/slide2.xml" Type="http://schemas.openxmlformats.org/officeDocument/2006/relationships/slide"/>
<Relationship Id="rId7" Target="slides/slide3.xml" Type="http://schemas.openxmlformats.org/officeDocument/2006/relationships/slide"/>
<Relationship Id="rId8" Target="slides/slide4.xml" Type="http://schemas.openxmlformats.org/officeDocument/2006/relationships/slide"/>
<Relationship Id="rId9" Target="slides/slide5.xml" Type="http://schemas.openxmlformats.org/officeDocument/2006/relationships/slide"/>
</Relationships>

</file>

<file path=ppt/charts/_rels/chart1.xml.rels><?xml version="1.0" encoding="UTF-8" standalone="no"?>
<Relationships xmlns="http://schemas.openxmlformats.org/package/2006/relationships">
<Relationship Id="rId1" Target="../theme/themeOverride1.xml" Type="http://schemas.openxmlformats.org/officeDocument/2006/relationships/themeOverride"/>
<Relationship Id="rId2" Target="../embeddings/Microsoft_Excel_Worksheet.xlsx" Type="http://schemas.openxmlformats.org/officeDocument/2006/relationships/package"/>
</Relationships>

</file>

<file path=ppt/charts/_rels/chart10.xml.rels><?xml version="1.0" encoding="UTF-8" standalone="no"?>
<Relationships xmlns="http://schemas.openxmlformats.org/package/2006/relationships">
<Relationship Id="rId1" Target="../theme/themeOverride10.xml" Type="http://schemas.openxmlformats.org/officeDocument/2006/relationships/themeOverride"/>
<Relationship Id="rId2" Target="../embeddings/Microsoft_Excel_Worksheet9.xlsx" Type="http://schemas.openxmlformats.org/officeDocument/2006/relationships/package"/>
</Relationships>

</file>

<file path=ppt/charts/_rels/chart2.xml.rels><?xml version="1.0" encoding="UTF-8" standalone="no"?>
<Relationships xmlns="http://schemas.openxmlformats.org/package/2006/relationships">
<Relationship Id="rId1" Target="../theme/themeOverride2.xml" Type="http://schemas.openxmlformats.org/officeDocument/2006/relationships/themeOverride"/>
<Relationship Id="rId2" Target="../embeddings/Microsoft_Excel_Worksheet1.xlsx" Type="http://schemas.openxmlformats.org/officeDocument/2006/relationships/package"/>
</Relationships>

</file>

<file path=ppt/charts/_rels/chart3.xml.rels><?xml version="1.0" encoding="UTF-8" standalone="no"?>
<Relationships xmlns="http://schemas.openxmlformats.org/package/2006/relationships">
<Relationship Id="rId1" Target="../theme/themeOverride3.xml" Type="http://schemas.openxmlformats.org/officeDocument/2006/relationships/themeOverride"/>
<Relationship Id="rId2" Target="../embeddings/Microsoft_Excel_Worksheet2.xlsx" Type="http://schemas.openxmlformats.org/officeDocument/2006/relationships/package"/>
</Relationships>

</file>

<file path=ppt/charts/_rels/chart4.xml.rels><?xml version="1.0" encoding="UTF-8" standalone="no"?>
<Relationships xmlns="http://schemas.openxmlformats.org/package/2006/relationships">
<Relationship Id="rId1" Target="../theme/themeOverride4.xml" Type="http://schemas.openxmlformats.org/officeDocument/2006/relationships/themeOverride"/>
<Relationship Id="rId2" Target="../embeddings/Microsoft_Excel_Worksheet3.xlsx" Type="http://schemas.openxmlformats.org/officeDocument/2006/relationships/package"/>
</Relationships>

</file>

<file path=ppt/charts/_rels/chart5.xml.rels><?xml version="1.0" encoding="UTF-8" standalone="no"?>
<Relationships xmlns="http://schemas.openxmlformats.org/package/2006/relationships">
<Relationship Id="rId1" Target="../theme/themeOverride5.xml" Type="http://schemas.openxmlformats.org/officeDocument/2006/relationships/themeOverride"/>
<Relationship Id="rId2" Target="../embeddings/Microsoft_Excel_Worksheet4.xlsx" Type="http://schemas.openxmlformats.org/officeDocument/2006/relationships/package"/>
</Relationships>

</file>

<file path=ppt/charts/_rels/chart6.xml.rels><?xml version="1.0" encoding="UTF-8" standalone="no"?>
<Relationships xmlns="http://schemas.openxmlformats.org/package/2006/relationships">
<Relationship Id="rId1" Target="../theme/themeOverride6.xml" Type="http://schemas.openxmlformats.org/officeDocument/2006/relationships/themeOverride"/>
<Relationship Id="rId2" Target="../embeddings/Microsoft_Excel_Worksheet5.xlsx" Type="http://schemas.openxmlformats.org/officeDocument/2006/relationships/package"/>
</Relationships>

</file>

<file path=ppt/charts/_rels/chart7.xml.rels><?xml version="1.0" encoding="UTF-8" standalone="no"?>
<Relationships xmlns="http://schemas.openxmlformats.org/package/2006/relationships">
<Relationship Id="rId1" Target="../theme/themeOverride7.xml" Type="http://schemas.openxmlformats.org/officeDocument/2006/relationships/themeOverride"/>
<Relationship Id="rId2" Target="../embeddings/Microsoft_Excel_Worksheet6.xlsx" Type="http://schemas.openxmlformats.org/officeDocument/2006/relationships/package"/>
</Relationships>

</file>

<file path=ppt/charts/_rels/chart8.xml.rels><?xml version="1.0" encoding="UTF-8" standalone="no"?>
<Relationships xmlns="http://schemas.openxmlformats.org/package/2006/relationships">
<Relationship Id="rId1" Target="../theme/themeOverride8.xml" Type="http://schemas.openxmlformats.org/officeDocument/2006/relationships/themeOverride"/>
<Relationship Id="rId2" Target="../embeddings/Microsoft_Excel_Worksheet7.xlsx" Type="http://schemas.openxmlformats.org/officeDocument/2006/relationships/package"/>
</Relationships>

</file>

<file path=ppt/charts/_rels/chart9.xml.rels><?xml version="1.0" encoding="UTF-8" standalone="no"?>
<Relationships xmlns="http://schemas.openxmlformats.org/package/2006/relationships">
<Relationship Id="rId1" Target="../theme/themeOverride9.xml" Type="http://schemas.openxmlformats.org/officeDocument/2006/relationships/themeOverride"/>
<Relationship Id="rId2" Target="../embeddings/Microsoft_Excel_Worksheet8.xlsx" Type="http://schemas.openxmlformats.org/officeDocument/2006/relationships/package"/>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sz="1050" dirty="0"/>
              <a:t>Deelname</a:t>
            </a:r>
            <a:r>
              <a:rPr lang="nl-BE" sz="1050" baseline="0" dirty="0"/>
              <a:t> aan </a:t>
            </a:r>
            <a:r>
              <a:rPr lang="nl-BE" sz="1050" dirty="0"/>
              <a:t>acties</a:t>
            </a:r>
          </a:p>
        </c:rich>
      </c:tx>
      <c:overlay val="0"/>
      <c:spPr>
        <a:noFill/>
        <a:ln>
          <a:noFill/>
        </a:ln>
        <a:effectLst/>
      </c:spPr>
    </c:title>
    <c:autoTitleDeleted val="0"/>
    <c:plotArea>
      <c:layout/>
      <c:lineChart>
        <c:grouping val="standard"/>
        <c:varyColors val="0"/>
        <c:ser>
          <c:idx val="0"/>
          <c:order val="0"/>
          <c:tx>
            <c:strRef>
              <c:f>Blad1!$H$1</c:f>
              <c:strCache>
                <c:ptCount val="1"/>
                <c:pt idx="0">
                  <c:v>orientatie</c:v>
                </c:pt>
              </c:strCache>
            </c:strRef>
          </c:tx>
          <c:spPr>
            <a:ln w="22225" cap="rnd">
              <a:solidFill>
                <a:schemeClr val="bg1">
                  <a:lumMod val="65000"/>
                </a:schemeClr>
              </a:solidFill>
              <a:round/>
            </a:ln>
            <a:effectLst/>
          </c:spPr>
          <c:marker>
            <c:symbol val="none"/>
          </c:marker>
          <c:cat>
            <c:numRef>
              <c:f>Blad1!$G$2:$G$13</c:f>
              <c:numCache>
                <c:formatCode>General</c:formatCode>
                <c:ptCount val="12"/>
                <c:pt idx="0">
                  <c:v>13</c:v>
                </c:pt>
                <c:pt idx="1">
                  <c:v>14</c:v>
                </c:pt>
                <c:pt idx="2">
                  <c:v>15</c:v>
                </c:pt>
                <c:pt idx="3">
                  <c:v>16</c:v>
                </c:pt>
                <c:pt idx="4">
                  <c:v>17</c:v>
                </c:pt>
                <c:pt idx="5">
                  <c:v>18</c:v>
                </c:pt>
                <c:pt idx="6">
                  <c:v>19</c:v>
                </c:pt>
                <c:pt idx="7">
                  <c:v>20</c:v>
                </c:pt>
                <c:pt idx="8">
                  <c:v>21</c:v>
                </c:pt>
                <c:pt idx="9">
                  <c:v>22</c:v>
                </c:pt>
                <c:pt idx="10">
                  <c:v>23</c:v>
                </c:pt>
                <c:pt idx="11">
                  <c:v>24</c:v>
                </c:pt>
              </c:numCache>
            </c:numRef>
          </c:cat>
          <c:val>
            <c:numRef>
              <c:f>Blad1!$H$2:$H$13</c:f>
              <c:numCache>
                <c:formatCode>General</c:formatCode>
                <c:ptCount val="12"/>
                <c:pt idx="0">
                  <c:v>6.6000000000000503E-3</c:v>
                </c:pt>
                <c:pt idx="1">
                  <c:v>2.8399999999999981E-2</c:v>
                </c:pt>
                <c:pt idx="2">
                  <c:v>4.8699999999999966E-2</c:v>
                </c:pt>
                <c:pt idx="3">
                  <c:v>6.6400000000000015E-2</c:v>
                </c:pt>
                <c:pt idx="4">
                  <c:v>8.2899999999999974E-2</c:v>
                </c:pt>
                <c:pt idx="5">
                  <c:v>9.7899999999999987E-2</c:v>
                </c:pt>
                <c:pt idx="6">
                  <c:v>0.11160000000000003</c:v>
                </c:pt>
                <c:pt idx="7">
                  <c:v>0.12480000000000002</c:v>
                </c:pt>
                <c:pt idx="8">
                  <c:v>0.13749999999999996</c:v>
                </c:pt>
                <c:pt idx="9">
                  <c:v>0.14939999999999998</c:v>
                </c:pt>
                <c:pt idx="10">
                  <c:v>0.16149999999999998</c:v>
                </c:pt>
                <c:pt idx="11">
                  <c:v>0.17290000000000005</c:v>
                </c:pt>
              </c:numCache>
            </c:numRef>
          </c:val>
          <c:smooth val="0"/>
          <c:extLst>
            <c:ext xmlns:c16="http://schemas.microsoft.com/office/drawing/2014/chart" uri="{C3380CC4-5D6E-409C-BE32-E72D297353CC}">
              <c16:uniqueId val="{00000000-79FF-44E5-B286-6E3F307232C1}"/>
            </c:ext>
          </c:extLst>
        </c:ser>
        <c:ser>
          <c:idx val="1"/>
          <c:order val="1"/>
          <c:tx>
            <c:strRef>
              <c:f>Blad1!$I$1</c:f>
              <c:strCache>
                <c:ptCount val="1"/>
                <c:pt idx="0">
                  <c:v>context</c:v>
                </c:pt>
              </c:strCache>
            </c:strRef>
          </c:tx>
          <c:spPr>
            <a:ln w="22225" cap="rnd">
              <a:solidFill>
                <a:sysClr val="windowText" lastClr="000000"/>
              </a:solidFill>
              <a:round/>
            </a:ln>
            <a:effectLst/>
          </c:spPr>
          <c:marker>
            <c:symbol val="none"/>
          </c:marker>
          <c:cat>
            <c:numRef>
              <c:f>Blad1!$G$2:$G$13</c:f>
              <c:numCache>
                <c:formatCode>General</c:formatCode>
                <c:ptCount val="12"/>
                <c:pt idx="0">
                  <c:v>13</c:v>
                </c:pt>
                <c:pt idx="1">
                  <c:v>14</c:v>
                </c:pt>
                <c:pt idx="2">
                  <c:v>15</c:v>
                </c:pt>
                <c:pt idx="3">
                  <c:v>16</c:v>
                </c:pt>
                <c:pt idx="4">
                  <c:v>17</c:v>
                </c:pt>
                <c:pt idx="5">
                  <c:v>18</c:v>
                </c:pt>
                <c:pt idx="6">
                  <c:v>19</c:v>
                </c:pt>
                <c:pt idx="7">
                  <c:v>20</c:v>
                </c:pt>
                <c:pt idx="8">
                  <c:v>21</c:v>
                </c:pt>
                <c:pt idx="9">
                  <c:v>22</c:v>
                </c:pt>
                <c:pt idx="10">
                  <c:v>23</c:v>
                </c:pt>
                <c:pt idx="11">
                  <c:v>24</c:v>
                </c:pt>
              </c:numCache>
            </c:numRef>
          </c:cat>
          <c:val>
            <c:numRef>
              <c:f>Blad1!$I$2:$I$13</c:f>
              <c:numCache>
                <c:formatCode>General</c:formatCode>
                <c:ptCount val="12"/>
                <c:pt idx="0">
                  <c:v>7.4400000000000022E-2</c:v>
                </c:pt>
                <c:pt idx="1">
                  <c:v>0.10119999999999996</c:v>
                </c:pt>
                <c:pt idx="2">
                  <c:v>0.13180000000000003</c:v>
                </c:pt>
                <c:pt idx="3">
                  <c:v>0.14829999999999999</c:v>
                </c:pt>
                <c:pt idx="4">
                  <c:v>0.1623</c:v>
                </c:pt>
                <c:pt idx="5">
                  <c:v>0.17589999999999995</c:v>
                </c:pt>
                <c:pt idx="6">
                  <c:v>0.1885</c:v>
                </c:pt>
                <c:pt idx="7">
                  <c:v>0.20099999999999996</c:v>
                </c:pt>
                <c:pt idx="8">
                  <c:v>0.21350000000000002</c:v>
                </c:pt>
                <c:pt idx="9">
                  <c:v>0.2258</c:v>
                </c:pt>
                <c:pt idx="10">
                  <c:v>0.23860000000000003</c:v>
                </c:pt>
                <c:pt idx="11">
                  <c:v>0.25209999999999999</c:v>
                </c:pt>
              </c:numCache>
            </c:numRef>
          </c:val>
          <c:smooth val="0"/>
          <c:extLst>
            <c:ext xmlns:c16="http://schemas.microsoft.com/office/drawing/2014/chart" uri="{C3380CC4-5D6E-409C-BE32-E72D297353CC}">
              <c16:uniqueId val="{00000001-79FF-44E5-B286-6E3F307232C1}"/>
            </c:ext>
          </c:extLst>
        </c:ser>
        <c:ser>
          <c:idx val="2"/>
          <c:order val="2"/>
          <c:tx>
            <c:strRef>
              <c:f>Blad1!$J$1</c:f>
              <c:strCache>
                <c:ptCount val="1"/>
                <c:pt idx="0">
                  <c:v>competentieversterking</c:v>
                </c:pt>
              </c:strCache>
            </c:strRef>
          </c:tx>
          <c:spPr>
            <a:ln w="22225" cap="rnd">
              <a:solidFill>
                <a:schemeClr val="accent2">
                  <a:lumMod val="75000"/>
                </a:schemeClr>
              </a:solidFill>
              <a:round/>
            </a:ln>
            <a:effectLst/>
          </c:spPr>
          <c:marker>
            <c:symbol val="none"/>
          </c:marker>
          <c:cat>
            <c:numRef>
              <c:f>Blad1!$G$2:$G$13</c:f>
              <c:numCache>
                <c:formatCode>General</c:formatCode>
                <c:ptCount val="12"/>
                <c:pt idx="0">
                  <c:v>13</c:v>
                </c:pt>
                <c:pt idx="1">
                  <c:v>14</c:v>
                </c:pt>
                <c:pt idx="2">
                  <c:v>15</c:v>
                </c:pt>
                <c:pt idx="3">
                  <c:v>16</c:v>
                </c:pt>
                <c:pt idx="4">
                  <c:v>17</c:v>
                </c:pt>
                <c:pt idx="5">
                  <c:v>18</c:v>
                </c:pt>
                <c:pt idx="6">
                  <c:v>19</c:v>
                </c:pt>
                <c:pt idx="7">
                  <c:v>20</c:v>
                </c:pt>
                <c:pt idx="8">
                  <c:v>21</c:v>
                </c:pt>
                <c:pt idx="9">
                  <c:v>22</c:v>
                </c:pt>
                <c:pt idx="10">
                  <c:v>23</c:v>
                </c:pt>
                <c:pt idx="11">
                  <c:v>24</c:v>
                </c:pt>
              </c:numCache>
            </c:numRef>
          </c:cat>
          <c:val>
            <c:numRef>
              <c:f>Blad1!$J$2:$J$13</c:f>
              <c:numCache>
                <c:formatCode>General</c:formatCode>
                <c:ptCount val="12"/>
                <c:pt idx="0">
                  <c:v>2.5599999999999956E-2</c:v>
                </c:pt>
                <c:pt idx="1">
                  <c:v>4.8399999999999999E-2</c:v>
                </c:pt>
                <c:pt idx="2">
                  <c:v>6.7999999999999949E-2</c:v>
                </c:pt>
                <c:pt idx="3">
                  <c:v>8.5999999999999965E-2</c:v>
                </c:pt>
                <c:pt idx="4">
                  <c:v>0.10419999999999996</c:v>
                </c:pt>
                <c:pt idx="5">
                  <c:v>0.12050000000000005</c:v>
                </c:pt>
                <c:pt idx="6">
                  <c:v>0.13560000000000005</c:v>
                </c:pt>
                <c:pt idx="7">
                  <c:v>0.15029999999999999</c:v>
                </c:pt>
                <c:pt idx="8">
                  <c:v>0.16620000000000001</c:v>
                </c:pt>
                <c:pt idx="9">
                  <c:v>0.17969999999999997</c:v>
                </c:pt>
                <c:pt idx="10">
                  <c:v>0.1925</c:v>
                </c:pt>
                <c:pt idx="11">
                  <c:v>0.20479999999999998</c:v>
                </c:pt>
              </c:numCache>
            </c:numRef>
          </c:val>
          <c:smooth val="0"/>
          <c:extLst>
            <c:ext xmlns:c16="http://schemas.microsoft.com/office/drawing/2014/chart" uri="{C3380CC4-5D6E-409C-BE32-E72D297353CC}">
              <c16:uniqueId val="{00000002-79FF-44E5-B286-6E3F307232C1}"/>
            </c:ext>
          </c:extLst>
        </c:ser>
        <c:ser>
          <c:idx val="3"/>
          <c:order val="3"/>
          <c:tx>
            <c:strRef>
              <c:f>Blad1!$K$1</c:f>
              <c:strCache>
                <c:ptCount val="1"/>
                <c:pt idx="0">
                  <c:v>solliciteren</c:v>
                </c:pt>
              </c:strCache>
            </c:strRef>
          </c:tx>
          <c:spPr>
            <a:ln w="22225" cap="rnd">
              <a:solidFill>
                <a:schemeClr val="accent6">
                  <a:lumMod val="75000"/>
                </a:schemeClr>
              </a:solidFill>
              <a:round/>
            </a:ln>
            <a:effectLst/>
          </c:spPr>
          <c:marker>
            <c:symbol val="none"/>
          </c:marker>
          <c:cat>
            <c:numRef>
              <c:f>Blad1!$G$2:$G$13</c:f>
              <c:numCache>
                <c:formatCode>General</c:formatCode>
                <c:ptCount val="12"/>
                <c:pt idx="0">
                  <c:v>13</c:v>
                </c:pt>
                <c:pt idx="1">
                  <c:v>14</c:v>
                </c:pt>
                <c:pt idx="2">
                  <c:v>15</c:v>
                </c:pt>
                <c:pt idx="3">
                  <c:v>16</c:v>
                </c:pt>
                <c:pt idx="4">
                  <c:v>17</c:v>
                </c:pt>
                <c:pt idx="5">
                  <c:v>18</c:v>
                </c:pt>
                <c:pt idx="6">
                  <c:v>19</c:v>
                </c:pt>
                <c:pt idx="7">
                  <c:v>20</c:v>
                </c:pt>
                <c:pt idx="8">
                  <c:v>21</c:v>
                </c:pt>
                <c:pt idx="9">
                  <c:v>22</c:v>
                </c:pt>
                <c:pt idx="10">
                  <c:v>23</c:v>
                </c:pt>
                <c:pt idx="11">
                  <c:v>24</c:v>
                </c:pt>
              </c:numCache>
            </c:numRef>
          </c:cat>
          <c:val>
            <c:numRef>
              <c:f>Blad1!$K$2:$K$13</c:f>
              <c:numCache>
                <c:formatCode>General</c:formatCode>
                <c:ptCount val="12"/>
                <c:pt idx="0">
                  <c:v>1.6900000000000026E-2</c:v>
                </c:pt>
                <c:pt idx="1">
                  <c:v>3.8599999999999968E-2</c:v>
                </c:pt>
                <c:pt idx="2">
                  <c:v>5.9000000000000052E-2</c:v>
                </c:pt>
                <c:pt idx="3">
                  <c:v>7.669999999999999E-2</c:v>
                </c:pt>
                <c:pt idx="4">
                  <c:v>9.2700000000000005E-2</c:v>
                </c:pt>
                <c:pt idx="5">
                  <c:v>0.10829999999999995</c:v>
                </c:pt>
                <c:pt idx="6">
                  <c:v>0.12229999999999996</c:v>
                </c:pt>
                <c:pt idx="7">
                  <c:v>0.13529999999999998</c:v>
                </c:pt>
                <c:pt idx="8">
                  <c:v>0.14859999999999995</c:v>
                </c:pt>
                <c:pt idx="9">
                  <c:v>0.16139999999999999</c:v>
                </c:pt>
                <c:pt idx="10">
                  <c:v>0.17369999999999997</c:v>
                </c:pt>
                <c:pt idx="11">
                  <c:v>0.18620000000000003</c:v>
                </c:pt>
              </c:numCache>
            </c:numRef>
          </c:val>
          <c:smooth val="0"/>
          <c:extLst>
            <c:ext xmlns:c16="http://schemas.microsoft.com/office/drawing/2014/chart" uri="{C3380CC4-5D6E-409C-BE32-E72D297353CC}">
              <c16:uniqueId val="{00000003-79FF-44E5-B286-6E3F307232C1}"/>
            </c:ext>
          </c:extLst>
        </c:ser>
        <c:ser>
          <c:idx val="4"/>
          <c:order val="4"/>
          <c:tx>
            <c:strRef>
              <c:f>Blad1!$L$1</c:f>
              <c:strCache>
                <c:ptCount val="1"/>
                <c:pt idx="0">
                  <c:v>andere</c:v>
                </c:pt>
              </c:strCache>
            </c:strRef>
          </c:tx>
          <c:spPr>
            <a:ln w="22225" cap="rnd">
              <a:solidFill>
                <a:schemeClr val="accent5">
                  <a:lumMod val="75000"/>
                </a:schemeClr>
              </a:solidFill>
              <a:round/>
            </a:ln>
            <a:effectLst/>
          </c:spPr>
          <c:marker>
            <c:symbol val="none"/>
          </c:marker>
          <c:cat>
            <c:numRef>
              <c:f>Blad1!$G$2:$G$13</c:f>
              <c:numCache>
                <c:formatCode>General</c:formatCode>
                <c:ptCount val="12"/>
                <c:pt idx="0">
                  <c:v>13</c:v>
                </c:pt>
                <c:pt idx="1">
                  <c:v>14</c:v>
                </c:pt>
                <c:pt idx="2">
                  <c:v>15</c:v>
                </c:pt>
                <c:pt idx="3">
                  <c:v>16</c:v>
                </c:pt>
                <c:pt idx="4">
                  <c:v>17</c:v>
                </c:pt>
                <c:pt idx="5">
                  <c:v>18</c:v>
                </c:pt>
                <c:pt idx="6">
                  <c:v>19</c:v>
                </c:pt>
                <c:pt idx="7">
                  <c:v>20</c:v>
                </c:pt>
                <c:pt idx="8">
                  <c:v>21</c:v>
                </c:pt>
                <c:pt idx="9">
                  <c:v>22</c:v>
                </c:pt>
                <c:pt idx="10">
                  <c:v>23</c:v>
                </c:pt>
                <c:pt idx="11">
                  <c:v>24</c:v>
                </c:pt>
              </c:numCache>
            </c:numRef>
          </c:cat>
          <c:val>
            <c:numRef>
              <c:f>Blad1!$L$2:$L$13</c:f>
              <c:numCache>
                <c:formatCode>General</c:formatCode>
                <c:ptCount val="12"/>
                <c:pt idx="0">
                  <c:v>6.7000000000000393E-3</c:v>
                </c:pt>
                <c:pt idx="1">
                  <c:v>3.0000000000000027E-2</c:v>
                </c:pt>
                <c:pt idx="2">
                  <c:v>5.1400000000000001E-2</c:v>
                </c:pt>
                <c:pt idx="3">
                  <c:v>7.020000000000004E-2</c:v>
                </c:pt>
                <c:pt idx="4">
                  <c:v>8.6400000000000032E-2</c:v>
                </c:pt>
                <c:pt idx="5">
                  <c:v>0.10160000000000002</c:v>
                </c:pt>
                <c:pt idx="6">
                  <c:v>0.11550000000000005</c:v>
                </c:pt>
                <c:pt idx="7">
                  <c:v>0.12849999999999995</c:v>
                </c:pt>
                <c:pt idx="8">
                  <c:v>0.1411</c:v>
                </c:pt>
                <c:pt idx="9">
                  <c:v>0.15369999999999995</c:v>
                </c:pt>
                <c:pt idx="10">
                  <c:v>0.16610000000000003</c:v>
                </c:pt>
                <c:pt idx="11">
                  <c:v>0.17859999999999998</c:v>
                </c:pt>
              </c:numCache>
            </c:numRef>
          </c:val>
          <c:smooth val="0"/>
          <c:extLst>
            <c:ext xmlns:c16="http://schemas.microsoft.com/office/drawing/2014/chart" uri="{C3380CC4-5D6E-409C-BE32-E72D297353CC}">
              <c16:uniqueId val="{00000004-79FF-44E5-B286-6E3F307232C1}"/>
            </c:ext>
          </c:extLst>
        </c:ser>
        <c:dLbls>
          <c:showLegendKey val="0"/>
          <c:showVal val="0"/>
          <c:showCatName val="0"/>
          <c:showSerName val="0"/>
          <c:showPercent val="0"/>
          <c:showBubbleSize val="0"/>
        </c:dLbls>
        <c:smooth val="0"/>
        <c:axId val="1879132303"/>
        <c:axId val="1870485615"/>
      </c:lineChart>
      <c:catAx>
        <c:axId val="187913230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BE" sz="1000" dirty="0"/>
                  <a:t>maanden sinds start werkloosheid</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1870485615"/>
        <c:crosses val="autoZero"/>
        <c:auto val="1"/>
        <c:lblAlgn val="ctr"/>
        <c:lblOffset val="100"/>
        <c:noMultiLvlLbl val="0"/>
      </c:catAx>
      <c:valAx>
        <c:axId val="1870485615"/>
        <c:scaling>
          <c:orientation val="minMax"/>
          <c:max val="0.30000000000000004"/>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BE" sz="900" dirty="0"/>
                  <a:t>% dat al deelnam aan actie [1-S(t)]</a:t>
                </a: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BE"/>
          </a:p>
        </c:txPr>
        <c:crossAx val="1879132303"/>
        <c:crosses val="autoZero"/>
        <c:crossBetween val="between"/>
        <c:majorUnit val="5.000000000000001E-2"/>
      </c:valAx>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txPr>
    <a:bodyPr/>
    <a:lstStyle/>
    <a:p>
      <a:pPr>
        <a:defRPr/>
      </a:pPr>
      <a:endParaRPr lang="nl-BE"/>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sz="900" dirty="0"/>
              <a:t>actie solliciteren</a:t>
            </a:r>
          </a:p>
        </c:rich>
      </c:tx>
      <c:layout>
        <c:manualLayout>
          <c:xMode val="edge"/>
          <c:yMode val="edge"/>
          <c:x val="0.37963464052287582"/>
          <c:y val="1.1134479717813051E-2"/>
        </c:manualLayout>
      </c:layout>
      <c:overlay val="0"/>
      <c:spPr>
        <a:noFill/>
        <a:ln>
          <a:noFill/>
        </a:ln>
        <a:effectLst/>
      </c:spPr>
    </c:title>
    <c:autoTitleDeleted val="0"/>
    <c:plotArea>
      <c:layout>
        <c:manualLayout>
          <c:layoutTarget val="inner"/>
          <c:xMode val="edge"/>
          <c:yMode val="edge"/>
          <c:x val="0.19224019607843137"/>
          <c:y val="0.1138931623931624"/>
          <c:w val="0.75735686274509806"/>
          <c:h val="0.68511367521367528"/>
        </c:manualLayout>
      </c:layout>
      <c:lineChart>
        <c:grouping val="standard"/>
        <c:varyColors val="0"/>
        <c:ser>
          <c:idx val="0"/>
          <c:order val="0"/>
          <c:tx>
            <c:strRef>
              <c:f>'actie solliciteren'!$O$203</c:f>
              <c:strCache>
                <c:ptCount val="1"/>
                <c:pt idx="0">
                  <c:v>deelnemers</c:v>
                </c:pt>
              </c:strCache>
            </c:strRef>
          </c:tx>
          <c:spPr>
            <a:ln w="19050" cap="rnd">
              <a:solidFill>
                <a:sysClr val="windowText" lastClr="000000"/>
              </a:solidFill>
              <a:round/>
            </a:ln>
            <a:effectLst/>
          </c:spPr>
          <c:marker>
            <c:symbol val="circle"/>
            <c:size val="3"/>
            <c:spPr>
              <a:solidFill>
                <a:schemeClr val="tx1"/>
              </a:solidFill>
              <a:ln>
                <a:solidFill>
                  <a:sysClr val="windowText" lastClr="000000"/>
                </a:solidFill>
              </a:ln>
            </c:spPr>
          </c:marker>
          <c:dPt>
            <c:idx val="0"/>
            <c:bubble3D val="0"/>
            <c:extLst>
              <c:ext xmlns:c16="http://schemas.microsoft.com/office/drawing/2014/chart" uri="{C3380CC4-5D6E-409C-BE32-E72D297353CC}">
                <c16:uniqueId val="{00000000-1523-42C5-A585-62C04D1B265D}"/>
              </c:ext>
            </c:extLst>
          </c:dPt>
          <c:dPt>
            <c:idx val="39"/>
            <c:bubble3D val="0"/>
            <c:extLst>
              <c:ext xmlns:c16="http://schemas.microsoft.com/office/drawing/2014/chart" uri="{C3380CC4-5D6E-409C-BE32-E72D297353CC}">
                <c16:uniqueId val="{00000001-1523-42C5-A585-62C04D1B265D}"/>
              </c:ext>
            </c:extLst>
          </c:dPt>
          <c:dPt>
            <c:idx val="40"/>
            <c:bubble3D val="0"/>
            <c:extLst>
              <c:ext xmlns:c16="http://schemas.microsoft.com/office/drawing/2014/chart" uri="{C3380CC4-5D6E-409C-BE32-E72D297353CC}">
                <c16:uniqueId val="{00000002-1523-42C5-A585-62C04D1B265D}"/>
              </c:ext>
            </c:extLst>
          </c:dPt>
          <c:dPt>
            <c:idx val="41"/>
            <c:bubble3D val="0"/>
            <c:extLst>
              <c:ext xmlns:c16="http://schemas.microsoft.com/office/drawing/2014/chart" uri="{C3380CC4-5D6E-409C-BE32-E72D297353CC}">
                <c16:uniqueId val="{00000003-1523-42C5-A585-62C04D1B265D}"/>
              </c:ext>
            </c:extLst>
          </c:dPt>
          <c:dPt>
            <c:idx val="42"/>
            <c:bubble3D val="0"/>
            <c:extLst>
              <c:ext xmlns:c16="http://schemas.microsoft.com/office/drawing/2014/chart" uri="{C3380CC4-5D6E-409C-BE32-E72D297353CC}">
                <c16:uniqueId val="{00000004-1523-42C5-A585-62C04D1B265D}"/>
              </c:ext>
            </c:extLst>
          </c:dPt>
          <c:dPt>
            <c:idx val="43"/>
            <c:bubble3D val="0"/>
            <c:extLst>
              <c:ext xmlns:c16="http://schemas.microsoft.com/office/drawing/2014/chart" uri="{C3380CC4-5D6E-409C-BE32-E72D297353CC}">
                <c16:uniqueId val="{00000005-1523-42C5-A585-62C04D1B265D}"/>
              </c:ext>
            </c:extLst>
          </c:dPt>
          <c:dPt>
            <c:idx val="44"/>
            <c:bubble3D val="0"/>
            <c:extLst>
              <c:ext xmlns:c16="http://schemas.microsoft.com/office/drawing/2014/chart" uri="{C3380CC4-5D6E-409C-BE32-E72D297353CC}">
                <c16:uniqueId val="{00000006-1523-42C5-A585-62C04D1B265D}"/>
              </c:ext>
            </c:extLst>
          </c:dPt>
          <c:dPt>
            <c:idx val="45"/>
            <c:bubble3D val="0"/>
            <c:extLst>
              <c:ext xmlns:c16="http://schemas.microsoft.com/office/drawing/2014/chart" uri="{C3380CC4-5D6E-409C-BE32-E72D297353CC}">
                <c16:uniqueId val="{00000007-1523-42C5-A585-62C04D1B265D}"/>
              </c:ext>
            </c:extLst>
          </c:dPt>
          <c:dPt>
            <c:idx val="46"/>
            <c:bubble3D val="0"/>
            <c:extLst>
              <c:ext xmlns:c16="http://schemas.microsoft.com/office/drawing/2014/chart" uri="{C3380CC4-5D6E-409C-BE32-E72D297353CC}">
                <c16:uniqueId val="{00000008-1523-42C5-A585-62C04D1B265D}"/>
              </c:ext>
            </c:extLst>
          </c:dPt>
          <c:dPt>
            <c:idx val="47"/>
            <c:bubble3D val="0"/>
            <c:extLst>
              <c:ext xmlns:c16="http://schemas.microsoft.com/office/drawing/2014/chart" uri="{C3380CC4-5D6E-409C-BE32-E72D297353CC}">
                <c16:uniqueId val="{00000009-1523-42C5-A585-62C04D1B265D}"/>
              </c:ext>
            </c:extLst>
          </c:dPt>
          <c:cat>
            <c:numRef>
              <c:f>'actie solliciteren'!$N$204:$N$251</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'actie solliciteren'!$O$204:$O$251</c:f>
              <c:numCache>
                <c:formatCode>General</c:formatCode>
                <c:ptCount val="48"/>
                <c:pt idx="0">
                  <c:v>4.6433200000000001E-2</c:v>
                </c:pt>
                <c:pt idx="1">
                  <c:v>4.3407800000000003E-2</c:v>
                </c:pt>
                <c:pt idx="2">
                  <c:v>4.0559499999999998E-2</c:v>
                </c:pt>
                <c:pt idx="3">
                  <c:v>3.7879900000000001E-2</c:v>
                </c:pt>
                <c:pt idx="4">
                  <c:v>3.5360500000000003E-2</c:v>
                </c:pt>
                <c:pt idx="5">
                  <c:v>3.29932E-2</c:v>
                </c:pt>
                <c:pt idx="6">
                  <c:v>3.0769899999999999E-2</c:v>
                </c:pt>
                <c:pt idx="7">
                  <c:v>2.8682699999999998E-2</c:v>
                </c:pt>
                <c:pt idx="8">
                  <c:v>2.6724100000000001E-2</c:v>
                </c:pt>
                <c:pt idx="9">
                  <c:v>2.48869E-2</c:v>
                </c:pt>
                <c:pt idx="10">
                  <c:v>2.3164000000000001E-2</c:v>
                </c:pt>
                <c:pt idx="11">
                  <c:v>2.15488E-2</c:v>
                </c:pt>
                <c:pt idx="12">
                  <c:v>2.0034799999999998E-2</c:v>
                </c:pt>
                <c:pt idx="13">
                  <c:v>1.8616000000000001E-2</c:v>
                </c:pt>
                <c:pt idx="14">
                  <c:v>1.7286599999999999E-2</c:v>
                </c:pt>
                <c:pt idx="15">
                  <c:v>1.6041099999999999E-2</c:v>
                </c:pt>
                <c:pt idx="16" formatCode="0.00E+00">
                  <c:v>1.4874399999999999E-2</c:v>
                </c:pt>
                <c:pt idx="17">
                  <c:v>1.3781399999999999E-2</c:v>
                </c:pt>
                <c:pt idx="18">
                  <c:v>1.2757599999999999E-2</c:v>
                </c:pt>
                <c:pt idx="19">
                  <c:v>1.17985E-2</c:v>
                </c:pt>
                <c:pt idx="20">
                  <c:v>1.0900099999999999E-2</c:v>
                </c:pt>
                <c:pt idx="21">
                  <c:v>1.00585E-2</c:v>
                </c:pt>
                <c:pt idx="22">
                  <c:v>9.2700000000000005E-3</c:v>
                </c:pt>
                <c:pt idx="23">
                  <c:v>8.5311999999999992E-3</c:v>
                </c:pt>
                <c:pt idx="24">
                  <c:v>7.8387999999999999E-3</c:v>
                </c:pt>
                <c:pt idx="25">
                  <c:v>7.1898999999999999E-3</c:v>
                </c:pt>
                <c:pt idx="26">
                  <c:v>6.5816E-3</c:v>
                </c:pt>
                <c:pt idx="27">
                  <c:v>6.0112999999999998E-3</c:v>
                </c:pt>
                <c:pt idx="28">
                  <c:v>5.4764999999999996E-3</c:v>
                </c:pt>
                <c:pt idx="29">
                  <c:v>4.9747999999999997E-3</c:v>
                </c:pt>
                <c:pt idx="30">
                  <c:v>4.5040999999999996E-3</c:v>
                </c:pt>
                <c:pt idx="31">
                  <c:v>4.0623999999999999E-3</c:v>
                </c:pt>
                <c:pt idx="32">
                  <c:v>3.6476999999999998E-3</c:v>
                </c:pt>
                <c:pt idx="33">
                  <c:v>3.2582000000000002E-3</c:v>
                </c:pt>
                <c:pt idx="34">
                  <c:v>2.8922000000000002E-3</c:v>
                </c:pt>
                <c:pt idx="35">
                  <c:v>2.5482999999999999E-3</c:v>
                </c:pt>
                <c:pt idx="36">
                  <c:v>2.225E-3</c:v>
                </c:pt>
                <c:pt idx="37">
                  <c:v>1.9208000000000001E-3</c:v>
                </c:pt>
                <c:pt idx="38">
                  <c:v>1.6345000000000001E-3</c:v>
                </c:pt>
                <c:pt idx="39">
                  <c:v>1.3649000000000001E-3</c:v>
                </c:pt>
                <c:pt idx="40">
                  <c:v>1.111E-3</c:v>
                </c:pt>
                <c:pt idx="41">
                  <c:v>8.7149999999999999E-4</c:v>
                </c:pt>
                <c:pt idx="42">
                  <c:v>6.4570000000000003E-4</c:v>
                </c:pt>
                <c:pt idx="43">
                  <c:v>4.325E-4</c:v>
                </c:pt>
                <c:pt idx="44">
                  <c:v>2.3110000000000001E-4</c:v>
                </c:pt>
                <c:pt idx="45">
                  <c:v>4.07E-5</c:v>
                </c:pt>
                <c:pt idx="46">
                  <c:v>-1.394E-4</c:v>
                </c:pt>
                <c:pt idx="47">
                  <c:v>-3.1E-4</c:v>
                </c:pt>
              </c:numCache>
            </c:numRef>
          </c:val>
          <c:smooth val="0"/>
          <c:extLst>
            <c:ext xmlns:c16="http://schemas.microsoft.com/office/drawing/2014/chart" uri="{C3380CC4-5D6E-409C-BE32-E72D297353CC}">
              <c16:uniqueId val="{0000000A-1523-42C5-A585-62C04D1B265D}"/>
            </c:ext>
          </c:extLst>
        </c:ser>
        <c:ser>
          <c:idx val="1"/>
          <c:order val="1"/>
          <c:tx>
            <c:strRef>
              <c:f>'actie solliciteren'!$P$203</c:f>
              <c:strCache>
                <c:ptCount val="1"/>
                <c:pt idx="0">
                  <c:v>niet-deelnemers</c:v>
                </c:pt>
              </c:strCache>
            </c:strRef>
          </c:tx>
          <c:spPr>
            <a:ln>
              <a:solidFill>
                <a:schemeClr val="bg1">
                  <a:lumMod val="65000"/>
                </a:schemeClr>
              </a:solidFill>
            </a:ln>
          </c:spPr>
          <c:marker>
            <c:symbol val="circle"/>
            <c:size val="3"/>
            <c:spPr>
              <a:solidFill>
                <a:schemeClr val="bg1">
                  <a:lumMod val="65000"/>
                </a:schemeClr>
              </a:solidFill>
              <a:ln>
                <a:solidFill>
                  <a:schemeClr val="bg1">
                    <a:lumMod val="65000"/>
                  </a:schemeClr>
                </a:solidFill>
              </a:ln>
            </c:spPr>
          </c:marker>
          <c:cat>
            <c:numRef>
              <c:f>'actie solliciteren'!$N$204:$N$251</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'actie solliciteren'!$P$204:$P$251</c:f>
              <c:numCache>
                <c:formatCode>General</c:formatCode>
                <c:ptCount val="48"/>
                <c:pt idx="0">
                  <c:v>-4.6568400000000003E-2</c:v>
                </c:pt>
                <c:pt idx="1">
                  <c:v>-4.3762099999999998E-2</c:v>
                </c:pt>
                <c:pt idx="2">
                  <c:v>-4.1113900000000002E-2</c:v>
                </c:pt>
                <c:pt idx="3">
                  <c:v>-3.8616200000000003E-2</c:v>
                </c:pt>
                <c:pt idx="4">
                  <c:v>-3.6261500000000002E-2</c:v>
                </c:pt>
                <c:pt idx="5">
                  <c:v>-3.40424E-2</c:v>
                </c:pt>
                <c:pt idx="6">
                  <c:v>-3.1951899999999998E-2</c:v>
                </c:pt>
                <c:pt idx="7">
                  <c:v>-2.9982999999999999E-2</c:v>
                </c:pt>
                <c:pt idx="8">
                  <c:v>-2.8129299999999999E-2</c:v>
                </c:pt>
                <c:pt idx="9">
                  <c:v>-2.63842E-2</c:v>
                </c:pt>
                <c:pt idx="10">
                  <c:v>-2.4741800000000001E-2</c:v>
                </c:pt>
                <c:pt idx="11">
                  <c:v>-2.31962E-2</c:v>
                </c:pt>
                <c:pt idx="12">
                  <c:v>-2.1741699999999999E-2</c:v>
                </c:pt>
                <c:pt idx="13">
                  <c:v>-2.03733E-2</c:v>
                </c:pt>
                <c:pt idx="14">
                  <c:v>-1.9085700000000001E-2</c:v>
                </c:pt>
                <c:pt idx="15">
                  <c:v>-1.78742E-2</c:v>
                </c:pt>
                <c:pt idx="16">
                  <c:v>-1.6734300000000001E-2</c:v>
                </c:pt>
                <c:pt idx="17">
                  <c:v>-1.5661700000000001E-2</c:v>
                </c:pt>
                <c:pt idx="18">
                  <c:v>-1.46523E-2</c:v>
                </c:pt>
                <c:pt idx="19">
                  <c:v>-1.3702300000000001E-2</c:v>
                </c:pt>
                <c:pt idx="20">
                  <c:v>-1.2808099999999999E-2</c:v>
                </c:pt>
                <c:pt idx="21">
                  <c:v>-1.1966299999999999E-2</c:v>
                </c:pt>
                <c:pt idx="22">
                  <c:v>-1.11737E-2</c:v>
                </c:pt>
                <c:pt idx="23">
                  <c:v>-1.0427199999999999E-2</c:v>
                </c:pt>
                <c:pt idx="24">
                  <c:v>-9.724E-3</c:v>
                </c:pt>
                <c:pt idx="25">
                  <c:v>-9.0614000000000007E-3</c:v>
                </c:pt>
                <c:pt idx="26">
                  <c:v>-8.4369000000000006E-3</c:v>
                </c:pt>
                <c:pt idx="27">
                  <c:v>-7.8481999999999996E-3</c:v>
                </c:pt>
                <c:pt idx="28">
                  <c:v>-7.293E-3</c:v>
                </c:pt>
                <c:pt idx="29">
                  <c:v>-6.7692999999999998E-3</c:v>
                </c:pt>
                <c:pt idx="30">
                  <c:v>-6.2750000000000002E-3</c:v>
                </c:pt>
                <c:pt idx="31">
                  <c:v>-5.8084E-3</c:v>
                </c:pt>
                <c:pt idx="32">
                  <c:v>-5.3676000000000001E-3</c:v>
                </c:pt>
                <c:pt idx="33">
                  <c:v>-4.9512000000000002E-3</c:v>
                </c:pt>
                <c:pt idx="34">
                  <c:v>-4.5576000000000002E-3</c:v>
                </c:pt>
                <c:pt idx="35">
                  <c:v>-4.1853000000000003E-3</c:v>
                </c:pt>
                <c:pt idx="36">
                  <c:v>-3.833E-3</c:v>
                </c:pt>
                <c:pt idx="37">
                  <c:v>-3.4994000000000002E-3</c:v>
                </c:pt>
                <c:pt idx="38">
                  <c:v>-3.1833999999999999E-3</c:v>
                </c:pt>
                <c:pt idx="39">
                  <c:v>-2.8839E-3</c:v>
                </c:pt>
                <c:pt idx="40">
                  <c:v>-2.5998000000000002E-3</c:v>
                </c:pt>
                <c:pt idx="41">
                  <c:v>-2.3300999999999999E-3</c:v>
                </c:pt>
                <c:pt idx="42">
                  <c:v>-2.0739999999999999E-3</c:v>
                </c:pt>
                <c:pt idx="43">
                  <c:v>-1.8305999999999999E-3</c:v>
                </c:pt>
                <c:pt idx="44">
                  <c:v>-1.5989999999999999E-3</c:v>
                </c:pt>
                <c:pt idx="45">
                  <c:v>-1.3785E-3</c:v>
                </c:pt>
                <c:pt idx="46">
                  <c:v>-1.1682999999999999E-3</c:v>
                </c:pt>
                <c:pt idx="47">
                  <c:v>-9.6790000000000005E-4</c:v>
                </c:pt>
              </c:numCache>
            </c:numRef>
          </c:val>
          <c:smooth val="0"/>
          <c:extLst>
            <c:ext xmlns:c16="http://schemas.microsoft.com/office/drawing/2014/chart" uri="{C3380CC4-5D6E-409C-BE32-E72D297353CC}">
              <c16:uniqueId val="{0000000B-1523-42C5-A585-62C04D1B265D}"/>
            </c:ext>
          </c:extLst>
        </c:ser>
        <c:dLbls>
          <c:showLegendKey val="0"/>
          <c:showVal val="0"/>
          <c:showCatName val="0"/>
          <c:showSerName val="0"/>
          <c:showPercent val="0"/>
          <c:showBubbleSize val="0"/>
        </c:dLbls>
        <c:marker val="1"/>
        <c:smooth val="0"/>
        <c:axId val="2090312159"/>
        <c:axId val="1847317791"/>
      </c:lineChart>
      <c:catAx>
        <c:axId val="2090312159"/>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nl-BE" sz="700" dirty="0"/>
                  <a:t>maanden sinds start actie</a:t>
                </a:r>
              </a:p>
            </c:rich>
          </c:tx>
          <c:overlay val="0"/>
          <c:spPr>
            <a:noFill/>
            <a:ln>
              <a:noFill/>
            </a:ln>
            <a:effectLst/>
          </c:sp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l-BE"/>
          </a:p>
        </c:txPr>
        <c:crossAx val="1847317791"/>
        <c:crosses val="autoZero"/>
        <c:auto val="1"/>
        <c:lblAlgn val="ctr"/>
        <c:lblOffset val="100"/>
        <c:tickLblSkip val="3"/>
        <c:noMultiLvlLbl val="0"/>
      </c:catAx>
      <c:valAx>
        <c:axId val="1847317791"/>
        <c:scaling>
          <c:orientation val="minMax"/>
          <c:max val="5.000000000000001E-2"/>
          <c:min val="-5.000000000000001E-2"/>
        </c:scaling>
        <c:delete val="0"/>
        <c:axPos val="l"/>
        <c:majorGridlines>
          <c:spPr>
            <a:ln w="9525" cap="flat" cmpd="sng" algn="ctr">
              <a:solidFill>
                <a:schemeClr val="tx1">
                  <a:lumMod val="15000"/>
                  <a:lumOff val="85000"/>
                </a:schemeClr>
              </a:solidFill>
              <a:round/>
            </a:ln>
            <a:effectLst/>
          </c:spPr>
        </c:majorGridlines>
        <c:title>
          <c:tx>
            <c:rich>
              <a:bodyPr/>
              <a:lstStyle/>
              <a:p>
                <a:pPr>
                  <a:defRPr sz="800"/>
                </a:pPr>
                <a:r>
                  <a:rPr lang="nl-BE" sz="800" b="0"/>
                  <a:t>Conditionele kansverschillen</a:t>
                </a:r>
              </a:p>
            </c:rich>
          </c:tx>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l-BE"/>
          </a:p>
        </c:txPr>
        <c:crossAx val="2090312159"/>
        <c:crosses val="autoZero"/>
        <c:crossBetween val="between"/>
        <c:majorUnit val="1.0000000000000002E-2"/>
      </c:valAx>
    </c:plotArea>
    <c:plotVisOnly val="1"/>
    <c:dispBlanksAs val="gap"/>
    <c:showDLblsOverMax val="0"/>
  </c:chart>
  <c:txPr>
    <a:bodyPr/>
    <a:lstStyle/>
    <a:p>
      <a:pPr>
        <a:defRPr/>
      </a:pPr>
      <a:endParaRPr lang="nl-B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l-BE" sz="1050" b="0" dirty="0"/>
              <a:t>% dat al uitstroomde naar werk</a:t>
            </a:r>
          </a:p>
        </c:rich>
      </c:tx>
      <c:overlay val="0"/>
    </c:title>
    <c:autoTitleDeleted val="0"/>
    <c:plotArea>
      <c:layout/>
      <c:lineChart>
        <c:grouping val="standard"/>
        <c:varyColors val="0"/>
        <c:ser>
          <c:idx val="0"/>
          <c:order val="0"/>
          <c:tx>
            <c:strRef>
              <c:f>CIC!$R$53</c:f>
              <c:strCache>
                <c:ptCount val="1"/>
                <c:pt idx="0">
                  <c:v>geen deelname</c:v>
                </c:pt>
              </c:strCache>
            </c:strRef>
          </c:tx>
          <c:spPr>
            <a:ln w="22225" cap="rnd">
              <a:solidFill>
                <a:schemeClr val="bg1">
                  <a:lumMod val="65000"/>
                </a:schemeClr>
              </a:solidFill>
              <a:round/>
            </a:ln>
            <a:effectLst/>
          </c:spPr>
          <c:marker>
            <c:symbol val="none"/>
          </c:marker>
          <c:cat>
            <c:numRef>
              <c:f>CIC!$Q$54:$Q$101</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CIC!$R$54:$R$101</c:f>
              <c:numCache>
                <c:formatCode>General</c:formatCode>
                <c:ptCount val="48"/>
                <c:pt idx="0">
                  <c:v>0</c:v>
                </c:pt>
                <c:pt idx="1">
                  <c:v>4.7271799999999975E-2</c:v>
                </c:pt>
                <c:pt idx="2">
                  <c:v>9.0997451284639985E-2</c:v>
                </c:pt>
                <c:pt idx="3">
                  <c:v>0.13149606003704561</c:v>
                </c:pt>
                <c:pt idx="4">
                  <c:v>0.16905347071601562</c:v>
                </c:pt>
                <c:pt idx="5">
                  <c:v>0.20392638537304708</c:v>
                </c:pt>
                <c:pt idx="6">
                  <c:v>0.2363456076477537</c:v>
                </c:pt>
                <c:pt idx="7">
                  <c:v>0.26651889090205794</c:v>
                </c:pt>
                <c:pt idx="8">
                  <c:v>0.29463366190244755</c:v>
                </c:pt>
                <c:pt idx="9">
                  <c:v>0.3208591118162808</c:v>
                </c:pt>
                <c:pt idx="10">
                  <c:v>0.34534838893147513</c:v>
                </c:pt>
                <c:pt idx="11">
                  <c:v>0.36824005007183602</c:v>
                </c:pt>
                <c:pt idx="12">
                  <c:v>0.38965980799815547</c:v>
                </c:pt>
                <c:pt idx="13">
                  <c:v>0.40972181217729453</c:v>
                </c:pt>
                <c:pt idx="14">
                  <c:v>0.42852990510370814</c:v>
                </c:pt>
                <c:pt idx="15">
                  <c:v>0.44617861604439035</c:v>
                </c:pt>
                <c:pt idx="16">
                  <c:v>0.46275404700907463</c:v>
                </c:pt>
                <c:pt idx="17">
                  <c:v>0.47833487806555031</c:v>
                </c:pt>
                <c:pt idx="18">
                  <c:v>0.49299298982724982</c:v>
                </c:pt>
                <c:pt idx="19">
                  <c:v>0.50679412624976017</c:v>
                </c:pt>
                <c:pt idx="20">
                  <c:v>0.51979858416410751</c:v>
                </c:pt>
                <c:pt idx="21">
                  <c:v>0.53206153574045034</c:v>
                </c:pt>
                <c:pt idx="22">
                  <c:v>0.54363374754928184</c:v>
                </c:pt>
                <c:pt idx="23">
                  <c:v>0.55456184819384147</c:v>
                </c:pt>
                <c:pt idx="24">
                  <c:v>0.56488875267386995</c:v>
                </c:pt>
                <c:pt idx="25">
                  <c:v>0.57465399790873506</c:v>
                </c:pt>
                <c:pt idx="26">
                  <c:v>0.5838940017851646</c:v>
                </c:pt>
                <c:pt idx="27">
                  <c:v>0.59264242234463249</c:v>
                </c:pt>
                <c:pt idx="28">
                  <c:v>0.60093035667657746</c:v>
                </c:pt>
                <c:pt idx="29">
                  <c:v>0.60878660130289974</c:v>
                </c:pt>
                <c:pt idx="30">
                  <c:v>0.61623772993716441</c:v>
                </c:pt>
                <c:pt idx="31">
                  <c:v>0.62330843463439112</c:v>
                </c:pt>
                <c:pt idx="32">
                  <c:v>0.63002164336655431</c:v>
                </c:pt>
                <c:pt idx="33">
                  <c:v>0.63639859032148838</c:v>
                </c:pt>
                <c:pt idx="34">
                  <c:v>0.64245902589772785</c:v>
                </c:pt>
                <c:pt idx="35">
                  <c:v>0.64822133500684709</c:v>
                </c:pt>
                <c:pt idx="36">
                  <c:v>0.65370264463117089</c:v>
                </c:pt>
                <c:pt idx="37">
                  <c:v>0.65891888706535595</c:v>
                </c:pt>
                <c:pt idx="38">
                  <c:v>0.66388492574535052</c:v>
                </c:pt>
                <c:pt idx="39">
                  <c:v>0.66861466984724705</c:v>
                </c:pt>
                <c:pt idx="40">
                  <c:v>0.6731210463978623</c:v>
                </c:pt>
                <c:pt idx="41">
                  <c:v>0.67741623584819444</c:v>
                </c:pt>
                <c:pt idx="42">
                  <c:v>0.68151153350923077</c:v>
                </c:pt>
                <c:pt idx="43">
                  <c:v>0.68541760345766023</c:v>
                </c:pt>
                <c:pt idx="44">
                  <c:v>0.68914439819301798</c:v>
                </c:pt>
                <c:pt idx="45">
                  <c:v>0.69270123907445358</c:v>
                </c:pt>
                <c:pt idx="46">
                  <c:v>0.69609692111255694</c:v>
                </c:pt>
                <c:pt idx="47">
                  <c:v>0.69933965813520971</c:v>
                </c:pt>
              </c:numCache>
            </c:numRef>
          </c:val>
          <c:smooth val="0"/>
          <c:extLst>
            <c:ext xmlns:c16="http://schemas.microsoft.com/office/drawing/2014/chart" uri="{C3380CC4-5D6E-409C-BE32-E72D297353CC}">
              <c16:uniqueId val="{00000000-3481-4B14-BBAB-4D969BE646CB}"/>
            </c:ext>
          </c:extLst>
        </c:ser>
        <c:ser>
          <c:idx val="1"/>
          <c:order val="1"/>
          <c:tx>
            <c:strRef>
              <c:f>CIC!$S$53</c:f>
              <c:strCache>
                <c:ptCount val="1"/>
                <c:pt idx="0">
                  <c:v>wel deelname</c:v>
                </c:pt>
              </c:strCache>
            </c:strRef>
          </c:tx>
          <c:spPr>
            <a:ln w="22225" cap="rnd">
              <a:solidFill>
                <a:sysClr val="windowText" lastClr="000000"/>
              </a:solidFill>
              <a:round/>
            </a:ln>
            <a:effectLst/>
          </c:spPr>
          <c:marker>
            <c:symbol val="none"/>
          </c:marker>
          <c:cat>
            <c:numRef>
              <c:f>CIC!$Q$54:$Q$101</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CIC!$S$54:$S$101</c:f>
              <c:numCache>
                <c:formatCode>General</c:formatCode>
                <c:ptCount val="48"/>
                <c:pt idx="0">
                  <c:v>0</c:v>
                </c:pt>
                <c:pt idx="1">
                  <c:v>5.757369999999995E-2</c:v>
                </c:pt>
                <c:pt idx="2">
                  <c:v>0.11018926608636992</c:v>
                </c:pt>
                <c:pt idx="3">
                  <c:v>0.15835552194277525</c:v>
                </c:pt>
                <c:pt idx="4">
                  <c:v>0.20252157340885835</c:v>
                </c:pt>
                <c:pt idx="5">
                  <c:v>0.24308459584683284</c:v>
                </c:pt>
                <c:pt idx="6">
                  <c:v>0.280396513619942</c:v>
                </c:pt>
                <c:pt idx="7">
                  <c:v>0.31476966943316098</c:v>
                </c:pt>
                <c:pt idx="8">
                  <c:v>0.34648199208572816</c:v>
                </c:pt>
                <c:pt idx="9">
                  <c:v>0.3757809035273455</c:v>
                </c:pt>
                <c:pt idx="10">
                  <c:v>0.40288743052594156</c:v>
                </c:pt>
                <c:pt idx="11">
                  <c:v>0.42799905934643001</c:v>
                </c:pt>
                <c:pt idx="12">
                  <c:v>0.45129271085275946</c:v>
                </c:pt>
                <c:pt idx="13">
                  <c:v>0.47292708697852792</c:v>
                </c:pt>
                <c:pt idx="14">
                  <c:v>0.49304472216647932</c:v>
                </c:pt>
                <c:pt idx="15">
                  <c:v>0.51177398212392755</c:v>
                </c:pt>
                <c:pt idx="16">
                  <c:v>0.52923055221568838</c:v>
                </c:pt>
                <c:pt idx="17">
                  <c:v>0.54551879849346729</c:v>
                </c:pt>
                <c:pt idx="18">
                  <c:v>0.5607331020913402</c:v>
                </c:pt>
                <c:pt idx="19">
                  <c:v>0.57495898021356107</c:v>
                </c:pt>
                <c:pt idx="20">
                  <c:v>0.58827390020759507</c:v>
                </c:pt>
                <c:pt idx="21">
                  <c:v>0.60074821288866542</c:v>
                </c:pt>
                <c:pt idx="22">
                  <c:v>0.61244589099924052</c:v>
                </c:pt>
                <c:pt idx="23">
                  <c:v>0.62342514388558834</c:v>
                </c:pt>
                <c:pt idx="24">
                  <c:v>0.63373911496222035</c:v>
                </c:pt>
                <c:pt idx="25">
                  <c:v>0.64343627478056908</c:v>
                </c:pt>
                <c:pt idx="26">
                  <c:v>0.6525608831344244</c:v>
                </c:pt>
                <c:pt idx="27">
                  <c:v>0.661153504165362</c:v>
                </c:pt>
                <c:pt idx="28">
                  <c:v>0.66925129160746777</c:v>
                </c:pt>
                <c:pt idx="29">
                  <c:v>0.67688831235912217</c:v>
                </c:pt>
                <c:pt idx="30">
                  <c:v>0.68409583553065212</c:v>
                </c:pt>
                <c:pt idx="31">
                  <c:v>0.69090265415288965</c:v>
                </c:pt>
                <c:pt idx="32">
                  <c:v>0.69733527901731385</c:v>
                </c:pt>
                <c:pt idx="33">
                  <c:v>0.70341811351373551</c:v>
                </c:pt>
                <c:pt idx="34">
                  <c:v>0.70917367057745384</c:v>
                </c:pt>
                <c:pt idx="35">
                  <c:v>0.71462273809867938</c:v>
                </c:pt>
                <c:pt idx="36">
                  <c:v>0.71978455639877192</c:v>
                </c:pt>
                <c:pt idx="37">
                  <c:v>0.72467692189323896</c:v>
                </c:pt>
                <c:pt idx="38">
                  <c:v>0.72931633601780033</c:v>
                </c:pt>
                <c:pt idx="39">
                  <c:v>0.73371808548801321</c:v>
                </c:pt>
                <c:pt idx="40">
                  <c:v>0.73789634163681228</c:v>
                </c:pt>
                <c:pt idx="41">
                  <c:v>0.74186430271040671</c:v>
                </c:pt>
                <c:pt idx="42">
                  <c:v>0.74563424550147261</c:v>
                </c:pt>
                <c:pt idx="43">
                  <c:v>0.74921757219481966</c:v>
                </c:pt>
                <c:pt idx="44">
                  <c:v>0.75262490288492312</c:v>
                </c:pt>
                <c:pt idx="45">
                  <c:v>0.75586618456989285</c:v>
                </c:pt>
                <c:pt idx="46">
                  <c:v>0.75895066884756301</c:v>
                </c:pt>
                <c:pt idx="47">
                  <c:v>0.76188698717006331</c:v>
                </c:pt>
              </c:numCache>
            </c:numRef>
          </c:val>
          <c:smooth val="0"/>
          <c:extLst>
            <c:ext xmlns:c16="http://schemas.microsoft.com/office/drawing/2014/chart" uri="{C3380CC4-5D6E-409C-BE32-E72D297353CC}">
              <c16:uniqueId val="{00000001-3481-4B14-BBAB-4D969BE646CB}"/>
            </c:ext>
          </c:extLst>
        </c:ser>
        <c:dLbls>
          <c:showLegendKey val="0"/>
          <c:showVal val="0"/>
          <c:showCatName val="0"/>
          <c:showSerName val="0"/>
          <c:showPercent val="0"/>
          <c:showBubbleSize val="0"/>
        </c:dLbls>
        <c:smooth val="0"/>
        <c:axId val="2093728863"/>
        <c:axId val="1961407935"/>
      </c:lineChart>
      <c:catAx>
        <c:axId val="2093728863"/>
        <c:scaling>
          <c:orientation val="minMax"/>
        </c:scaling>
        <c:delete val="0"/>
        <c:axPos val="b"/>
        <c:title>
          <c:tx>
            <c:rich>
              <a:bodyPr/>
              <a:lstStyle/>
              <a:p>
                <a:pPr>
                  <a:defRPr sz="1000"/>
                </a:pPr>
                <a:r>
                  <a:rPr lang="nl-BE" sz="1000" b="0"/>
                  <a:t>maanden sinds start actie</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BE"/>
          </a:p>
        </c:txPr>
        <c:crossAx val="1961407935"/>
        <c:crosses val="autoZero"/>
        <c:auto val="1"/>
        <c:lblAlgn val="ctr"/>
        <c:lblOffset val="100"/>
        <c:tickLblSkip val="3"/>
        <c:noMultiLvlLbl val="0"/>
      </c:catAx>
      <c:valAx>
        <c:axId val="1961407935"/>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a:lstStyle/>
              <a:p>
                <a:pPr>
                  <a:defRPr sz="1000"/>
                </a:pPr>
                <a:r>
                  <a:rPr lang="nl-BE" sz="1000" b="0"/>
                  <a:t>% dat al uitstroomde naar werk [1-S(t)]</a:t>
                </a:r>
              </a:p>
            </c:rich>
          </c:tx>
          <c:layout>
            <c:manualLayout>
              <c:xMode val="edge"/>
              <c:yMode val="edge"/>
              <c:x val="1.334666437230388E-2"/>
              <c:y val="0.15298198216529255"/>
            </c:manualLayout>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BE"/>
          </a:p>
        </c:txPr>
        <c:crossAx val="2093728863"/>
        <c:crosses val="autoZero"/>
        <c:crossBetween val="between"/>
      </c:valAx>
    </c:plotArea>
    <c:plotVisOnly val="1"/>
    <c:dispBlanksAs val="gap"/>
    <c:showDLblsOverMax val="0"/>
  </c:chart>
  <c:txPr>
    <a:bodyPr/>
    <a:lstStyle/>
    <a:p>
      <a:pPr>
        <a:defRPr/>
      </a:pPr>
      <a:endParaRPr lang="nl-B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50" dirty="0">
                <a:solidFill>
                  <a:schemeClr val="tx1"/>
                </a:solidFill>
              </a:rPr>
              <a:t>% </a:t>
            </a:r>
            <a:r>
              <a:rPr lang="en-US" sz="1050" dirty="0" err="1">
                <a:solidFill>
                  <a:schemeClr val="tx1"/>
                </a:solidFill>
              </a:rPr>
              <a:t>dat</a:t>
            </a:r>
            <a:r>
              <a:rPr lang="en-US" sz="1050" dirty="0">
                <a:solidFill>
                  <a:schemeClr val="tx1"/>
                </a:solidFill>
              </a:rPr>
              <a:t> al </a:t>
            </a:r>
            <a:r>
              <a:rPr lang="en-US" sz="1050" dirty="0" err="1">
                <a:solidFill>
                  <a:schemeClr val="tx1"/>
                </a:solidFill>
              </a:rPr>
              <a:t>uitstroomde</a:t>
            </a:r>
            <a:r>
              <a:rPr lang="en-US" sz="1050" dirty="0">
                <a:solidFill>
                  <a:schemeClr val="tx1"/>
                </a:solidFill>
              </a:rPr>
              <a:t> </a:t>
            </a:r>
            <a:r>
              <a:rPr lang="en-US" sz="1050" dirty="0" err="1">
                <a:solidFill>
                  <a:schemeClr val="tx1"/>
                </a:solidFill>
              </a:rPr>
              <a:t>naar</a:t>
            </a:r>
            <a:r>
              <a:rPr lang="en-US" sz="1050" dirty="0">
                <a:solidFill>
                  <a:schemeClr val="tx1"/>
                </a:solidFill>
              </a:rPr>
              <a:t> </a:t>
            </a:r>
            <a:r>
              <a:rPr lang="en-US" sz="1050" dirty="0" err="1">
                <a:solidFill>
                  <a:schemeClr val="tx1"/>
                </a:solidFill>
              </a:rPr>
              <a:t>werk</a:t>
            </a:r>
            <a:endParaRPr lang="en-US" sz="1050" dirty="0">
              <a:solidFill>
                <a:schemeClr val="tx1"/>
              </a:solidFill>
            </a:endParaRPr>
          </a:p>
        </c:rich>
      </c:tx>
      <c:layout>
        <c:manualLayout>
          <c:xMode val="edge"/>
          <c:yMode val="edge"/>
          <c:x val="0.36823921394799053"/>
          <c:y val="3.4603829557713052E-2"/>
        </c:manualLayout>
      </c:layout>
      <c:overlay val="0"/>
      <c:spPr>
        <a:noFill/>
        <a:ln>
          <a:noFill/>
        </a:ln>
        <a:effectLst/>
      </c:spPr>
    </c:title>
    <c:autoTitleDeleted val="0"/>
    <c:plotArea>
      <c:layout/>
      <c:lineChart>
        <c:grouping val="standard"/>
        <c:varyColors val="0"/>
        <c:ser>
          <c:idx val="0"/>
          <c:order val="0"/>
          <c:tx>
            <c:strRef>
              <c:f>CIC!$R$158</c:f>
              <c:strCache>
                <c:ptCount val="1"/>
                <c:pt idx="0">
                  <c:v>geen deelname</c:v>
                </c:pt>
              </c:strCache>
            </c:strRef>
          </c:tx>
          <c:spPr>
            <a:ln w="22225" cap="rnd">
              <a:solidFill>
                <a:schemeClr val="bg1">
                  <a:lumMod val="65000"/>
                </a:schemeClr>
              </a:solidFill>
              <a:round/>
            </a:ln>
            <a:effectLst/>
          </c:spPr>
          <c:marker>
            <c:symbol val="none"/>
          </c:marker>
          <c:cat>
            <c:numRef>
              <c:f>CIC!$Q$159:$Q$206</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CIC!$R$159:$R$206</c:f>
              <c:numCache>
                <c:formatCode>General</c:formatCode>
                <c:ptCount val="48"/>
                <c:pt idx="0">
                  <c:v>0</c:v>
                </c:pt>
                <c:pt idx="1">
                  <c:v>4.5047100000000007E-2</c:v>
                </c:pt>
                <c:pt idx="2">
                  <c:v>8.6481169396940061E-2</c:v>
                </c:pt>
                <c:pt idx="3">
                  <c:v>0.12466680462744628</c:v>
                </c:pt>
                <c:pt idx="4">
                  <c:v>0.15992540080369178</c:v>
                </c:pt>
                <c:pt idx="5">
                  <c:v>0.19254054105034923</c:v>
                </c:pt>
                <c:pt idx="6">
                  <c:v>0.22276342561505103</c:v>
                </c:pt>
                <c:pt idx="7">
                  <c:v>0.25081692480724394</c:v>
                </c:pt>
                <c:pt idx="8">
                  <c:v>0.27689920914192712</c:v>
                </c:pt>
                <c:pt idx="9">
                  <c:v>0.30118708005566353</c:v>
                </c:pt>
                <c:pt idx="10">
                  <c:v>0.32383826228015533</c:v>
                </c:pt>
                <c:pt idx="11">
                  <c:v>0.3449941459622814</c:v>
                </c:pt>
                <c:pt idx="12">
                  <c:v>0.36478147980924847</c:v>
                </c:pt>
                <c:pt idx="13">
                  <c:v>0.38331410717951764</c:v>
                </c:pt>
                <c:pt idx="14">
                  <c:v>0.40069465904559154</c:v>
                </c:pt>
                <c:pt idx="15">
                  <c:v>0.41701566125687106</c:v>
                </c:pt>
                <c:pt idx="16">
                  <c:v>0.43236074182753215</c:v>
                </c:pt>
                <c:pt idx="17">
                  <c:v>0.44680557155809852</c:v>
                </c:pt>
                <c:pt idx="18">
                  <c:v>0.46041885665041105</c:v>
                </c:pt>
                <c:pt idx="19">
                  <c:v>0.47326293827047605</c:v>
                </c:pt>
                <c:pt idx="20">
                  <c:v>0.48539453558140577</c:v>
                </c:pt>
                <c:pt idx="21">
                  <c:v>0.49686540014657488</c:v>
                </c:pt>
                <c:pt idx="22">
                  <c:v>0.50772269261719183</c:v>
                </c:pt>
                <c:pt idx="23">
                  <c:v>0.51800956537091669</c:v>
                </c:pt>
                <c:pt idx="24">
                  <c:v>0.52776543736015702</c:v>
                </c:pt>
                <c:pt idx="25">
                  <c:v>0.5370265238149996</c:v>
                </c:pt>
                <c:pt idx="26">
                  <c:v>0.54582598289276218</c:v>
                </c:pt>
                <c:pt idx="27">
                  <c:v>0.55419436624497154</c:v>
                </c:pt>
                <c:pt idx="28">
                  <c:v>0.56215970924496284</c:v>
                </c:pt>
                <c:pt idx="29">
                  <c:v>0.56974787554000939</c:v>
                </c:pt>
                <c:pt idx="30">
                  <c:v>0.57698273711365389</c:v>
                </c:pt>
                <c:pt idx="31">
                  <c:v>0.58388633654223276</c:v>
                </c:pt>
                <c:pt idx="32">
                  <c:v>0.59047899175785956</c:v>
                </c:pt>
                <c:pt idx="33">
                  <c:v>0.59677959532596736</c:v>
                </c:pt>
                <c:pt idx="34">
                  <c:v>0.60280560330769939</c:v>
                </c:pt>
                <c:pt idx="35">
                  <c:v>0.60857322342262865</c:v>
                </c:pt>
                <c:pt idx="36">
                  <c:v>0.6140975078058204</c:v>
                </c:pt>
                <c:pt idx="37">
                  <c:v>0.6193924373109676</c:v>
                </c:pt>
                <c:pt idx="38">
                  <c:v>0.62447099820219609</c:v>
                </c:pt>
                <c:pt idx="39">
                  <c:v>0.62934532709263147</c:v>
                </c:pt>
                <c:pt idx="40">
                  <c:v>0.63402673267691878</c:v>
                </c:pt>
                <c:pt idx="41">
                  <c:v>0.63852571524677493</c:v>
                </c:pt>
                <c:pt idx="42">
                  <c:v>0.64285216481355767</c:v>
                </c:pt>
                <c:pt idx="43">
                  <c:v>0.64701525855440845</c:v>
                </c:pt>
                <c:pt idx="44">
                  <c:v>0.65102361208436799</c:v>
                </c:pt>
                <c:pt idx="45">
                  <c:v>0.65488528010012603</c:v>
                </c:pt>
                <c:pt idx="46">
                  <c:v>0.65860782551485397</c:v>
                </c:pt>
                <c:pt idx="47">
                  <c:v>0.66219831529234918</c:v>
                </c:pt>
              </c:numCache>
            </c:numRef>
          </c:val>
          <c:smooth val="0"/>
          <c:extLst>
            <c:ext xmlns:c16="http://schemas.microsoft.com/office/drawing/2014/chart" uri="{C3380CC4-5D6E-409C-BE32-E72D297353CC}">
              <c16:uniqueId val="{00000000-54B9-4EA2-88EC-752E0357C249}"/>
            </c:ext>
          </c:extLst>
        </c:ser>
        <c:ser>
          <c:idx val="1"/>
          <c:order val="1"/>
          <c:tx>
            <c:strRef>
              <c:f>CIC!$S$158</c:f>
              <c:strCache>
                <c:ptCount val="1"/>
                <c:pt idx="0">
                  <c:v>wel deelname</c:v>
                </c:pt>
              </c:strCache>
            </c:strRef>
          </c:tx>
          <c:spPr>
            <a:ln w="22225" cap="rnd">
              <a:solidFill>
                <a:sysClr val="windowText" lastClr="000000"/>
              </a:solidFill>
              <a:round/>
            </a:ln>
            <a:effectLst/>
          </c:spPr>
          <c:marker>
            <c:symbol val="none"/>
          </c:marker>
          <c:cat>
            <c:numRef>
              <c:f>CIC!$Q$159:$Q$206</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CIC!$S$159:$S$206</c:f>
              <c:numCache>
                <c:formatCode>General</c:formatCode>
                <c:ptCount val="48"/>
                <c:pt idx="0">
                  <c:v>0</c:v>
                </c:pt>
                <c:pt idx="1">
                  <c:v>5.9474099999999974E-2</c:v>
                </c:pt>
                <c:pt idx="2">
                  <c:v>0.11312564754477994</c:v>
                </c:pt>
                <c:pt idx="3">
                  <c:v>0.16165860485879846</c:v>
                </c:pt>
                <c:pt idx="4">
                  <c:v>0.20567764799589605</c:v>
                </c:pt>
                <c:pt idx="5">
                  <c:v>0.2457039484745589</c:v>
                </c:pt>
                <c:pt idx="6">
                  <c:v>0.28218826790197749</c:v>
                </c:pt>
                <c:pt idx="7">
                  <c:v>0.31552172199245254</c:v>
                </c:pt>
                <c:pt idx="8">
                  <c:v>0.34604459339581539</c:v>
                </c:pt>
                <c:pt idx="9">
                  <c:v>0.37405396122945722</c:v>
                </c:pt>
                <c:pt idx="10">
                  <c:v>0.39980982548135258</c:v>
                </c:pt>
                <c:pt idx="11">
                  <c:v>0.42354050471557558</c:v>
                </c:pt>
                <c:pt idx="12">
                  <c:v>0.4454468302256267</c:v>
                </c:pt>
                <c:pt idx="13">
                  <c:v>0.46570615481104294</c:v>
                </c:pt>
                <c:pt idx="14">
                  <c:v>0.48447530986930132</c:v>
                </c:pt>
                <c:pt idx="15">
                  <c:v>0.50189339412721623</c:v>
                </c:pt>
                <c:pt idx="16">
                  <c:v>0.51808400067648697</c:v>
                </c:pt>
                <c:pt idx="17">
                  <c:v>0.5331573693033278</c:v>
                </c:pt>
                <c:pt idx="18">
                  <c:v>0.54721180675324033</c:v>
                </c:pt>
                <c:pt idx="19">
                  <c:v>0.56033537446748505</c:v>
                </c:pt>
                <c:pt idx="20">
                  <c:v>0.57260698573011071</c:v>
                </c:pt>
                <c:pt idx="21">
                  <c:v>0.58409753239735962</c:v>
                </c:pt>
                <c:pt idx="22">
                  <c:v>0.59487090355715133</c:v>
                </c:pt>
                <c:pt idx="23">
                  <c:v>0.60498466785947957</c:v>
                </c:pt>
                <c:pt idx="24">
                  <c:v>0.61449083033204088</c:v>
                </c:pt>
                <c:pt idx="25">
                  <c:v>0.62343653206326888</c:v>
                </c:pt>
                <c:pt idx="26">
                  <c:v>0.63186447435185444</c:v>
                </c:pt>
                <c:pt idx="27">
                  <c:v>0.63981344068941204</c:v>
                </c:pt>
                <c:pt idx="28">
                  <c:v>0.64731872006307856</c:v>
                </c:pt>
                <c:pt idx="29">
                  <c:v>0.65441248079147374</c:v>
                </c:pt>
                <c:pt idx="30">
                  <c:v>0.66112406688451875</c:v>
                </c:pt>
                <c:pt idx="31">
                  <c:v>0.66748029498677919</c:v>
                </c:pt>
                <c:pt idx="32">
                  <c:v>0.67350575155344172</c:v>
                </c:pt>
                <c:pt idx="33">
                  <c:v>0.67922289438971495</c:v>
                </c:pt>
                <c:pt idx="34">
                  <c:v>0.68465239975698522</c:v>
                </c:pt>
                <c:pt idx="35">
                  <c:v>0.68981325244352232</c:v>
                </c:pt>
                <c:pt idx="36">
                  <c:v>0.69472291930252106</c:v>
                </c:pt>
                <c:pt idx="37">
                  <c:v>0.69939750512840915</c:v>
                </c:pt>
                <c:pt idx="38">
                  <c:v>0.703851862957666</c:v>
                </c:pt>
                <c:pt idx="39">
                  <c:v>0.70809969337614631</c:v>
                </c:pt>
                <c:pt idx="40">
                  <c:v>0.71215366321459972</c:v>
                </c:pt>
                <c:pt idx="41">
                  <c:v>0.71602551307533391</c:v>
                </c:pt>
                <c:pt idx="42">
                  <c:v>0.71972615499914139</c:v>
                </c:pt>
                <c:pt idx="43">
                  <c:v>0.72326564930550374</c:v>
                </c:pt>
                <c:pt idx="44">
                  <c:v>0.72665340355327068</c:v>
                </c:pt>
                <c:pt idx="45">
                  <c:v>0.72989810965707225</c:v>
                </c:pt>
                <c:pt idx="46">
                  <c:v>0.7330078737511575</c:v>
                </c:pt>
                <c:pt idx="47">
                  <c:v>0.73599025589899492</c:v>
                </c:pt>
              </c:numCache>
            </c:numRef>
          </c:val>
          <c:smooth val="0"/>
          <c:extLst>
            <c:ext xmlns:c16="http://schemas.microsoft.com/office/drawing/2014/chart" uri="{C3380CC4-5D6E-409C-BE32-E72D297353CC}">
              <c16:uniqueId val="{00000001-54B9-4EA2-88EC-752E0357C249}"/>
            </c:ext>
          </c:extLst>
        </c:ser>
        <c:dLbls>
          <c:showLegendKey val="0"/>
          <c:showVal val="0"/>
          <c:showCatName val="0"/>
          <c:showSerName val="0"/>
          <c:showPercent val="0"/>
          <c:showBubbleSize val="0"/>
        </c:dLbls>
        <c:smooth val="0"/>
        <c:axId val="2093728863"/>
        <c:axId val="1961407935"/>
      </c:lineChart>
      <c:catAx>
        <c:axId val="2093728863"/>
        <c:scaling>
          <c:orientation val="minMax"/>
        </c:scaling>
        <c:delete val="0"/>
        <c:axPos val="b"/>
        <c:title>
          <c:tx>
            <c:rich>
              <a:bodyPr/>
              <a:lstStyle/>
              <a:p>
                <a:pPr>
                  <a:defRPr sz="1000"/>
                </a:pPr>
                <a:r>
                  <a:rPr lang="nl-BE" sz="1000" b="0"/>
                  <a:t>maanden sinds start actie</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BE"/>
          </a:p>
        </c:txPr>
        <c:crossAx val="1961407935"/>
        <c:crosses val="autoZero"/>
        <c:auto val="1"/>
        <c:lblAlgn val="ctr"/>
        <c:lblOffset val="100"/>
        <c:tickLblSkip val="3"/>
        <c:noMultiLvlLbl val="0"/>
      </c:catAx>
      <c:valAx>
        <c:axId val="1961407935"/>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a:lstStyle/>
              <a:p>
                <a:pPr>
                  <a:defRPr sz="1000"/>
                </a:pPr>
                <a:r>
                  <a:rPr lang="nl-BE" sz="1000" b="0"/>
                  <a:t>% dat al uitstroomde naar werk [1-S(t)]</a:t>
                </a:r>
              </a:p>
            </c:rich>
          </c:tx>
          <c:layout>
            <c:manualLayout>
              <c:xMode val="edge"/>
              <c:yMode val="edge"/>
              <c:x val="1.334666437230388E-2"/>
              <c:y val="0.15298198216529255"/>
            </c:manualLayout>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BE"/>
          </a:p>
        </c:txPr>
        <c:crossAx val="2093728863"/>
        <c:crosses val="autoZero"/>
        <c:crossBetween val="between"/>
      </c:valAx>
    </c:plotArea>
    <c:plotVisOnly val="1"/>
    <c:dispBlanksAs val="gap"/>
    <c:showDLblsOverMax val="0"/>
  </c:chart>
  <c:txPr>
    <a:bodyPr/>
    <a:lstStyle/>
    <a:p>
      <a:pPr>
        <a:defRPr/>
      </a:pPr>
      <a:endParaRPr lang="nl-B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50" dirty="0">
                <a:solidFill>
                  <a:schemeClr val="tx1"/>
                </a:solidFill>
              </a:rPr>
              <a:t>% </a:t>
            </a:r>
            <a:r>
              <a:rPr lang="en-US" sz="1050" dirty="0" err="1">
                <a:solidFill>
                  <a:schemeClr val="tx1"/>
                </a:solidFill>
              </a:rPr>
              <a:t>dat</a:t>
            </a:r>
            <a:r>
              <a:rPr lang="en-US" sz="1050" dirty="0">
                <a:solidFill>
                  <a:schemeClr val="tx1"/>
                </a:solidFill>
              </a:rPr>
              <a:t> al</a:t>
            </a:r>
            <a:r>
              <a:rPr lang="en-US" sz="1050" baseline="0" dirty="0">
                <a:solidFill>
                  <a:schemeClr val="tx1"/>
                </a:solidFill>
              </a:rPr>
              <a:t> </a:t>
            </a:r>
            <a:r>
              <a:rPr lang="en-US" sz="1050" baseline="0" dirty="0" err="1">
                <a:solidFill>
                  <a:schemeClr val="tx1"/>
                </a:solidFill>
              </a:rPr>
              <a:t>uitstroomde</a:t>
            </a:r>
            <a:r>
              <a:rPr lang="en-US" sz="1050" baseline="0" dirty="0">
                <a:solidFill>
                  <a:schemeClr val="tx1"/>
                </a:solidFill>
              </a:rPr>
              <a:t> </a:t>
            </a:r>
            <a:r>
              <a:rPr lang="en-US" sz="1050" baseline="0" dirty="0" err="1">
                <a:solidFill>
                  <a:schemeClr val="tx1"/>
                </a:solidFill>
              </a:rPr>
              <a:t>naar</a:t>
            </a:r>
            <a:r>
              <a:rPr lang="en-US" sz="1050" baseline="0" dirty="0">
                <a:solidFill>
                  <a:schemeClr val="tx1"/>
                </a:solidFill>
              </a:rPr>
              <a:t> </a:t>
            </a:r>
            <a:r>
              <a:rPr lang="en-US" sz="1050" baseline="0" dirty="0" err="1">
                <a:solidFill>
                  <a:schemeClr val="tx1"/>
                </a:solidFill>
              </a:rPr>
              <a:t>werk</a:t>
            </a:r>
            <a:endParaRPr lang="en-US" sz="1050" dirty="0">
              <a:solidFill>
                <a:schemeClr val="tx1"/>
              </a:solidFill>
            </a:endParaRPr>
          </a:p>
        </c:rich>
      </c:tx>
      <c:layout>
        <c:manualLayout>
          <c:xMode val="edge"/>
          <c:yMode val="edge"/>
          <c:x val="0.36763297872340428"/>
          <c:y val="3.901348435814455E-2"/>
        </c:manualLayout>
      </c:layout>
      <c:overlay val="0"/>
      <c:spPr>
        <a:noFill/>
        <a:ln>
          <a:noFill/>
        </a:ln>
        <a:effectLst/>
      </c:spPr>
    </c:title>
    <c:autoTitleDeleted val="0"/>
    <c:plotArea>
      <c:layout/>
      <c:lineChart>
        <c:grouping val="standard"/>
        <c:varyColors val="0"/>
        <c:ser>
          <c:idx val="0"/>
          <c:order val="0"/>
          <c:tx>
            <c:strRef>
              <c:f>CIC!$R$105</c:f>
              <c:strCache>
                <c:ptCount val="1"/>
                <c:pt idx="0">
                  <c:v>geen deelname</c:v>
                </c:pt>
              </c:strCache>
            </c:strRef>
          </c:tx>
          <c:spPr>
            <a:ln w="22225" cap="rnd">
              <a:solidFill>
                <a:schemeClr val="bg1">
                  <a:lumMod val="65000"/>
                </a:schemeClr>
              </a:solidFill>
              <a:round/>
            </a:ln>
            <a:effectLst/>
          </c:spPr>
          <c:marker>
            <c:symbol val="none"/>
          </c:marker>
          <c:cat>
            <c:numRef>
              <c:f>CIC!$Q$106:$Q$153</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CIC!$R$106:$R$153</c:f>
              <c:numCache>
                <c:formatCode>General</c:formatCode>
                <c:ptCount val="48"/>
                <c:pt idx="0">
                  <c:v>0</c:v>
                </c:pt>
                <c:pt idx="1">
                  <c:v>4.9282000000000048E-2</c:v>
                </c:pt>
                <c:pt idx="2">
                  <c:v>9.5002503979000119E-2</c:v>
                </c:pt>
                <c:pt idx="3">
                  <c:v>0.1374609140035733</c:v>
                </c:pt>
                <c:pt idx="4">
                  <c:v>0.17692828746932898</c:v>
                </c:pt>
                <c:pt idx="5">
                  <c:v>0.21365037268842613</c:v>
                </c:pt>
                <c:pt idx="6">
                  <c:v>0.24784997613961013</c:v>
                </c:pt>
                <c:pt idx="7">
                  <c:v>0.27972955404092326</c:v>
                </c:pt>
                <c:pt idx="8">
                  <c:v>0.30947297805271412</c:v>
                </c:pt>
                <c:pt idx="9">
                  <c:v>0.33724777024569097</c:v>
                </c:pt>
                <c:pt idx="10">
                  <c:v>0.36320638330548483</c:v>
                </c:pt>
                <c:pt idx="11">
                  <c:v>0.38748789702430164</c:v>
                </c:pt>
                <c:pt idx="12">
                  <c:v>0.41021920118509458</c:v>
                </c:pt>
                <c:pt idx="13">
                  <c:v>0.43151618583030082</c:v>
                </c:pt>
                <c:pt idx="14">
                  <c:v>0.45148491883196995</c:v>
                </c:pt>
                <c:pt idx="15">
                  <c:v>0.47022241341070237</c:v>
                </c:pt>
                <c:pt idx="16">
                  <c:v>0.48781754554978207</c:v>
                </c:pt>
                <c:pt idx="17">
                  <c:v>0.50435187076258936</c:v>
                </c:pt>
                <c:pt idx="18">
                  <c:v>0.51990020388232816</c:v>
                </c:pt>
                <c:pt idx="19">
                  <c:v>0.53453134118897339</c:v>
                </c:pt>
                <c:pt idx="20">
                  <c:v>0.54830842219305986</c:v>
                </c:pt>
                <c:pt idx="21">
                  <c:v>0.56128967678596897</c:v>
                </c:pt>
                <c:pt idx="22">
                  <c:v>0.57352868576989713</c:v>
                </c:pt>
                <c:pt idx="23">
                  <c:v>0.58507488483710013</c:v>
                </c:pt>
                <c:pt idx="24">
                  <c:v>0.59597384731461855</c:v>
                </c:pt>
                <c:pt idx="25">
                  <c:v>0.60626770643796724</c:v>
                </c:pt>
                <c:pt idx="26">
                  <c:v>0.61599537460239895</c:v>
                </c:pt>
                <c:pt idx="27">
                  <c:v>0.62519289978807202</c:v>
                </c:pt>
                <c:pt idx="28">
                  <c:v>0.63389363433168178</c:v>
                </c:pt>
                <c:pt idx="29">
                  <c:v>0.64212846481465924</c:v>
                </c:pt>
                <c:pt idx="30">
                  <c:v>0.64992609190765904</c:v>
                </c:pt>
                <c:pt idx="31">
                  <c:v>0.65731307145709716</c:v>
                </c:pt>
                <c:pt idx="32">
                  <c:v>0.66431416540722865</c:v>
                </c:pt>
                <c:pt idx="33">
                  <c:v>0.67095235278630083</c:v>
                </c:pt>
                <c:pt idx="34">
                  <c:v>0.67724900856338222</c:v>
                </c:pt>
                <c:pt idx="35">
                  <c:v>0.68322406539274905</c:v>
                </c:pt>
                <c:pt idx="36">
                  <c:v>0.68889606521226576</c:v>
                </c:pt>
                <c:pt idx="37">
                  <c:v>0.69428233207681966</c:v>
                </c:pt>
                <c:pt idx="38">
                  <c:v>0.69939900639778285</c:v>
                </c:pt>
                <c:pt idx="39">
                  <c:v>0.70426116734909994</c:v>
                </c:pt>
                <c:pt idx="40">
                  <c:v>0.70888294425188492</c:v>
                </c:pt>
                <c:pt idx="41">
                  <c:v>0.71327753087863621</c:v>
                </c:pt>
                <c:pt idx="42">
                  <c:v>0.71745725634449986</c:v>
                </c:pt>
                <c:pt idx="43">
                  <c:v>0.72143370641015858</c:v>
                </c:pt>
                <c:pt idx="44">
                  <c:v>0.72521772308565358</c:v>
                </c:pt>
                <c:pt idx="45">
                  <c:v>0.72881948673676378</c:v>
                </c:pt>
                <c:pt idx="46">
                  <c:v>0.73224853720892602</c:v>
                </c:pt>
                <c:pt idx="47">
                  <c:v>0.73551387339824825</c:v>
                </c:pt>
              </c:numCache>
            </c:numRef>
          </c:val>
          <c:smooth val="0"/>
          <c:extLst>
            <c:ext xmlns:c16="http://schemas.microsoft.com/office/drawing/2014/chart" uri="{C3380CC4-5D6E-409C-BE32-E72D297353CC}">
              <c16:uniqueId val="{00000000-07B9-4EE0-B778-FD4B95C142C3}"/>
            </c:ext>
          </c:extLst>
        </c:ser>
        <c:ser>
          <c:idx val="1"/>
          <c:order val="1"/>
          <c:tx>
            <c:strRef>
              <c:f>CIC!$S$105</c:f>
              <c:strCache>
                <c:ptCount val="1"/>
                <c:pt idx="0">
                  <c:v>wel deelname</c:v>
                </c:pt>
              </c:strCache>
            </c:strRef>
          </c:tx>
          <c:spPr>
            <a:ln w="22225" cap="rnd">
              <a:solidFill>
                <a:sysClr val="windowText" lastClr="000000"/>
              </a:solidFill>
              <a:round/>
            </a:ln>
            <a:effectLst/>
          </c:spPr>
          <c:marker>
            <c:symbol val="none"/>
          </c:marker>
          <c:cat>
            <c:numRef>
              <c:f>CIC!$Q$106:$Q$153</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CIC!$S$106:$S$153</c:f>
              <c:numCache>
                <c:formatCode>General</c:formatCode>
                <c:ptCount val="48"/>
                <c:pt idx="0">
                  <c:v>0</c:v>
                </c:pt>
                <c:pt idx="1">
                  <c:v>5.4491700000000032E-2</c:v>
                </c:pt>
                <c:pt idx="2">
                  <c:v>0.10510787947639</c:v>
                </c:pt>
                <c:pt idx="3">
                  <c:v>0.15216014381376475</c:v>
                </c:pt>
                <c:pt idx="4">
                  <c:v>0.19593258947691894</c:v>
                </c:pt>
                <c:pt idx="5">
                  <c:v>0.23668465560401397</c:v>
                </c:pt>
                <c:pt idx="6">
                  <c:v>0.27465310580728686</c:v>
                </c:pt>
                <c:pt idx="7">
                  <c:v>0.31005431379056692</c:v>
                </c:pt>
                <c:pt idx="8">
                  <c:v>0.34308608446896105</c:v>
                </c:pt>
                <c:pt idx="9">
                  <c:v>0.37392944093958291</c:v>
                </c:pt>
                <c:pt idx="10">
                  <c:v>0.40275009826948194</c:v>
                </c:pt>
                <c:pt idx="11">
                  <c:v>0.42969986531025828</c:v>
                </c:pt>
                <c:pt idx="12">
                  <c:v>0.45491796696610398</c:v>
                </c:pt>
                <c:pt idx="13">
                  <c:v>0.47853206530940173</c:v>
                </c:pt>
                <c:pt idx="14">
                  <c:v>0.50065935774174752</c:v>
                </c:pt>
                <c:pt idx="15">
                  <c:v>0.5214075107022843</c:v>
                </c:pt>
                <c:pt idx="16">
                  <c:v>0.54087545668569215</c:v>
                </c:pt>
                <c:pt idx="17">
                  <c:v>0.55915426074148433</c:v>
                </c:pt>
                <c:pt idx="18">
                  <c:v>0.57632771510631731</c:v>
                </c:pt>
                <c:pt idx="19">
                  <c:v>0.59247293380458887</c:v>
                </c:pt>
                <c:pt idx="20">
                  <c:v>0.60766106003462572</c:v>
                </c:pt>
                <c:pt idx="21">
                  <c:v>0.62195765560359995</c:v>
                </c:pt>
                <c:pt idx="22">
                  <c:v>0.63542322147712427</c:v>
                </c:pt>
                <c:pt idx="23">
                  <c:v>0.64811366518769342</c:v>
                </c:pt>
                <c:pt idx="24">
                  <c:v>0.66008061566199028</c:v>
                </c:pt>
                <c:pt idx="25">
                  <c:v>0.6713717858354229</c:v>
                </c:pt>
                <c:pt idx="26">
                  <c:v>0.68203140062981493</c:v>
                </c:pt>
                <c:pt idx="27">
                  <c:v>0.69210032148491107</c:v>
                </c:pt>
                <c:pt idx="28">
                  <c:v>0.70161642289893766</c:v>
                </c:pt>
                <c:pt idx="29">
                  <c:v>0.71061483611028975</c:v>
                </c:pt>
                <c:pt idx="30">
                  <c:v>0.71912814249269563</c:v>
                </c:pt>
                <c:pt idx="31">
                  <c:v>0.72718658078206611</c:v>
                </c:pt>
                <c:pt idx="32">
                  <c:v>0.73481823608992669</c:v>
                </c:pt>
                <c:pt idx="33">
                  <c:v>0.7420491859100502</c:v>
                </c:pt>
                <c:pt idx="34">
                  <c:v>0.74890371289286251</c:v>
                </c:pt>
                <c:pt idx="35">
                  <c:v>0.75540439488903655</c:v>
                </c:pt>
                <c:pt idx="36">
                  <c:v>0.7615722399653172</c:v>
                </c:pt>
                <c:pt idx="37">
                  <c:v>0.76742685745574479</c:v>
                </c:pt>
                <c:pt idx="38">
                  <c:v>0.77298649517095108</c:v>
                </c:pt>
                <c:pt idx="39">
                  <c:v>0.7782681913743037</c:v>
                </c:pt>
                <c:pt idx="40">
                  <c:v>0.78328786692387653</c:v>
                </c:pt>
                <c:pt idx="41">
                  <c:v>0.78806034486090548</c:v>
                </c:pt>
                <c:pt idx="42">
                  <c:v>0.79259952003691603</c:v>
                </c:pt>
                <c:pt idx="43">
                  <c:v>0.79691834467147538</c:v>
                </c:pt>
                <c:pt idx="44">
                  <c:v>0.8010289813814766</c:v>
                </c:pt>
                <c:pt idx="45">
                  <c:v>0.80494278111190665</c:v>
                </c:pt>
                <c:pt idx="46">
                  <c:v>0.8086704025877457</c:v>
                </c:pt>
                <c:pt idx="47">
                  <c:v>0.81222182430899248</c:v>
                </c:pt>
              </c:numCache>
            </c:numRef>
          </c:val>
          <c:smooth val="0"/>
          <c:extLst>
            <c:ext xmlns:c16="http://schemas.microsoft.com/office/drawing/2014/chart" uri="{C3380CC4-5D6E-409C-BE32-E72D297353CC}">
              <c16:uniqueId val="{00000001-07B9-4EE0-B778-FD4B95C142C3}"/>
            </c:ext>
          </c:extLst>
        </c:ser>
        <c:dLbls>
          <c:showLegendKey val="0"/>
          <c:showVal val="0"/>
          <c:showCatName val="0"/>
          <c:showSerName val="0"/>
          <c:showPercent val="0"/>
          <c:showBubbleSize val="0"/>
        </c:dLbls>
        <c:smooth val="0"/>
        <c:axId val="2093728863"/>
        <c:axId val="1961407935"/>
      </c:lineChart>
      <c:catAx>
        <c:axId val="2093728863"/>
        <c:scaling>
          <c:orientation val="minMax"/>
        </c:scaling>
        <c:delete val="0"/>
        <c:axPos val="b"/>
        <c:title>
          <c:tx>
            <c:rich>
              <a:bodyPr/>
              <a:lstStyle/>
              <a:p>
                <a:pPr>
                  <a:defRPr sz="1000"/>
                </a:pPr>
                <a:r>
                  <a:rPr lang="nl-BE" sz="1000" b="0"/>
                  <a:t>maanden sinds start actie</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BE"/>
          </a:p>
        </c:txPr>
        <c:crossAx val="1961407935"/>
        <c:crosses val="autoZero"/>
        <c:auto val="1"/>
        <c:lblAlgn val="ctr"/>
        <c:lblOffset val="100"/>
        <c:tickLblSkip val="3"/>
        <c:noMultiLvlLbl val="0"/>
      </c:catAx>
      <c:valAx>
        <c:axId val="1961407935"/>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a:lstStyle/>
              <a:p>
                <a:pPr>
                  <a:defRPr sz="1000"/>
                </a:pPr>
                <a:r>
                  <a:rPr lang="nl-BE" sz="1000" b="0"/>
                  <a:t>% dat al uitstroomde naar werk [1-S(t)]</a:t>
                </a:r>
              </a:p>
            </c:rich>
          </c:tx>
          <c:layout>
            <c:manualLayout>
              <c:xMode val="edge"/>
              <c:yMode val="edge"/>
              <c:x val="1.334666437230388E-2"/>
              <c:y val="0.15298198216529255"/>
            </c:manualLayout>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BE"/>
          </a:p>
        </c:txPr>
        <c:crossAx val="2093728863"/>
        <c:crosses val="autoZero"/>
        <c:crossBetween val="between"/>
      </c:valAx>
    </c:plotArea>
    <c:plotVisOnly val="1"/>
    <c:dispBlanksAs val="gap"/>
    <c:showDLblsOverMax val="0"/>
  </c:chart>
  <c:txPr>
    <a:bodyPr/>
    <a:lstStyle/>
    <a:p>
      <a:pPr>
        <a:defRPr/>
      </a:pPr>
      <a:endParaRPr lang="nl-B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sz="1050" dirty="0">
                <a:solidFill>
                  <a:schemeClr val="tx1"/>
                </a:solidFill>
              </a:rPr>
              <a:t>% dat al uitstroomde naar werk</a:t>
            </a:r>
          </a:p>
        </c:rich>
      </c:tx>
      <c:layout>
        <c:manualLayout>
          <c:xMode val="edge"/>
          <c:yMode val="edge"/>
          <c:x val="0.36823921394799053"/>
          <c:y val="3.901348435814455E-2"/>
        </c:manualLayout>
      </c:layout>
      <c:overlay val="0"/>
      <c:spPr>
        <a:noFill/>
        <a:ln>
          <a:noFill/>
        </a:ln>
        <a:effectLst/>
      </c:spPr>
    </c:title>
    <c:autoTitleDeleted val="0"/>
    <c:plotArea>
      <c:layout/>
      <c:lineChart>
        <c:grouping val="standard"/>
        <c:varyColors val="0"/>
        <c:ser>
          <c:idx val="0"/>
          <c:order val="0"/>
          <c:tx>
            <c:strRef>
              <c:f>CIC!$R$1</c:f>
              <c:strCache>
                <c:ptCount val="1"/>
                <c:pt idx="0">
                  <c:v>geen deelname</c:v>
                </c:pt>
              </c:strCache>
            </c:strRef>
          </c:tx>
          <c:spPr>
            <a:ln w="22225" cap="rnd">
              <a:solidFill>
                <a:schemeClr val="bg1">
                  <a:lumMod val="65000"/>
                </a:schemeClr>
              </a:solidFill>
              <a:round/>
            </a:ln>
            <a:effectLst/>
          </c:spPr>
          <c:marker>
            <c:symbol val="none"/>
          </c:marker>
          <c:cat>
            <c:numRef>
              <c:f>CIC!$Q$2:$Q$49</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CIC!$R$2:$R$49</c:f>
              <c:numCache>
                <c:formatCode>General</c:formatCode>
                <c:ptCount val="48"/>
                <c:pt idx="0">
                  <c:v>0</c:v>
                </c:pt>
                <c:pt idx="1">
                  <c:v>5.3669599999999984E-2</c:v>
                </c:pt>
                <c:pt idx="2">
                  <c:v>0.10232782724112</c:v>
                </c:pt>
                <c:pt idx="3">
                  <c:v>0.14656511191467758</c:v>
                </c:pt>
                <c:pt idx="4">
                  <c:v>0.18689008106368665</c:v>
                </c:pt>
                <c:pt idx="5">
                  <c:v>0.22374233667566956</c:v>
                </c:pt>
                <c:pt idx="6">
                  <c:v>0.25750317971743863</c:v>
                </c:pt>
                <c:pt idx="7">
                  <c:v>0.28850435245596828</c:v>
                </c:pt>
                <c:pt idx="8">
                  <c:v>0.3170353990720487</c:v>
                </c:pt>
                <c:pt idx="9">
                  <c:v>0.34334988855288251</c:v>
                </c:pt>
                <c:pt idx="10">
                  <c:v>0.36767030439556059</c:v>
                </c:pt>
                <c:pt idx="11">
                  <c:v>0.39019274995953868</c:v>
                </c:pt>
                <c:pt idx="12">
                  <c:v>0.41109017363045031</c:v>
                </c:pt>
                <c:pt idx="13">
                  <c:v>0.43051571759914564</c:v>
                </c:pt>
                <c:pt idx="14">
                  <c:v>0.44860532888118054</c:v>
                </c:pt>
                <c:pt idx="15">
                  <c:v>0.46547988055929823</c:v>
                </c:pt>
                <c:pt idx="16">
                  <c:v>0.4812471550425601</c:v>
                </c:pt>
                <c:pt idx="17">
                  <c:v>0.49600349471965044</c:v>
                </c:pt>
                <c:pt idx="18">
                  <c:v>0.50983522521021485</c:v>
                </c:pt>
                <c:pt idx="19">
                  <c:v>0.52281973911087376</c:v>
                </c:pt>
                <c:pt idx="20">
                  <c:v>0.53502667823678274</c:v>
                </c:pt>
                <c:pt idx="21">
                  <c:v>0.54651881936548596</c:v>
                </c:pt>
                <c:pt idx="22">
                  <c:v>0.55735280220767103</c:v>
                </c:pt>
                <c:pt idx="23">
                  <c:v>0.56757990012434401</c:v>
                </c:pt>
                <c:pt idx="24">
                  <c:v>0.57724656497304438</c:v>
                </c:pt>
                <c:pt idx="25">
                  <c:v>0.58639494930702774</c:v>
                </c:pt>
                <c:pt idx="26">
                  <c:v>0.59506340804096625</c:v>
                </c:pt>
                <c:pt idx="27">
                  <c:v>0.6032869008441295</c:v>
                </c:pt>
                <c:pt idx="28">
                  <c:v>0.61109722965507052</c:v>
                </c:pt>
                <c:pt idx="29">
                  <c:v>0.61852356139646925</c:v>
                </c:pt>
                <c:pt idx="30">
                  <c:v>0.62559251054201193</c:v>
                </c:pt>
                <c:pt idx="31">
                  <c:v>0.63232847568485062</c:v>
                </c:pt>
                <c:pt idx="32">
                  <c:v>0.63875390324378212</c:v>
                </c:pt>
                <c:pt idx="33">
                  <c:v>0.64488934307569945</c:v>
                </c:pt>
                <c:pt idx="34">
                  <c:v>0.65075374699734434</c:v>
                </c:pt>
                <c:pt idx="35">
                  <c:v>0.65636459759958377</c:v>
                </c:pt>
                <c:pt idx="36">
                  <c:v>0.66173799002337885</c:v>
                </c:pt>
                <c:pt idx="37">
                  <c:v>0.66688880712789589</c:v>
                </c:pt>
                <c:pt idx="38">
                  <c:v>0.67183081147422707</c:v>
                </c:pt>
                <c:pt idx="39">
                  <c:v>0.67657676146176804</c:v>
                </c:pt>
                <c:pt idx="40">
                  <c:v>0.68113845218740665</c:v>
                </c:pt>
                <c:pt idx="41">
                  <c:v>0.68552684801148711</c:v>
                </c:pt>
                <c:pt idx="42">
                  <c:v>0.68975214072891999</c:v>
                </c:pt>
                <c:pt idx="43">
                  <c:v>0.69382380260920762</c:v>
                </c:pt>
                <c:pt idx="44">
                  <c:v>0.69775066542884323</c:v>
                </c:pt>
                <c:pt idx="45">
                  <c:v>0.70154093253423255</c:v>
                </c:pt>
                <c:pt idx="46">
                  <c:v>0.70520227914436884</c:v>
                </c:pt>
                <c:pt idx="47">
                  <c:v>0.7087418858989103</c:v>
                </c:pt>
              </c:numCache>
            </c:numRef>
          </c:val>
          <c:smooth val="0"/>
          <c:extLst>
            <c:ext xmlns:c16="http://schemas.microsoft.com/office/drawing/2014/chart" uri="{C3380CC4-5D6E-409C-BE32-E72D297353CC}">
              <c16:uniqueId val="{00000000-7D24-41C2-B3BC-4519DAD8E0D8}"/>
            </c:ext>
          </c:extLst>
        </c:ser>
        <c:ser>
          <c:idx val="1"/>
          <c:order val="1"/>
          <c:tx>
            <c:strRef>
              <c:f>CIC!$S$1</c:f>
              <c:strCache>
                <c:ptCount val="1"/>
                <c:pt idx="0">
                  <c:v>wel deelname</c:v>
                </c:pt>
              </c:strCache>
            </c:strRef>
          </c:tx>
          <c:spPr>
            <a:ln w="22225" cap="rnd">
              <a:solidFill>
                <a:sysClr val="windowText" lastClr="000000"/>
              </a:solidFill>
              <a:round/>
            </a:ln>
            <a:effectLst/>
          </c:spPr>
          <c:marker>
            <c:symbol val="none"/>
          </c:marker>
          <c:cat>
            <c:numRef>
              <c:f>CIC!$Q$2:$Q$49</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CIC!$S$2:$S$49</c:f>
              <c:numCache>
                <c:formatCode>General</c:formatCode>
                <c:ptCount val="48"/>
                <c:pt idx="0">
                  <c:v>0</c:v>
                </c:pt>
                <c:pt idx="1">
                  <c:v>0.10120030000000002</c:v>
                </c:pt>
                <c:pt idx="2">
                  <c:v>0.18733838708896011</c:v>
                </c:pt>
                <c:pt idx="3">
                  <c:v>0.26110538828228236</c:v>
                </c:pt>
                <c:pt idx="4">
                  <c:v>0.32464330539119468</c:v>
                </c:pt>
                <c:pt idx="5">
                  <c:v>0.37966961294051416</c:v>
                </c:pt>
                <c:pt idx="6">
                  <c:v>0.42757047086758959</c:v>
                </c:pt>
                <c:pt idx="7">
                  <c:v>0.4694720834282704</c:v>
                </c:pt>
                <c:pt idx="8">
                  <c:v>0.50629496506168103</c:v>
                </c:pt>
                <c:pt idx="9">
                  <c:v>0.53879606121670554</c:v>
                </c:pt>
                <c:pt idx="10">
                  <c:v>0.56760124501932441</c:v>
                </c:pt>
                <c:pt idx="11">
                  <c:v>0.59323090290304492</c:v>
                </c:pt>
                <c:pt idx="12">
                  <c:v>0.61611984067360037</c:v>
                </c:pt>
                <c:pt idx="13">
                  <c:v>0.63663320635950926</c:v>
                </c:pt>
                <c:pt idx="14">
                  <c:v>0.65507908559851635</c:v>
                </c:pt>
                <c:pt idx="15">
                  <c:v>0.67171865687479837</c:v>
                </c:pt>
                <c:pt idx="16">
                  <c:v>0.68677416452066908</c:v>
                </c:pt>
                <c:pt idx="17">
                  <c:v>0.70043563462543434</c:v>
                </c:pt>
                <c:pt idx="18">
                  <c:v>0.71286611787952503</c:v>
                </c:pt>
                <c:pt idx="19">
                  <c:v>0.72420606856643821</c:v>
                </c:pt>
                <c:pt idx="20">
                  <c:v>0.73457691324649321</c:v>
                </c:pt>
                <c:pt idx="21">
                  <c:v>0.74408404970629971</c:v>
                </c:pt>
                <c:pt idx="22">
                  <c:v>0.75281917765448458</c:v>
                </c:pt>
                <c:pt idx="23">
                  <c:v>0.76086244161360761</c:v>
                </c:pt>
                <c:pt idx="24">
                  <c:v>0.76828405182437343</c:v>
                </c:pt>
                <c:pt idx="25">
                  <c:v>0.77514567082493979</c:v>
                </c:pt>
                <c:pt idx="26">
                  <c:v>0.78150167311859708</c:v>
                </c:pt>
                <c:pt idx="27">
                  <c:v>0.78740010100225855</c:v>
                </c:pt>
                <c:pt idx="28">
                  <c:v>0.7928835201171881</c:v>
                </c:pt>
                <c:pt idx="29">
                  <c:v>0.79798976981221892</c:v>
                </c:pt>
                <c:pt idx="30">
                  <c:v>0.80275252460731028</c:v>
                </c:pt>
                <c:pt idx="31">
                  <c:v>0.80720183590974315</c:v>
                </c:pt>
                <c:pt idx="32">
                  <c:v>0.81136463746969789</c:v>
                </c:pt>
                <c:pt idx="33">
                  <c:v>0.8152650319972008</c:v>
                </c:pt>
                <c:pt idx="34">
                  <c:v>0.81892472408082018</c:v>
                </c:pt>
                <c:pt idx="35">
                  <c:v>0.8223632349253599</c:v>
                </c:pt>
                <c:pt idx="36">
                  <c:v>0.82559817805413416</c:v>
                </c:pt>
                <c:pt idx="37">
                  <c:v>0.82864548364881208</c:v>
                </c:pt>
                <c:pt idx="38">
                  <c:v>0.83151957868066728</c:v>
                </c:pt>
                <c:pt idx="39">
                  <c:v>0.83423356239553192</c:v>
                </c:pt>
                <c:pt idx="40">
                  <c:v>0.83679934504670506</c:v>
                </c:pt>
                <c:pt idx="41">
                  <c:v>0.83922775447234466</c:v>
                </c:pt>
                <c:pt idx="42">
                  <c:v>0.84152866254143821</c:v>
                </c:pt>
                <c:pt idx="43">
                  <c:v>0.84371111395378373</c:v>
                </c:pt>
                <c:pt idx="44">
                  <c:v>0.8457833639227591</c:v>
                </c:pt>
                <c:pt idx="45">
                  <c:v>0.84775295711208321</c:v>
                </c:pt>
                <c:pt idx="46">
                  <c:v>0.84962685939006055</c:v>
                </c:pt>
                <c:pt idx="47">
                  <c:v>0.85141142767356304</c:v>
                </c:pt>
              </c:numCache>
            </c:numRef>
          </c:val>
          <c:smooth val="0"/>
          <c:extLst>
            <c:ext xmlns:c16="http://schemas.microsoft.com/office/drawing/2014/chart" uri="{C3380CC4-5D6E-409C-BE32-E72D297353CC}">
              <c16:uniqueId val="{00000001-7D24-41C2-B3BC-4519DAD8E0D8}"/>
            </c:ext>
          </c:extLst>
        </c:ser>
        <c:dLbls>
          <c:showLegendKey val="0"/>
          <c:showVal val="0"/>
          <c:showCatName val="0"/>
          <c:showSerName val="0"/>
          <c:showPercent val="0"/>
          <c:showBubbleSize val="0"/>
        </c:dLbls>
        <c:smooth val="0"/>
        <c:axId val="2093728863"/>
        <c:axId val="1961407935"/>
      </c:lineChart>
      <c:catAx>
        <c:axId val="2093728863"/>
        <c:scaling>
          <c:orientation val="minMax"/>
        </c:scaling>
        <c:delete val="0"/>
        <c:axPos val="b"/>
        <c:title>
          <c:tx>
            <c:rich>
              <a:bodyPr/>
              <a:lstStyle/>
              <a:p>
                <a:pPr>
                  <a:defRPr sz="1000"/>
                </a:pPr>
                <a:r>
                  <a:rPr lang="nl-BE" sz="1000" b="0"/>
                  <a:t>maanden sinds start actie</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BE"/>
          </a:p>
        </c:txPr>
        <c:crossAx val="1961407935"/>
        <c:crosses val="autoZero"/>
        <c:auto val="1"/>
        <c:lblAlgn val="ctr"/>
        <c:lblOffset val="100"/>
        <c:tickLblSkip val="3"/>
        <c:noMultiLvlLbl val="0"/>
      </c:catAx>
      <c:valAx>
        <c:axId val="1961407935"/>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a:lstStyle/>
              <a:p>
                <a:pPr>
                  <a:defRPr sz="1000"/>
                </a:pPr>
                <a:r>
                  <a:rPr lang="nl-BE" sz="1000" b="0"/>
                  <a:t>% dat al uitstroomde naar werk [1-S(t)]</a:t>
                </a:r>
              </a:p>
            </c:rich>
          </c:tx>
          <c:layout>
            <c:manualLayout>
              <c:xMode val="edge"/>
              <c:yMode val="edge"/>
              <c:x val="1.334666437230388E-2"/>
              <c:y val="0.15298198216529255"/>
            </c:manualLayout>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BE"/>
          </a:p>
        </c:txPr>
        <c:crossAx val="2093728863"/>
        <c:crosses val="autoZero"/>
        <c:crossBetween val="between"/>
      </c:valAx>
    </c:plotArea>
    <c:plotVisOnly val="1"/>
    <c:dispBlanksAs val="gap"/>
    <c:showDLblsOverMax val="0"/>
  </c:chart>
  <c:txPr>
    <a:bodyPr/>
    <a:lstStyle/>
    <a:p>
      <a:pPr>
        <a:defRPr/>
      </a:pPr>
      <a:endParaRPr lang="nl-BE"/>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50" dirty="0">
                <a:solidFill>
                  <a:schemeClr val="tx1"/>
                </a:solidFill>
              </a:rPr>
              <a:t>% </a:t>
            </a:r>
            <a:r>
              <a:rPr lang="en-US" sz="1050" dirty="0" err="1">
                <a:solidFill>
                  <a:schemeClr val="tx1"/>
                </a:solidFill>
              </a:rPr>
              <a:t>dat</a:t>
            </a:r>
            <a:r>
              <a:rPr lang="en-US" sz="1050" dirty="0">
                <a:solidFill>
                  <a:schemeClr val="tx1"/>
                </a:solidFill>
              </a:rPr>
              <a:t> al </a:t>
            </a:r>
            <a:r>
              <a:rPr lang="en-US" sz="1050" dirty="0" err="1">
                <a:solidFill>
                  <a:schemeClr val="tx1"/>
                </a:solidFill>
              </a:rPr>
              <a:t>uitstroomde</a:t>
            </a:r>
            <a:r>
              <a:rPr lang="en-US" sz="1050" dirty="0">
                <a:solidFill>
                  <a:schemeClr val="tx1"/>
                </a:solidFill>
              </a:rPr>
              <a:t> </a:t>
            </a:r>
            <a:r>
              <a:rPr lang="en-US" sz="1050" dirty="0" err="1">
                <a:solidFill>
                  <a:schemeClr val="tx1"/>
                </a:solidFill>
              </a:rPr>
              <a:t>naar</a:t>
            </a:r>
            <a:r>
              <a:rPr lang="en-US" sz="1050" dirty="0">
                <a:solidFill>
                  <a:schemeClr val="tx1"/>
                </a:solidFill>
              </a:rPr>
              <a:t> </a:t>
            </a:r>
            <a:r>
              <a:rPr lang="en-US" sz="1050" dirty="0" err="1">
                <a:solidFill>
                  <a:schemeClr val="tx1"/>
                </a:solidFill>
              </a:rPr>
              <a:t>werk</a:t>
            </a:r>
            <a:endParaRPr lang="en-US" sz="1050" dirty="0">
              <a:solidFill>
                <a:schemeClr val="tx1"/>
              </a:solidFill>
            </a:endParaRPr>
          </a:p>
        </c:rich>
      </c:tx>
      <c:layout>
        <c:manualLayout>
          <c:xMode val="edge"/>
          <c:yMode val="edge"/>
          <c:x val="0.36841252955082748"/>
          <c:y val="3.8028856526429337E-2"/>
        </c:manualLayout>
      </c:layout>
      <c:overlay val="0"/>
      <c:spPr>
        <a:noFill/>
        <a:ln>
          <a:noFill/>
        </a:ln>
        <a:effectLst/>
      </c:spPr>
    </c:title>
    <c:autoTitleDeleted val="0"/>
    <c:plotArea>
      <c:layout/>
      <c:lineChart>
        <c:grouping val="standard"/>
        <c:varyColors val="0"/>
        <c:ser>
          <c:idx val="0"/>
          <c:order val="0"/>
          <c:tx>
            <c:strRef>
              <c:f>CIC!$R$211</c:f>
              <c:strCache>
                <c:ptCount val="1"/>
                <c:pt idx="0">
                  <c:v>geen deelname</c:v>
                </c:pt>
              </c:strCache>
            </c:strRef>
          </c:tx>
          <c:spPr>
            <a:ln w="22225" cap="rnd">
              <a:solidFill>
                <a:schemeClr val="bg1">
                  <a:lumMod val="65000"/>
                </a:schemeClr>
              </a:solidFill>
              <a:round/>
            </a:ln>
            <a:effectLst/>
          </c:spPr>
          <c:marker>
            <c:symbol val="none"/>
          </c:marker>
          <c:cat>
            <c:numRef>
              <c:f>CIC!$Q$212:$Q$259</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CIC!$R$212:$R$259</c:f>
              <c:numCache>
                <c:formatCode>General</c:formatCode>
                <c:ptCount val="48"/>
                <c:pt idx="0">
                  <c:v>0</c:v>
                </c:pt>
                <c:pt idx="1">
                  <c:v>4.8768000000000034E-2</c:v>
                </c:pt>
                <c:pt idx="2">
                  <c:v>9.3623344960000132E-2</c:v>
                </c:pt>
                <c:pt idx="3">
                  <c:v>0.13495212640118304</c:v>
                </c:pt>
                <c:pt idx="4">
                  <c:v>0.17309580685401138</c:v>
                </c:pt>
                <c:pt idx="5">
                  <c:v>0.20835731698149718</c:v>
                </c:pt>
                <c:pt idx="6">
                  <c:v>0.24100584869320474</c:v>
                </c:pt>
                <c:pt idx="7">
                  <c:v>0.27128113869643611</c:v>
                </c:pt>
                <c:pt idx="8">
                  <c:v>0.29939700703456706</c:v>
                </c:pt>
                <c:pt idx="9">
                  <c:v>0.32554470175712502</c:v>
                </c:pt>
                <c:pt idx="10">
                  <c:v>0.34989543818147528</c:v>
                </c:pt>
                <c:pt idx="11">
                  <c:v>0.37260300543169078</c:v>
                </c:pt>
                <c:pt idx="12">
                  <c:v>0.39380551042493006</c:v>
                </c:pt>
                <c:pt idx="13">
                  <c:v>0.4136274034200963</c:v>
                </c:pt>
                <c:pt idx="14">
                  <c:v>0.43218099466025994</c:v>
                </c:pt>
                <c:pt idx="15">
                  <c:v>0.44956766938566339</c:v>
                </c:pt>
                <c:pt idx="16">
                  <c:v>0.46587923611432169</c:v>
                </c:pt>
                <c:pt idx="17">
                  <c:v>0.48119888786409071</c:v>
                </c:pt>
                <c:pt idx="18">
                  <c:v>0.4956022593800975</c:v>
                </c:pt>
                <c:pt idx="19">
                  <c:v>0.50915799909903148</c:v>
                </c:pt>
                <c:pt idx="20">
                  <c:v>0.52192867719427283</c:v>
                </c:pt>
                <c:pt idx="21">
                  <c:v>0.53397134162288129</c:v>
                </c:pt>
                <c:pt idx="22">
                  <c:v>0.54533810682076012</c:v>
                </c:pt>
                <c:pt idx="23">
                  <c:v>0.55607658421100337</c:v>
                </c:pt>
                <c:pt idx="24">
                  <c:v>0.56623040010800341</c:v>
                </c:pt>
                <c:pt idx="25">
                  <c:v>0.57583956792353086</c:v>
                </c:pt>
                <c:pt idx="26">
                  <c:v>0.58494077831459568</c:v>
                </c:pt>
                <c:pt idx="27">
                  <c:v>0.59356778423732681</c:v>
                </c:pt>
                <c:pt idx="28">
                  <c:v>0.60175162204748078</c:v>
                </c:pt>
                <c:pt idx="29">
                  <c:v>0.60952093017844322</c:v>
                </c:pt>
                <c:pt idx="30">
                  <c:v>0.61690207793946605</c:v>
                </c:pt>
                <c:pt idx="31">
                  <c:v>0.6239194358170177</c:v>
                </c:pt>
                <c:pt idx="32">
                  <c:v>0.63059554277628127</c:v>
                </c:pt>
                <c:pt idx="33">
                  <c:v>0.63695125728415247</c:v>
                </c:pt>
                <c:pt idx="34">
                  <c:v>0.6430058574712989</c:v>
                </c:pt>
                <c:pt idx="35">
                  <c:v>0.64877727467531776</c:v>
                </c:pt>
                <c:pt idx="36">
                  <c:v>0.65428212893842153</c:v>
                </c:pt>
                <c:pt idx="37">
                  <c:v>0.65953586513779594</c:v>
                </c:pt>
                <c:pt idx="38">
                  <c:v>0.66455287653629846</c:v>
                </c:pt>
                <c:pt idx="39">
                  <c:v>0.66934651656473176</c:v>
                </c:pt>
                <c:pt idx="40">
                  <c:v>0.67392924158375123</c:v>
                </c:pt>
                <c:pt idx="41">
                  <c:v>0.67831267600329248</c:v>
                </c:pt>
                <c:pt idx="42">
                  <c:v>0.682507671720604</c:v>
                </c:pt>
                <c:pt idx="43">
                  <c:v>0.68652436241336501</c:v>
                </c:pt>
                <c:pt idx="44">
                  <c:v>0.69037224451717727</c:v>
                </c:pt>
                <c:pt idx="45">
                  <c:v>0.69406018974995765</c:v>
                </c:pt>
                <c:pt idx="46">
                  <c:v>0.6975964868286757</c:v>
                </c:pt>
                <c:pt idx="47">
                  <c:v>0.70098894016048563</c:v>
                </c:pt>
              </c:numCache>
            </c:numRef>
          </c:val>
          <c:smooth val="0"/>
          <c:extLst>
            <c:ext xmlns:c16="http://schemas.microsoft.com/office/drawing/2014/chart" uri="{C3380CC4-5D6E-409C-BE32-E72D297353CC}">
              <c16:uniqueId val="{00000000-067B-4511-B8BA-58D0AC07E2C3}"/>
            </c:ext>
          </c:extLst>
        </c:ser>
        <c:ser>
          <c:idx val="1"/>
          <c:order val="1"/>
          <c:tx>
            <c:strRef>
              <c:f>CIC!$S$211</c:f>
              <c:strCache>
                <c:ptCount val="1"/>
                <c:pt idx="0">
                  <c:v>wel deelname</c:v>
                </c:pt>
              </c:strCache>
            </c:strRef>
          </c:tx>
          <c:spPr>
            <a:ln w="22225" cap="rnd">
              <a:solidFill>
                <a:sysClr val="windowText" lastClr="000000"/>
              </a:solidFill>
              <a:round/>
            </a:ln>
            <a:effectLst/>
          </c:spPr>
          <c:marker>
            <c:symbol val="none"/>
          </c:marker>
          <c:cat>
            <c:numRef>
              <c:f>CIC!$Q$212:$Q$259</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CIC!$S$212:$S$259</c:f>
              <c:numCache>
                <c:formatCode>General</c:formatCode>
                <c:ptCount val="48"/>
                <c:pt idx="0">
                  <c:v>0</c:v>
                </c:pt>
                <c:pt idx="1">
                  <c:v>5.6169299999999978E-2</c:v>
                </c:pt>
                <c:pt idx="2">
                  <c:v>0.10741798564701999</c:v>
                </c:pt>
                <c:pt idx="3">
                  <c:v>0.15427157926083945</c:v>
                </c:pt>
                <c:pt idx="4">
                  <c:v>0.19719077430219456</c:v>
                </c:pt>
                <c:pt idx="5">
                  <c:v>0.23658012727552202</c:v>
                </c:pt>
                <c:pt idx="6">
                  <c:v>0.27279584993372397</c:v>
                </c:pt>
                <c:pt idx="7">
                  <c:v>0.30615226797477402</c:v>
                </c:pt>
                <c:pt idx="8">
                  <c:v>0.33692732905056733</c:v>
                </c:pt>
                <c:pt idx="9">
                  <c:v>0.36536751051659488</c:v>
                </c:pt>
                <c:pt idx="10">
                  <c:v>0.39169168540087285</c:v>
                </c:pt>
                <c:pt idx="11">
                  <c:v>0.41609470341099442</c:v>
                </c:pt>
                <c:pt idx="12">
                  <c:v>0.43875034569970717</c:v>
                </c:pt>
                <c:pt idx="13">
                  <c:v>0.45981393297566631</c:v>
                </c:pt>
                <c:pt idx="14">
                  <c:v>0.47942452384127754</c:v>
                </c:pt>
                <c:pt idx="15">
                  <c:v>0.49770677016113851</c:v>
                </c:pt>
                <c:pt idx="16">
                  <c:v>0.51477283562611253</c:v>
                </c:pt>
                <c:pt idx="17">
                  <c:v>0.53072361115514255</c:v>
                </c:pt>
                <c:pt idx="18">
                  <c:v>0.54565007296568646</c:v>
                </c:pt>
                <c:pt idx="19">
                  <c:v>0.55963441849989026</c:v>
                </c:pt>
                <c:pt idx="20">
                  <c:v>0.57275101560077801</c:v>
                </c:pt>
                <c:pt idx="21">
                  <c:v>0.58506723662425753</c:v>
                </c:pt>
                <c:pt idx="22">
                  <c:v>0.59664427565520417</c:v>
                </c:pt>
                <c:pt idx="23">
                  <c:v>0.60753774403815641</c:v>
                </c:pt>
                <c:pt idx="24">
                  <c:v>0.61779823801179723</c:v>
                </c:pt>
                <c:pt idx="25">
                  <c:v>0.62747191748842335</c:v>
                </c:pt>
                <c:pt idx="26">
                  <c:v>0.63660090441441075</c:v>
                </c:pt>
                <c:pt idx="27">
                  <c:v>0.64522367449437523</c:v>
                </c:pt>
                <c:pt idx="28">
                  <c:v>0.65337551203604827</c:v>
                </c:pt>
                <c:pt idx="29">
                  <c:v>0.66108873879201724</c:v>
                </c:pt>
                <c:pt idx="30">
                  <c:v>0.66839295429357171</c:v>
                </c:pt>
                <c:pt idx="31">
                  <c:v>0.67531545033692075</c:v>
                </c:pt>
                <c:pt idx="32">
                  <c:v>0.68188128623711752</c:v>
                </c:pt>
                <c:pt idx="33">
                  <c:v>0.68811354995844609</c:v>
                </c:pt>
                <c:pt idx="34">
                  <c:v>0.69403356023261986</c:v>
                </c:pt>
                <c:pt idx="35">
                  <c:v>0.69966095618610946</c:v>
                </c:pt>
                <c:pt idx="36">
                  <c:v>0.70501389896400446</c:v>
                </c:pt>
                <c:pt idx="37">
                  <c:v>0.71010919388719929</c:v>
                </c:pt>
                <c:pt idx="38">
                  <c:v>0.71496242980681735</c:v>
                </c:pt>
                <c:pt idx="39">
                  <c:v>0.71958804799966924</c:v>
                </c:pt>
                <c:pt idx="40">
                  <c:v>0.72399943274614809</c:v>
                </c:pt>
                <c:pt idx="41">
                  <c:v>0.72820902099796048</c:v>
                </c:pt>
                <c:pt idx="42">
                  <c:v>0.73222840189093219</c:v>
                </c:pt>
                <c:pt idx="43">
                  <c:v>0.7360683537164554</c:v>
                </c:pt>
                <c:pt idx="44">
                  <c:v>0.73973890390764985</c:v>
                </c:pt>
                <c:pt idx="45">
                  <c:v>0.74324940967618192</c:v>
                </c:pt>
                <c:pt idx="46">
                  <c:v>0.74660863169974268</c:v>
                </c:pt>
                <c:pt idx="47">
                  <c:v>0.74982470028534642</c:v>
                </c:pt>
              </c:numCache>
            </c:numRef>
          </c:val>
          <c:smooth val="0"/>
          <c:extLst>
            <c:ext xmlns:c16="http://schemas.microsoft.com/office/drawing/2014/chart" uri="{C3380CC4-5D6E-409C-BE32-E72D297353CC}">
              <c16:uniqueId val="{00000001-067B-4511-B8BA-58D0AC07E2C3}"/>
            </c:ext>
          </c:extLst>
        </c:ser>
        <c:dLbls>
          <c:showLegendKey val="0"/>
          <c:showVal val="0"/>
          <c:showCatName val="0"/>
          <c:showSerName val="0"/>
          <c:showPercent val="0"/>
          <c:showBubbleSize val="0"/>
        </c:dLbls>
        <c:smooth val="0"/>
        <c:axId val="2093728863"/>
        <c:axId val="1961407935"/>
      </c:lineChart>
      <c:catAx>
        <c:axId val="2093728863"/>
        <c:scaling>
          <c:orientation val="minMax"/>
        </c:scaling>
        <c:delete val="0"/>
        <c:axPos val="b"/>
        <c:title>
          <c:tx>
            <c:rich>
              <a:bodyPr/>
              <a:lstStyle/>
              <a:p>
                <a:pPr>
                  <a:defRPr sz="1000"/>
                </a:pPr>
                <a:r>
                  <a:rPr lang="nl-BE" sz="1000" b="0"/>
                  <a:t>maanden sinds start actie</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BE"/>
          </a:p>
        </c:txPr>
        <c:crossAx val="1961407935"/>
        <c:crosses val="autoZero"/>
        <c:auto val="1"/>
        <c:lblAlgn val="ctr"/>
        <c:lblOffset val="100"/>
        <c:tickLblSkip val="3"/>
        <c:noMultiLvlLbl val="0"/>
      </c:catAx>
      <c:valAx>
        <c:axId val="1961407935"/>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a:lstStyle/>
              <a:p>
                <a:pPr>
                  <a:defRPr sz="1000"/>
                </a:pPr>
                <a:r>
                  <a:rPr lang="nl-BE" sz="1000" b="0"/>
                  <a:t>% dat al uitstroomde naar werk [1-S(t)]</a:t>
                </a:r>
              </a:p>
            </c:rich>
          </c:tx>
          <c:layout>
            <c:manualLayout>
              <c:xMode val="edge"/>
              <c:yMode val="edge"/>
              <c:x val="1.334666437230388E-2"/>
              <c:y val="0.15298198216529255"/>
            </c:manualLayout>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BE"/>
          </a:p>
        </c:txPr>
        <c:crossAx val="2093728863"/>
        <c:crosses val="autoZero"/>
        <c:crossBetween val="between"/>
      </c:valAx>
    </c:plotArea>
    <c:plotVisOnly val="1"/>
    <c:dispBlanksAs val="gap"/>
    <c:showDLblsOverMax val="0"/>
  </c:chart>
  <c:txPr>
    <a:bodyPr/>
    <a:lstStyle/>
    <a:p>
      <a:pPr>
        <a:defRPr/>
      </a:pPr>
      <a:endParaRPr lang="nl-BE"/>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sz="900" dirty="0">
                <a:latin typeface="Calibri" panose="020F0502020204030204" pitchFamily="34" charset="0"/>
                <a:ea typeface="Calibri" panose="020F0502020204030204" pitchFamily="34" charset="0"/>
                <a:cs typeface="Calibri" panose="020F0502020204030204" pitchFamily="34" charset="0"/>
              </a:rPr>
              <a:t>actie context</a:t>
            </a:r>
          </a:p>
        </c:rich>
      </c:tx>
      <c:layout>
        <c:manualLayout>
          <c:xMode val="edge"/>
          <c:yMode val="edge"/>
          <c:x val="0.38685163398692812"/>
          <c:y val="0"/>
        </c:manualLayout>
      </c:layout>
      <c:overlay val="0"/>
      <c:spPr>
        <a:noFill/>
        <a:ln>
          <a:noFill/>
        </a:ln>
        <a:effectLst/>
      </c:spPr>
    </c:title>
    <c:autoTitleDeleted val="0"/>
    <c:plotArea>
      <c:layout>
        <c:manualLayout>
          <c:layoutTarget val="inner"/>
          <c:xMode val="edge"/>
          <c:yMode val="edge"/>
          <c:x val="0.20988986928104575"/>
          <c:y val="0.10499230769230769"/>
          <c:w val="0.73827516339869281"/>
          <c:h val="0.7018299145299145"/>
        </c:manualLayout>
      </c:layout>
      <c:lineChart>
        <c:grouping val="standard"/>
        <c:varyColors val="0"/>
        <c:ser>
          <c:idx val="0"/>
          <c:order val="0"/>
          <c:tx>
            <c:strRef>
              <c:f>'actie context'!$P$211</c:f>
              <c:strCache>
                <c:ptCount val="1"/>
                <c:pt idx="0">
                  <c:v>deelnemers</c:v>
                </c:pt>
              </c:strCache>
            </c:strRef>
          </c:tx>
          <c:spPr>
            <a:ln w="19050" cap="rnd">
              <a:solidFill>
                <a:sysClr val="windowText" lastClr="000000"/>
              </a:solidFill>
              <a:round/>
            </a:ln>
            <a:effectLst/>
          </c:spPr>
          <c:marker>
            <c:symbol val="circle"/>
            <c:size val="3"/>
            <c:spPr>
              <a:solidFill>
                <a:schemeClr val="tx1"/>
              </a:solidFill>
              <a:ln>
                <a:solidFill>
                  <a:sysClr val="windowText" lastClr="000000"/>
                </a:solidFill>
              </a:ln>
            </c:spPr>
          </c:marker>
          <c:dPt>
            <c:idx val="0"/>
            <c:bubble3D val="0"/>
            <c:extLst>
              <c:ext xmlns:c16="http://schemas.microsoft.com/office/drawing/2014/chart" uri="{C3380CC4-5D6E-409C-BE32-E72D297353CC}">
                <c16:uniqueId val="{00000000-A18E-43D5-8288-325477C1DA2C}"/>
              </c:ext>
            </c:extLst>
          </c:dPt>
          <c:dPt>
            <c:idx val="39"/>
            <c:bubble3D val="0"/>
            <c:extLst>
              <c:ext xmlns:c16="http://schemas.microsoft.com/office/drawing/2014/chart" uri="{C3380CC4-5D6E-409C-BE32-E72D297353CC}">
                <c16:uniqueId val="{00000001-A18E-43D5-8288-325477C1DA2C}"/>
              </c:ext>
            </c:extLst>
          </c:dPt>
          <c:dPt>
            <c:idx val="40"/>
            <c:bubble3D val="0"/>
            <c:extLst>
              <c:ext xmlns:c16="http://schemas.microsoft.com/office/drawing/2014/chart" uri="{C3380CC4-5D6E-409C-BE32-E72D297353CC}">
                <c16:uniqueId val="{00000002-A18E-43D5-8288-325477C1DA2C}"/>
              </c:ext>
            </c:extLst>
          </c:dPt>
          <c:dPt>
            <c:idx val="41"/>
            <c:bubble3D val="0"/>
            <c:extLst>
              <c:ext xmlns:c16="http://schemas.microsoft.com/office/drawing/2014/chart" uri="{C3380CC4-5D6E-409C-BE32-E72D297353CC}">
                <c16:uniqueId val="{00000003-A18E-43D5-8288-325477C1DA2C}"/>
              </c:ext>
            </c:extLst>
          </c:dPt>
          <c:dPt>
            <c:idx val="42"/>
            <c:bubble3D val="0"/>
            <c:extLst>
              <c:ext xmlns:c16="http://schemas.microsoft.com/office/drawing/2014/chart" uri="{C3380CC4-5D6E-409C-BE32-E72D297353CC}">
                <c16:uniqueId val="{00000004-A18E-43D5-8288-325477C1DA2C}"/>
              </c:ext>
            </c:extLst>
          </c:dPt>
          <c:dPt>
            <c:idx val="43"/>
            <c:bubble3D val="0"/>
            <c:extLst>
              <c:ext xmlns:c16="http://schemas.microsoft.com/office/drawing/2014/chart" uri="{C3380CC4-5D6E-409C-BE32-E72D297353CC}">
                <c16:uniqueId val="{00000005-A18E-43D5-8288-325477C1DA2C}"/>
              </c:ext>
            </c:extLst>
          </c:dPt>
          <c:dPt>
            <c:idx val="44"/>
            <c:bubble3D val="0"/>
            <c:extLst>
              <c:ext xmlns:c16="http://schemas.microsoft.com/office/drawing/2014/chart" uri="{C3380CC4-5D6E-409C-BE32-E72D297353CC}">
                <c16:uniqueId val="{00000006-A18E-43D5-8288-325477C1DA2C}"/>
              </c:ext>
            </c:extLst>
          </c:dPt>
          <c:dPt>
            <c:idx val="45"/>
            <c:bubble3D val="0"/>
            <c:extLst>
              <c:ext xmlns:c16="http://schemas.microsoft.com/office/drawing/2014/chart" uri="{C3380CC4-5D6E-409C-BE32-E72D297353CC}">
                <c16:uniqueId val="{00000007-A18E-43D5-8288-325477C1DA2C}"/>
              </c:ext>
            </c:extLst>
          </c:dPt>
          <c:dPt>
            <c:idx val="46"/>
            <c:bubble3D val="0"/>
            <c:extLst>
              <c:ext xmlns:c16="http://schemas.microsoft.com/office/drawing/2014/chart" uri="{C3380CC4-5D6E-409C-BE32-E72D297353CC}">
                <c16:uniqueId val="{00000008-A18E-43D5-8288-325477C1DA2C}"/>
              </c:ext>
            </c:extLst>
          </c:dPt>
          <c:dPt>
            <c:idx val="47"/>
            <c:marker>
              <c:spPr>
                <a:noFill/>
                <a:ln>
                  <a:solidFill>
                    <a:sysClr val="windowText" lastClr="000000"/>
                  </a:solidFill>
                </a:ln>
              </c:spPr>
            </c:marker>
            <c:bubble3D val="0"/>
            <c:extLst>
              <c:ext xmlns:c16="http://schemas.microsoft.com/office/drawing/2014/chart" uri="{C3380CC4-5D6E-409C-BE32-E72D297353CC}">
                <c16:uniqueId val="{00000009-A18E-43D5-8288-325477C1DA2C}"/>
              </c:ext>
            </c:extLst>
          </c:dPt>
          <c:cat>
            <c:numRef>
              <c:f>'actie context'!$O$212:$O$259</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'actie context'!$P$212:$P$259</c:f>
              <c:numCache>
                <c:formatCode>General</c:formatCode>
                <c:ptCount val="48"/>
                <c:pt idx="0">
                  <c:v>1.4399800000000001E-2</c:v>
                </c:pt>
                <c:pt idx="1">
                  <c:v>1.3629799999999999E-2</c:v>
                </c:pt>
                <c:pt idx="2">
                  <c:v>1.2898400000000001E-2</c:v>
                </c:pt>
                <c:pt idx="3">
                  <c:v>1.22037E-2</c:v>
                </c:pt>
                <c:pt idx="4">
                  <c:v>1.15441E-2</c:v>
                </c:pt>
                <c:pt idx="5">
                  <c:v>1.09178E-2</c:v>
                </c:pt>
                <c:pt idx="6">
                  <c:v>1.03234E-2</c:v>
                </c:pt>
                <c:pt idx="7">
                  <c:v>9.7592000000000009E-3</c:v>
                </c:pt>
                <c:pt idx="8">
                  <c:v>9.2236999999999996E-3</c:v>
                </c:pt>
                <c:pt idx="9">
                  <c:v>8.7156000000000004E-3</c:v>
                </c:pt>
                <c:pt idx="10">
                  <c:v>8.2334999999999995E-3</c:v>
                </c:pt>
                <c:pt idx="11">
                  <c:v>7.7761000000000002E-3</c:v>
                </c:pt>
                <c:pt idx="12">
                  <c:v>7.3422000000000001E-3</c:v>
                </c:pt>
                <c:pt idx="13">
                  <c:v>6.9305E-3</c:v>
                </c:pt>
                <c:pt idx="14">
                  <c:v>6.5399999999999998E-3</c:v>
                </c:pt>
                <c:pt idx="15">
                  <c:v>6.1695999999999999E-3</c:v>
                </c:pt>
                <c:pt idx="16">
                  <c:v>5.8181999999999999E-3</c:v>
                </c:pt>
                <c:pt idx="17">
                  <c:v>5.4850000000000003E-3</c:v>
                </c:pt>
                <c:pt idx="18">
                  <c:v>5.1688999999999997E-3</c:v>
                </c:pt>
                <c:pt idx="19">
                  <c:v>4.8690000000000001E-3</c:v>
                </c:pt>
                <c:pt idx="20">
                  <c:v>4.5846000000000003E-3</c:v>
                </c:pt>
                <c:pt idx="21">
                  <c:v>4.3147999999999997E-3</c:v>
                </c:pt>
                <c:pt idx="22">
                  <c:v>4.0588999999999998E-3</c:v>
                </c:pt>
                <c:pt idx="23">
                  <c:v>3.8160999999999998E-3</c:v>
                </c:pt>
                <c:pt idx="24">
                  <c:v>3.5858000000000001E-3</c:v>
                </c:pt>
                <c:pt idx="25">
                  <c:v>3.3674E-3</c:v>
                </c:pt>
                <c:pt idx="26">
                  <c:v>3.1600999999999999E-3</c:v>
                </c:pt>
                <c:pt idx="27">
                  <c:v>2.9635E-3</c:v>
                </c:pt>
                <c:pt idx="28">
                  <c:v>2.7769000000000001E-3</c:v>
                </c:pt>
                <c:pt idx="29">
                  <c:v>2.5998000000000002E-3</c:v>
                </c:pt>
                <c:pt idx="30">
                  <c:v>2.4318E-3</c:v>
                </c:pt>
                <c:pt idx="31">
                  <c:v>2.2723999999999999E-3</c:v>
                </c:pt>
                <c:pt idx="32">
                  <c:v>2.1210999999999999E-3</c:v>
                </c:pt>
                <c:pt idx="33">
                  <c:v>1.9773999999999998E-3</c:v>
                </c:pt>
                <c:pt idx="34">
                  <c:v>1.8411E-3</c:v>
                </c:pt>
                <c:pt idx="35">
                  <c:v>1.7116E-3</c:v>
                </c:pt>
                <c:pt idx="36">
                  <c:v>1.5887E-3</c:v>
                </c:pt>
                <c:pt idx="37">
                  <c:v>1.472E-3</c:v>
                </c:pt>
                <c:pt idx="38">
                  <c:v>1.3611999999999999E-3</c:v>
                </c:pt>
                <c:pt idx="39">
                  <c:v>1.2558999999999999E-3</c:v>
                </c:pt>
                <c:pt idx="40">
                  <c:v>1.1559000000000001E-3</c:v>
                </c:pt>
                <c:pt idx="41">
                  <c:v>1.0610000000000001E-3</c:v>
                </c:pt>
                <c:pt idx="42">
                  <c:v>9.7070000000000001E-4</c:v>
                </c:pt>
                <c:pt idx="43">
                  <c:v>8.8489999999999999E-4</c:v>
                </c:pt>
                <c:pt idx="44">
                  <c:v>8.0340000000000001E-4</c:v>
                </c:pt>
                <c:pt idx="45">
                  <c:v>7.2590000000000003E-4</c:v>
                </c:pt>
                <c:pt idx="46">
                  <c:v>6.5229999999999997E-4</c:v>
                </c:pt>
                <c:pt idx="47">
                  <c:v>5.8219999999999995E-4</c:v>
                </c:pt>
              </c:numCache>
            </c:numRef>
          </c:val>
          <c:smooth val="0"/>
          <c:extLst>
            <c:ext xmlns:c16="http://schemas.microsoft.com/office/drawing/2014/chart" uri="{C3380CC4-5D6E-409C-BE32-E72D297353CC}">
              <c16:uniqueId val="{0000000A-A18E-43D5-8288-325477C1DA2C}"/>
            </c:ext>
          </c:extLst>
        </c:ser>
        <c:ser>
          <c:idx val="1"/>
          <c:order val="1"/>
          <c:tx>
            <c:strRef>
              <c:f>'actie context'!$Q$211</c:f>
              <c:strCache>
                <c:ptCount val="1"/>
                <c:pt idx="0">
                  <c:v>niet-deelnemers</c:v>
                </c:pt>
              </c:strCache>
            </c:strRef>
          </c:tx>
          <c:spPr>
            <a:ln w="19050">
              <a:solidFill>
                <a:sysClr val="window" lastClr="FFFFFF">
                  <a:lumMod val="65000"/>
                </a:sysClr>
              </a:solidFill>
            </a:ln>
          </c:spPr>
          <c:marker>
            <c:symbol val="circle"/>
            <c:size val="3"/>
            <c:spPr>
              <a:solidFill>
                <a:schemeClr val="bg1">
                  <a:lumMod val="65000"/>
                </a:schemeClr>
              </a:solidFill>
              <a:ln>
                <a:solidFill>
                  <a:schemeClr val="bg1">
                    <a:lumMod val="65000"/>
                  </a:schemeClr>
                </a:solidFill>
              </a:ln>
            </c:spPr>
          </c:marker>
          <c:cat>
            <c:numRef>
              <c:f>'actie context'!$O$212:$O$259</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'actie context'!$Q$212:$Q$259</c:f>
              <c:numCache>
                <c:formatCode>General</c:formatCode>
                <c:ptCount val="48"/>
                <c:pt idx="0">
                  <c:v>-7.5570000000000003E-3</c:v>
                </c:pt>
                <c:pt idx="1">
                  <c:v>-7.2208999999999997E-3</c:v>
                </c:pt>
                <c:pt idx="2">
                  <c:v>-6.8982000000000002E-3</c:v>
                </c:pt>
                <c:pt idx="3">
                  <c:v>-6.5883000000000001E-3</c:v>
                </c:pt>
                <c:pt idx="4">
                  <c:v>-6.2909000000000003E-3</c:v>
                </c:pt>
                <c:pt idx="5">
                  <c:v>-6.0052999999999999E-3</c:v>
                </c:pt>
                <c:pt idx="6">
                  <c:v>-5.7314000000000002E-3</c:v>
                </c:pt>
                <c:pt idx="7">
                  <c:v>-5.4685000000000003E-3</c:v>
                </c:pt>
                <c:pt idx="8">
                  <c:v>-5.2163000000000001E-3</c:v>
                </c:pt>
                <c:pt idx="9">
                  <c:v>-4.9744999999999998E-3</c:v>
                </c:pt>
                <c:pt idx="10">
                  <c:v>-4.7425000000000002E-3</c:v>
                </c:pt>
                <c:pt idx="11">
                  <c:v>-4.5201E-3</c:v>
                </c:pt>
                <c:pt idx="12">
                  <c:v>-4.3068999999999998E-3</c:v>
                </c:pt>
                <c:pt idx="13">
                  <c:v>-4.1025999999999996E-3</c:v>
                </c:pt>
                <c:pt idx="14">
                  <c:v>-3.9068000000000002E-3</c:v>
                </c:pt>
                <c:pt idx="15">
                  <c:v>-3.7190999999999999E-3</c:v>
                </c:pt>
                <c:pt idx="16">
                  <c:v>-3.5393E-3</c:v>
                </c:pt>
                <c:pt idx="17">
                  <c:v>-3.3671E-3</c:v>
                </c:pt>
                <c:pt idx="18">
                  <c:v>-3.2020999999999998E-3</c:v>
                </c:pt>
                <c:pt idx="19">
                  <c:v>-3.0441000000000001E-3</c:v>
                </c:pt>
                <c:pt idx="20">
                  <c:v>-2.8928999999999999E-3</c:v>
                </c:pt>
                <c:pt idx="21">
                  <c:v>-2.748E-3</c:v>
                </c:pt>
                <c:pt idx="22">
                  <c:v>-2.6094E-3</c:v>
                </c:pt>
                <c:pt idx="23">
                  <c:v>-2.4765999999999998E-3</c:v>
                </c:pt>
                <c:pt idx="24">
                  <c:v>-2.3495999999999999E-3</c:v>
                </c:pt>
                <c:pt idx="25">
                  <c:v>-2.2280999999999998E-3</c:v>
                </c:pt>
                <c:pt idx="26">
                  <c:v>-2.1118E-3</c:v>
                </c:pt>
                <c:pt idx="27">
                  <c:v>-2.0005000000000001E-3</c:v>
                </c:pt>
                <c:pt idx="28">
                  <c:v>-1.8940999999999999E-3</c:v>
                </c:pt>
                <c:pt idx="29">
                  <c:v>-1.7922999999999999E-3</c:v>
                </c:pt>
                <c:pt idx="30">
                  <c:v>-1.6949000000000001E-3</c:v>
                </c:pt>
                <c:pt idx="31">
                  <c:v>-1.6019000000000001E-3</c:v>
                </c:pt>
                <c:pt idx="32">
                  <c:v>-1.5129E-3</c:v>
                </c:pt>
                <c:pt idx="33">
                  <c:v>-1.4277999999999999E-3</c:v>
                </c:pt>
                <c:pt idx="34">
                  <c:v>-1.3465E-3</c:v>
                </c:pt>
                <c:pt idx="35">
                  <c:v>-1.2687E-3</c:v>
                </c:pt>
                <c:pt idx="36">
                  <c:v>-1.1945E-3</c:v>
                </c:pt>
                <c:pt idx="37">
                  <c:v>-1.1234999999999999E-3</c:v>
                </c:pt>
                <c:pt idx="38">
                  <c:v>-1.0556999999999999E-3</c:v>
                </c:pt>
                <c:pt idx="39">
                  <c:v>-9.9099999999999991E-4</c:v>
                </c:pt>
                <c:pt idx="40">
                  <c:v>-9.2920000000000003E-4</c:v>
                </c:pt>
                <c:pt idx="41">
                  <c:v>-8.7009999999999995E-4</c:v>
                </c:pt>
                <c:pt idx="42">
                  <c:v>-8.1380000000000005E-4</c:v>
                </c:pt>
                <c:pt idx="43">
                  <c:v>-7.5989999999999999E-4</c:v>
                </c:pt>
                <c:pt idx="44">
                  <c:v>-7.0859999999999999E-4</c:v>
                </c:pt>
                <c:pt idx="45">
                  <c:v>-6.5959999999999999E-4</c:v>
                </c:pt>
                <c:pt idx="46">
                  <c:v>-6.1280000000000004E-4</c:v>
                </c:pt>
                <c:pt idx="47">
                  <c:v>-5.6820000000000004E-4</c:v>
                </c:pt>
              </c:numCache>
            </c:numRef>
          </c:val>
          <c:smooth val="0"/>
          <c:extLst>
            <c:ext xmlns:c16="http://schemas.microsoft.com/office/drawing/2014/chart" uri="{C3380CC4-5D6E-409C-BE32-E72D297353CC}">
              <c16:uniqueId val="{0000000B-A18E-43D5-8288-325477C1DA2C}"/>
            </c:ext>
          </c:extLst>
        </c:ser>
        <c:dLbls>
          <c:showLegendKey val="0"/>
          <c:showVal val="0"/>
          <c:showCatName val="0"/>
          <c:showSerName val="0"/>
          <c:showPercent val="0"/>
          <c:showBubbleSize val="0"/>
        </c:dLbls>
        <c:marker val="1"/>
        <c:smooth val="0"/>
        <c:axId val="2090312159"/>
        <c:axId val="1847317791"/>
      </c:lineChart>
      <c:catAx>
        <c:axId val="2090312159"/>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nl-BE" sz="700" dirty="0">
                    <a:latin typeface="Calibri" panose="020F0502020204030204" pitchFamily="34" charset="0"/>
                    <a:ea typeface="Calibri" panose="020F0502020204030204" pitchFamily="34" charset="0"/>
                    <a:cs typeface="Calibri" panose="020F0502020204030204" pitchFamily="34" charset="0"/>
                  </a:rPr>
                  <a:t>maanden sinds start actie</a:t>
                </a:r>
              </a:p>
            </c:rich>
          </c:tx>
          <c:overlay val="0"/>
          <c:spPr>
            <a:noFill/>
            <a:ln>
              <a:noFill/>
            </a:ln>
            <a:effectLst/>
          </c:sp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l-BE"/>
          </a:p>
        </c:txPr>
        <c:crossAx val="1847317791"/>
        <c:crosses val="autoZero"/>
        <c:auto val="1"/>
        <c:lblAlgn val="ctr"/>
        <c:lblOffset val="100"/>
        <c:tickLblSkip val="3"/>
        <c:noMultiLvlLbl val="0"/>
      </c:catAx>
      <c:valAx>
        <c:axId val="1847317791"/>
        <c:scaling>
          <c:orientation val="minMax"/>
          <c:max val="2.0000000000000004E-2"/>
          <c:min val="-2.0000000000000004E-2"/>
        </c:scaling>
        <c:delete val="0"/>
        <c:axPos val="l"/>
        <c:majorGridlines>
          <c:spPr>
            <a:ln w="9525" cap="flat" cmpd="sng" algn="ctr">
              <a:solidFill>
                <a:schemeClr val="tx1">
                  <a:lumMod val="15000"/>
                  <a:lumOff val="85000"/>
                </a:schemeClr>
              </a:solidFill>
              <a:round/>
            </a:ln>
            <a:effectLst/>
          </c:spPr>
        </c:majorGridlines>
        <c:title>
          <c:tx>
            <c:rich>
              <a:bodyPr/>
              <a:lstStyle/>
              <a:p>
                <a:pPr>
                  <a:defRPr sz="800"/>
                </a:pPr>
                <a:r>
                  <a:rPr lang="nl-BE" sz="800" b="0" dirty="0">
                    <a:latin typeface="Calibri" panose="020F0502020204030204" pitchFamily="34" charset="0"/>
                    <a:ea typeface="Calibri" panose="020F0502020204030204" pitchFamily="34" charset="0"/>
                    <a:cs typeface="Calibri" panose="020F0502020204030204" pitchFamily="34" charset="0"/>
                  </a:rPr>
                  <a:t>Conditionele </a:t>
                </a:r>
                <a:r>
                  <a:rPr lang="nl-BE" sz="800" b="0" dirty="0" err="1">
                    <a:latin typeface="Calibri" panose="020F0502020204030204" pitchFamily="34" charset="0"/>
                    <a:ea typeface="Calibri" panose="020F0502020204030204" pitchFamily="34" charset="0"/>
                    <a:cs typeface="Calibri" panose="020F0502020204030204" pitchFamily="34" charset="0"/>
                  </a:rPr>
                  <a:t>kansverschillen</a:t>
                </a:r>
                <a:endParaRPr lang="nl-BE" sz="800" b="0" dirty="0">
                  <a:latin typeface="Calibri" panose="020F0502020204030204" pitchFamily="34" charset="0"/>
                  <a:ea typeface="Calibri" panose="020F0502020204030204" pitchFamily="34" charset="0"/>
                  <a:cs typeface="Calibri" panose="020F0502020204030204" pitchFamily="34" charset="0"/>
                </a:endParaRPr>
              </a:p>
            </c:rich>
          </c:tx>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l-BE"/>
          </a:p>
        </c:txPr>
        <c:crossAx val="2090312159"/>
        <c:crosses val="autoZero"/>
        <c:crossBetween val="between"/>
        <c:majorUnit val="4.000000000000001E-3"/>
      </c:valAx>
    </c:plotArea>
    <c:plotVisOnly val="1"/>
    <c:dispBlanksAs val="gap"/>
    <c:showDLblsOverMax val="0"/>
  </c:chart>
  <c:txPr>
    <a:bodyPr/>
    <a:lstStyle/>
    <a:p>
      <a:pPr>
        <a:defRPr/>
      </a:pPr>
      <a:endParaRPr lang="nl-BE"/>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sz="900" dirty="0">
                <a:latin typeface="Calibri" panose="020F0502020204030204" pitchFamily="34" charset="0"/>
                <a:ea typeface="Calibri" panose="020F0502020204030204" pitchFamily="34" charset="0"/>
                <a:cs typeface="Calibri" panose="020F0502020204030204" pitchFamily="34" charset="0"/>
              </a:rPr>
              <a:t>actie competentieversterking</a:t>
            </a:r>
          </a:p>
        </c:rich>
      </c:tx>
      <c:layout>
        <c:manualLayout>
          <c:xMode val="edge"/>
          <c:yMode val="edge"/>
          <c:x val="0.28305196078431372"/>
          <c:y val="0"/>
        </c:manualLayout>
      </c:layout>
      <c:overlay val="0"/>
      <c:spPr>
        <a:noFill/>
        <a:ln>
          <a:noFill/>
        </a:ln>
        <a:effectLst/>
      </c:spPr>
    </c:title>
    <c:autoTitleDeleted val="0"/>
    <c:plotArea>
      <c:layout>
        <c:manualLayout>
          <c:layoutTarget val="inner"/>
          <c:xMode val="edge"/>
          <c:yMode val="edge"/>
          <c:x val="0.20988986928104575"/>
          <c:y val="0.10846581196581197"/>
          <c:w val="0.73827516339869281"/>
          <c:h val="0.69835641025641026"/>
        </c:manualLayout>
      </c:layout>
      <c:lineChart>
        <c:grouping val="standard"/>
        <c:varyColors val="0"/>
        <c:ser>
          <c:idx val="0"/>
          <c:order val="0"/>
          <c:tx>
            <c:strRef>
              <c:f>'actie cv'!$P$206</c:f>
              <c:strCache>
                <c:ptCount val="1"/>
                <c:pt idx="0">
                  <c:v>deelnemers</c:v>
                </c:pt>
              </c:strCache>
            </c:strRef>
          </c:tx>
          <c:spPr>
            <a:ln w="19050" cap="rnd">
              <a:solidFill>
                <a:sysClr val="windowText" lastClr="000000"/>
              </a:solidFill>
              <a:round/>
            </a:ln>
            <a:effectLst/>
          </c:spPr>
          <c:marker>
            <c:symbol val="circle"/>
            <c:size val="3"/>
            <c:spPr>
              <a:solidFill>
                <a:schemeClr val="tx1"/>
              </a:solidFill>
              <a:ln>
                <a:solidFill>
                  <a:sysClr val="windowText" lastClr="000000"/>
                </a:solidFill>
              </a:ln>
            </c:spPr>
          </c:marker>
          <c:dPt>
            <c:idx val="0"/>
            <c:bubble3D val="0"/>
            <c:extLst>
              <c:ext xmlns:c16="http://schemas.microsoft.com/office/drawing/2014/chart" uri="{C3380CC4-5D6E-409C-BE32-E72D297353CC}">
                <c16:uniqueId val="{00000000-F2B5-40D1-853D-C9B53CFF4766}"/>
              </c:ext>
            </c:extLst>
          </c:dPt>
          <c:dPt>
            <c:idx val="39"/>
            <c:bubble3D val="0"/>
            <c:extLst>
              <c:ext xmlns:c16="http://schemas.microsoft.com/office/drawing/2014/chart" uri="{C3380CC4-5D6E-409C-BE32-E72D297353CC}">
                <c16:uniqueId val="{00000001-F2B5-40D1-853D-C9B53CFF4766}"/>
              </c:ext>
            </c:extLst>
          </c:dPt>
          <c:dPt>
            <c:idx val="40"/>
            <c:bubble3D val="0"/>
            <c:extLst>
              <c:ext xmlns:c16="http://schemas.microsoft.com/office/drawing/2014/chart" uri="{C3380CC4-5D6E-409C-BE32-E72D297353CC}">
                <c16:uniqueId val="{00000002-F2B5-40D1-853D-C9B53CFF4766}"/>
              </c:ext>
            </c:extLst>
          </c:dPt>
          <c:dPt>
            <c:idx val="41"/>
            <c:bubble3D val="0"/>
            <c:extLst>
              <c:ext xmlns:c16="http://schemas.microsoft.com/office/drawing/2014/chart" uri="{C3380CC4-5D6E-409C-BE32-E72D297353CC}">
                <c16:uniqueId val="{00000003-F2B5-40D1-853D-C9B53CFF4766}"/>
              </c:ext>
            </c:extLst>
          </c:dPt>
          <c:dPt>
            <c:idx val="42"/>
            <c:bubble3D val="0"/>
            <c:extLst>
              <c:ext xmlns:c16="http://schemas.microsoft.com/office/drawing/2014/chart" uri="{C3380CC4-5D6E-409C-BE32-E72D297353CC}">
                <c16:uniqueId val="{00000004-F2B5-40D1-853D-C9B53CFF4766}"/>
              </c:ext>
            </c:extLst>
          </c:dPt>
          <c:dPt>
            <c:idx val="43"/>
            <c:bubble3D val="0"/>
            <c:extLst>
              <c:ext xmlns:c16="http://schemas.microsoft.com/office/drawing/2014/chart" uri="{C3380CC4-5D6E-409C-BE32-E72D297353CC}">
                <c16:uniqueId val="{00000005-F2B5-40D1-853D-C9B53CFF4766}"/>
              </c:ext>
            </c:extLst>
          </c:dPt>
          <c:dPt>
            <c:idx val="44"/>
            <c:bubble3D val="0"/>
            <c:extLst>
              <c:ext xmlns:c16="http://schemas.microsoft.com/office/drawing/2014/chart" uri="{C3380CC4-5D6E-409C-BE32-E72D297353CC}">
                <c16:uniqueId val="{00000006-F2B5-40D1-853D-C9B53CFF4766}"/>
              </c:ext>
            </c:extLst>
          </c:dPt>
          <c:dPt>
            <c:idx val="45"/>
            <c:bubble3D val="0"/>
            <c:extLst>
              <c:ext xmlns:c16="http://schemas.microsoft.com/office/drawing/2014/chart" uri="{C3380CC4-5D6E-409C-BE32-E72D297353CC}">
                <c16:uniqueId val="{00000007-F2B5-40D1-853D-C9B53CFF4766}"/>
              </c:ext>
            </c:extLst>
          </c:dPt>
          <c:dPt>
            <c:idx val="46"/>
            <c:bubble3D val="0"/>
            <c:extLst>
              <c:ext xmlns:c16="http://schemas.microsoft.com/office/drawing/2014/chart" uri="{C3380CC4-5D6E-409C-BE32-E72D297353CC}">
                <c16:uniqueId val="{00000008-F2B5-40D1-853D-C9B53CFF4766}"/>
              </c:ext>
            </c:extLst>
          </c:dPt>
          <c:dPt>
            <c:idx val="47"/>
            <c:bubble3D val="0"/>
            <c:extLst>
              <c:ext xmlns:c16="http://schemas.microsoft.com/office/drawing/2014/chart" uri="{C3380CC4-5D6E-409C-BE32-E72D297353CC}">
                <c16:uniqueId val="{00000009-F2B5-40D1-853D-C9B53CFF4766}"/>
              </c:ext>
            </c:extLst>
          </c:dPt>
          <c:cat>
            <c:numRef>
              <c:f>'actie cv'!$O$207:$O$254</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'actie cv'!$P$207:$P$254</c:f>
              <c:numCache>
                <c:formatCode>General</c:formatCode>
                <c:ptCount val="48"/>
                <c:pt idx="0">
                  <c:v>5.2043000000000002E-3</c:v>
                </c:pt>
                <c:pt idx="1">
                  <c:v>5.437E-3</c:v>
                </c:pt>
                <c:pt idx="2">
                  <c:v>5.6571E-3</c:v>
                </c:pt>
                <c:pt idx="3">
                  <c:v>5.8646000000000002E-3</c:v>
                </c:pt>
                <c:pt idx="4">
                  <c:v>6.0599E-3</c:v>
                </c:pt>
                <c:pt idx="5">
                  <c:v>6.2430999999999997E-3</c:v>
                </c:pt>
                <c:pt idx="6">
                  <c:v>6.4145000000000001E-3</c:v>
                </c:pt>
                <c:pt idx="7">
                  <c:v>6.5741999999999997E-3</c:v>
                </c:pt>
                <c:pt idx="8">
                  <c:v>6.7225000000000002E-3</c:v>
                </c:pt>
                <c:pt idx="9">
                  <c:v>6.8596000000000004E-3</c:v>
                </c:pt>
                <c:pt idx="10">
                  <c:v>6.9857000000000001E-3</c:v>
                </c:pt>
                <c:pt idx="11">
                  <c:v>7.1012000000000002E-3</c:v>
                </c:pt>
                <c:pt idx="12">
                  <c:v>7.2061E-3</c:v>
                </c:pt>
                <c:pt idx="13">
                  <c:v>7.3008999999999999E-3</c:v>
                </c:pt>
                <c:pt idx="14">
                  <c:v>7.3857000000000003E-3</c:v>
                </c:pt>
                <c:pt idx="15">
                  <c:v>7.4608000000000001E-3</c:v>
                </c:pt>
                <c:pt idx="16" formatCode="0.00E+00">
                  <c:v>7.5263999999999999E-3</c:v>
                </c:pt>
                <c:pt idx="17">
                  <c:v>7.5829000000000001E-3</c:v>
                </c:pt>
                <c:pt idx="18">
                  <c:v>7.6303999999999999E-3</c:v>
                </c:pt>
                <c:pt idx="19">
                  <c:v>7.6693000000000004E-3</c:v>
                </c:pt>
                <c:pt idx="20">
                  <c:v>7.6997999999999997E-3</c:v>
                </c:pt>
                <c:pt idx="21">
                  <c:v>7.7221E-3</c:v>
                </c:pt>
                <c:pt idx="22">
                  <c:v>7.7367E-3</c:v>
                </c:pt>
                <c:pt idx="23">
                  <c:v>7.7435999999999998E-3</c:v>
                </c:pt>
                <c:pt idx="24">
                  <c:v>7.7432000000000004E-3</c:v>
                </c:pt>
                <c:pt idx="25">
                  <c:v>7.7358000000000001E-3</c:v>
                </c:pt>
                <c:pt idx="26">
                  <c:v>7.7216000000000003E-3</c:v>
                </c:pt>
                <c:pt idx="27">
                  <c:v>7.7009000000000001E-3</c:v>
                </c:pt>
                <c:pt idx="28">
                  <c:v>7.6739E-3</c:v>
                </c:pt>
                <c:pt idx="29">
                  <c:v>7.6410000000000002E-3</c:v>
                </c:pt>
                <c:pt idx="30">
                  <c:v>7.6023999999999996E-3</c:v>
                </c:pt>
                <c:pt idx="31">
                  <c:v>7.5582000000000002E-3</c:v>
                </c:pt>
                <c:pt idx="32">
                  <c:v>7.5088999999999998E-3</c:v>
                </c:pt>
                <c:pt idx="33">
                  <c:v>7.4545999999999996E-3</c:v>
                </c:pt>
                <c:pt idx="34">
                  <c:v>7.3956999999999998E-3</c:v>
                </c:pt>
                <c:pt idx="35">
                  <c:v>7.3321999999999997E-3</c:v>
                </c:pt>
                <c:pt idx="36">
                  <c:v>7.2646000000000004E-3</c:v>
                </c:pt>
                <c:pt idx="37">
                  <c:v>7.1929999999999997E-3</c:v>
                </c:pt>
                <c:pt idx="38">
                  <c:v>7.1176E-3</c:v>
                </c:pt>
                <c:pt idx="39">
                  <c:v>7.0387000000000002E-3</c:v>
                </c:pt>
                <c:pt idx="40">
                  <c:v>6.9566000000000003E-3</c:v>
                </c:pt>
                <c:pt idx="41">
                  <c:v>6.8713999999999997E-3</c:v>
                </c:pt>
                <c:pt idx="42">
                  <c:v>6.7832999999999999E-3</c:v>
                </c:pt>
                <c:pt idx="43">
                  <c:v>6.6925999999999999E-3</c:v>
                </c:pt>
                <c:pt idx="44">
                  <c:v>6.5995000000000003E-3</c:v>
                </c:pt>
                <c:pt idx="45">
                  <c:v>6.5041999999999999E-3</c:v>
                </c:pt>
                <c:pt idx="46">
                  <c:v>6.4067999999999998E-3</c:v>
                </c:pt>
                <c:pt idx="47">
                  <c:v>6.3076E-3</c:v>
                </c:pt>
              </c:numCache>
            </c:numRef>
          </c:val>
          <c:smooth val="0"/>
          <c:extLst>
            <c:ext xmlns:c16="http://schemas.microsoft.com/office/drawing/2014/chart" uri="{C3380CC4-5D6E-409C-BE32-E72D297353CC}">
              <c16:uniqueId val="{0000000A-F2B5-40D1-853D-C9B53CFF4766}"/>
            </c:ext>
          </c:extLst>
        </c:ser>
        <c:ser>
          <c:idx val="1"/>
          <c:order val="1"/>
          <c:tx>
            <c:strRef>
              <c:f>'actie cv'!$Q$206</c:f>
              <c:strCache>
                <c:ptCount val="1"/>
                <c:pt idx="0">
                  <c:v>niet-deelnemers</c:v>
                </c:pt>
              </c:strCache>
            </c:strRef>
          </c:tx>
          <c:spPr>
            <a:ln w="19050">
              <a:solidFill>
                <a:sysClr val="window" lastClr="FFFFFF">
                  <a:lumMod val="65000"/>
                </a:sysClr>
              </a:solidFill>
            </a:ln>
          </c:spPr>
          <c:marker>
            <c:symbol val="circle"/>
            <c:size val="3"/>
            <c:spPr>
              <a:solidFill>
                <a:schemeClr val="bg1">
                  <a:lumMod val="65000"/>
                </a:schemeClr>
              </a:solidFill>
              <a:ln>
                <a:solidFill>
                  <a:schemeClr val="bg1">
                    <a:lumMod val="65000"/>
                  </a:schemeClr>
                </a:solidFill>
              </a:ln>
            </c:spPr>
          </c:marker>
          <c:cat>
            <c:numRef>
              <c:f>'actie cv'!$O$207:$O$254</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'actie cv'!$Q$207:$Q$254</c:f>
              <c:numCache>
                <c:formatCode>General</c:formatCode>
                <c:ptCount val="48"/>
                <c:pt idx="0">
                  <c:v>-8.2141000000000002E-3</c:v>
                </c:pt>
                <c:pt idx="1">
                  <c:v>-8.3034000000000007E-3</c:v>
                </c:pt>
                <c:pt idx="2">
                  <c:v>-8.3832999999999998E-3</c:v>
                </c:pt>
                <c:pt idx="3">
                  <c:v>-8.4541000000000009E-3</c:v>
                </c:pt>
                <c:pt idx="4">
                  <c:v>-8.5161999999999998E-3</c:v>
                </c:pt>
                <c:pt idx="5">
                  <c:v>-8.5696000000000001E-3</c:v>
                </c:pt>
                <c:pt idx="6">
                  <c:v>-8.6148000000000006E-3</c:v>
                </c:pt>
                <c:pt idx="7">
                  <c:v>-8.652E-3</c:v>
                </c:pt>
                <c:pt idx="8">
                  <c:v>-8.6815E-3</c:v>
                </c:pt>
                <c:pt idx="9">
                  <c:v>-8.7034E-3</c:v>
                </c:pt>
                <c:pt idx="10">
                  <c:v>-8.7180999999999995E-3</c:v>
                </c:pt>
                <c:pt idx="11">
                  <c:v>-8.7259E-3</c:v>
                </c:pt>
                <c:pt idx="12">
                  <c:v>-8.7268999999999992E-3</c:v>
                </c:pt>
                <c:pt idx="13">
                  <c:v>-8.7214000000000007E-3</c:v>
                </c:pt>
                <c:pt idx="14">
                  <c:v>-8.7098000000000002E-3</c:v>
                </c:pt>
                <c:pt idx="15">
                  <c:v>-8.6920999999999995E-3</c:v>
                </c:pt>
                <c:pt idx="16">
                  <c:v>-8.6686999999999997E-3</c:v>
                </c:pt>
                <c:pt idx="17">
                  <c:v>-8.6397999999999996E-3</c:v>
                </c:pt>
                <c:pt idx="18">
                  <c:v>-8.6055999999999997E-3</c:v>
                </c:pt>
                <c:pt idx="19">
                  <c:v>-8.5664000000000001E-3</c:v>
                </c:pt>
                <c:pt idx="20">
                  <c:v>-8.5223E-3</c:v>
                </c:pt>
                <c:pt idx="21">
                  <c:v>-8.4737000000000007E-3</c:v>
                </c:pt>
                <c:pt idx="22">
                  <c:v>-8.4206999999999997E-3</c:v>
                </c:pt>
                <c:pt idx="23">
                  <c:v>-8.3634999999999994E-3</c:v>
                </c:pt>
                <c:pt idx="24">
                  <c:v>-8.3023999999999997E-3</c:v>
                </c:pt>
                <c:pt idx="25">
                  <c:v>-8.2375E-3</c:v>
                </c:pt>
                <c:pt idx="26">
                  <c:v>-8.1691000000000003E-3</c:v>
                </c:pt>
                <c:pt idx="27">
                  <c:v>-8.0973E-3</c:v>
                </c:pt>
                <c:pt idx="28">
                  <c:v>-8.0224000000000007E-3</c:v>
                </c:pt>
                <c:pt idx="29">
                  <c:v>-7.9445000000000002E-3</c:v>
                </c:pt>
                <c:pt idx="30">
                  <c:v>-7.8638000000000007E-3</c:v>
                </c:pt>
                <c:pt idx="31">
                  <c:v>-7.7805000000000001E-3</c:v>
                </c:pt>
                <c:pt idx="32">
                  <c:v>-7.6947999999999999E-3</c:v>
                </c:pt>
                <c:pt idx="33">
                  <c:v>-7.6068999999999998E-3</c:v>
                </c:pt>
                <c:pt idx="34">
                  <c:v>-7.5167999999999997E-3</c:v>
                </c:pt>
                <c:pt idx="35">
                  <c:v>-7.4247999999999996E-3</c:v>
                </c:pt>
                <c:pt idx="36">
                  <c:v>-7.3309999999999998E-3</c:v>
                </c:pt>
                <c:pt idx="37">
                  <c:v>-7.2356E-3</c:v>
                </c:pt>
                <c:pt idx="38">
                  <c:v>-7.1387000000000004E-3</c:v>
                </c:pt>
                <c:pt idx="39">
                  <c:v>-7.0404999999999999E-3</c:v>
                </c:pt>
                <c:pt idx="40">
                  <c:v>-6.9410000000000001E-3</c:v>
                </c:pt>
                <c:pt idx="41">
                  <c:v>-6.8405000000000002E-3</c:v>
                </c:pt>
                <c:pt idx="42">
                  <c:v>-6.7390999999999996E-3</c:v>
                </c:pt>
                <c:pt idx="43">
                  <c:v>-6.6368E-3</c:v>
                </c:pt>
                <c:pt idx="44">
                  <c:v>-6.5338999999999996E-3</c:v>
                </c:pt>
                <c:pt idx="45">
                  <c:v>-6.4304000000000002E-3</c:v>
                </c:pt>
                <c:pt idx="46">
                  <c:v>-6.3264000000000003E-3</c:v>
                </c:pt>
                <c:pt idx="47">
                  <c:v>-6.2221000000000004E-3</c:v>
                </c:pt>
              </c:numCache>
            </c:numRef>
          </c:val>
          <c:smooth val="0"/>
          <c:extLst>
            <c:ext xmlns:c16="http://schemas.microsoft.com/office/drawing/2014/chart" uri="{C3380CC4-5D6E-409C-BE32-E72D297353CC}">
              <c16:uniqueId val="{0000000B-F2B5-40D1-853D-C9B53CFF4766}"/>
            </c:ext>
          </c:extLst>
        </c:ser>
        <c:dLbls>
          <c:showLegendKey val="0"/>
          <c:showVal val="0"/>
          <c:showCatName val="0"/>
          <c:showSerName val="0"/>
          <c:showPercent val="0"/>
          <c:showBubbleSize val="0"/>
        </c:dLbls>
        <c:marker val="1"/>
        <c:smooth val="0"/>
        <c:axId val="2090312159"/>
        <c:axId val="1847317791"/>
      </c:lineChart>
      <c:catAx>
        <c:axId val="2090312159"/>
        <c:scaling>
          <c:orientation val="minMax"/>
        </c:scaling>
        <c:delete val="0"/>
        <c:axPos val="b"/>
        <c:title>
          <c:tx>
            <c:rich>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nl-BE" sz="700" dirty="0">
                    <a:latin typeface="Calibri" panose="020F0502020204030204" pitchFamily="34" charset="0"/>
                    <a:ea typeface="Calibri" panose="020F0502020204030204" pitchFamily="34" charset="0"/>
                    <a:cs typeface="Calibri" panose="020F0502020204030204" pitchFamily="34" charset="0"/>
                  </a:rPr>
                  <a:t>maanden sinds start actie</a:t>
                </a:r>
              </a:p>
            </c:rich>
          </c:tx>
          <c:overlay val="0"/>
          <c:spPr>
            <a:noFill/>
            <a:ln>
              <a:noFill/>
            </a:ln>
            <a:effectLst/>
          </c:sp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j-lt"/>
                <a:ea typeface="+mn-ea"/>
                <a:cs typeface="+mn-cs"/>
              </a:defRPr>
            </a:pPr>
            <a:endParaRPr lang="nl-BE"/>
          </a:p>
        </c:txPr>
        <c:crossAx val="1847317791"/>
        <c:crosses val="autoZero"/>
        <c:auto val="1"/>
        <c:lblAlgn val="ctr"/>
        <c:lblOffset val="100"/>
        <c:tickLblSkip val="3"/>
        <c:noMultiLvlLbl val="0"/>
      </c:catAx>
      <c:valAx>
        <c:axId val="1847317791"/>
        <c:scaling>
          <c:orientation val="minMax"/>
          <c:max val="2.0000000000000004E-2"/>
          <c:min val="-2.0000000000000004E-2"/>
        </c:scaling>
        <c:delete val="0"/>
        <c:axPos val="l"/>
        <c:majorGridlines>
          <c:spPr>
            <a:ln w="9525" cap="flat" cmpd="sng" algn="ctr">
              <a:solidFill>
                <a:schemeClr val="tx1">
                  <a:lumMod val="15000"/>
                  <a:lumOff val="85000"/>
                </a:schemeClr>
              </a:solidFill>
              <a:round/>
            </a:ln>
            <a:effectLst/>
          </c:spPr>
        </c:majorGridlines>
        <c:title>
          <c:tx>
            <c:rich>
              <a:bodyPr/>
              <a:lstStyle/>
              <a:p>
                <a:pPr>
                  <a:defRPr sz="800"/>
                </a:pPr>
                <a:r>
                  <a:rPr lang="nl-BE" sz="800" b="0" dirty="0">
                    <a:latin typeface="Calibri" panose="020F0502020204030204" pitchFamily="34" charset="0"/>
                    <a:ea typeface="Calibri" panose="020F0502020204030204" pitchFamily="34" charset="0"/>
                    <a:cs typeface="Calibri" panose="020F0502020204030204" pitchFamily="34" charset="0"/>
                  </a:rPr>
                  <a:t>Conditionele </a:t>
                </a:r>
                <a:r>
                  <a:rPr lang="nl-BE" sz="800" b="0" dirty="0" err="1">
                    <a:latin typeface="Calibri" panose="020F0502020204030204" pitchFamily="34" charset="0"/>
                    <a:ea typeface="Calibri" panose="020F0502020204030204" pitchFamily="34" charset="0"/>
                    <a:cs typeface="Calibri" panose="020F0502020204030204" pitchFamily="34" charset="0"/>
                  </a:rPr>
                  <a:t>kansverschillen</a:t>
                </a:r>
                <a:endParaRPr lang="nl-BE" sz="800" b="0" dirty="0">
                  <a:latin typeface="Calibri" panose="020F0502020204030204" pitchFamily="34" charset="0"/>
                  <a:ea typeface="Calibri" panose="020F0502020204030204" pitchFamily="34" charset="0"/>
                  <a:cs typeface="Calibri" panose="020F0502020204030204" pitchFamily="34" charset="0"/>
                </a:endParaRPr>
              </a:p>
            </c:rich>
          </c:tx>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l-BE"/>
          </a:p>
        </c:txPr>
        <c:crossAx val="2090312159"/>
        <c:crosses val="autoZero"/>
        <c:crossBetween val="between"/>
        <c:majorUnit val="4.000000000000001E-3"/>
      </c:valAx>
    </c:plotArea>
    <c:plotVisOnly val="1"/>
    <c:dispBlanksAs val="gap"/>
    <c:showDLblsOverMax val="0"/>
  </c:chart>
  <c:txPr>
    <a:bodyPr/>
    <a:lstStyle/>
    <a:p>
      <a:pPr>
        <a:defRPr/>
      </a:pPr>
      <a:endParaRPr lang="nl-BE"/>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sz="900" dirty="0"/>
              <a:t>actie oriëntatie</a:t>
            </a:r>
          </a:p>
        </c:rich>
      </c:tx>
      <c:layout>
        <c:manualLayout>
          <c:xMode val="edge"/>
          <c:yMode val="edge"/>
          <c:x val="0.37110163398692808"/>
          <c:y val="2.0804700854700854E-2"/>
        </c:manualLayout>
      </c:layout>
      <c:overlay val="0"/>
      <c:spPr>
        <a:noFill/>
        <a:ln>
          <a:noFill/>
        </a:ln>
        <a:effectLst/>
      </c:spPr>
    </c:title>
    <c:autoTitleDeleted val="0"/>
    <c:plotArea>
      <c:layout>
        <c:manualLayout>
          <c:layoutTarget val="inner"/>
          <c:xMode val="edge"/>
          <c:yMode val="edge"/>
          <c:x val="0.20697385620915032"/>
          <c:y val="9.7611111111111107E-2"/>
          <c:w val="0.74262320261437909"/>
          <c:h val="0.70139572649572646"/>
        </c:manualLayout>
      </c:layout>
      <c:lineChart>
        <c:grouping val="standard"/>
        <c:varyColors val="0"/>
        <c:ser>
          <c:idx val="0"/>
          <c:order val="0"/>
          <c:tx>
            <c:strRef>
              <c:f>'actie oriëntatie'!$Q$202</c:f>
              <c:strCache>
                <c:ptCount val="1"/>
                <c:pt idx="0">
                  <c:v>deelnemers</c:v>
                </c:pt>
              </c:strCache>
            </c:strRef>
          </c:tx>
          <c:spPr>
            <a:ln w="19050" cap="rnd">
              <a:solidFill>
                <a:sysClr val="windowText" lastClr="000000"/>
              </a:solidFill>
              <a:round/>
            </a:ln>
            <a:effectLst/>
          </c:spPr>
          <c:marker>
            <c:symbol val="circle"/>
            <c:size val="3"/>
            <c:spPr>
              <a:solidFill>
                <a:schemeClr val="tx1"/>
              </a:solidFill>
              <a:ln>
                <a:solidFill>
                  <a:sysClr val="windowText" lastClr="000000"/>
                </a:solidFill>
              </a:ln>
            </c:spPr>
          </c:marker>
          <c:dPt>
            <c:idx val="0"/>
            <c:bubble3D val="0"/>
            <c:extLst>
              <c:ext xmlns:c16="http://schemas.microsoft.com/office/drawing/2014/chart" uri="{C3380CC4-5D6E-409C-BE32-E72D297353CC}">
                <c16:uniqueId val="{00000000-55D6-4DE0-976C-93CEC087BEFC}"/>
              </c:ext>
            </c:extLst>
          </c:dPt>
          <c:dPt>
            <c:idx val="39"/>
            <c:bubble3D val="0"/>
            <c:extLst>
              <c:ext xmlns:c16="http://schemas.microsoft.com/office/drawing/2014/chart" uri="{C3380CC4-5D6E-409C-BE32-E72D297353CC}">
                <c16:uniqueId val="{00000001-55D6-4DE0-976C-93CEC087BEFC}"/>
              </c:ext>
            </c:extLst>
          </c:dPt>
          <c:dPt>
            <c:idx val="40"/>
            <c:bubble3D val="0"/>
            <c:extLst>
              <c:ext xmlns:c16="http://schemas.microsoft.com/office/drawing/2014/chart" uri="{C3380CC4-5D6E-409C-BE32-E72D297353CC}">
                <c16:uniqueId val="{00000002-55D6-4DE0-976C-93CEC087BEFC}"/>
              </c:ext>
            </c:extLst>
          </c:dPt>
          <c:dPt>
            <c:idx val="41"/>
            <c:bubble3D val="0"/>
            <c:extLst>
              <c:ext xmlns:c16="http://schemas.microsoft.com/office/drawing/2014/chart" uri="{C3380CC4-5D6E-409C-BE32-E72D297353CC}">
                <c16:uniqueId val="{00000003-55D6-4DE0-976C-93CEC087BEFC}"/>
              </c:ext>
            </c:extLst>
          </c:dPt>
          <c:dPt>
            <c:idx val="42"/>
            <c:bubble3D val="0"/>
            <c:extLst>
              <c:ext xmlns:c16="http://schemas.microsoft.com/office/drawing/2014/chart" uri="{C3380CC4-5D6E-409C-BE32-E72D297353CC}">
                <c16:uniqueId val="{00000004-55D6-4DE0-976C-93CEC087BEFC}"/>
              </c:ext>
            </c:extLst>
          </c:dPt>
          <c:dPt>
            <c:idx val="43"/>
            <c:bubble3D val="0"/>
            <c:extLst>
              <c:ext xmlns:c16="http://schemas.microsoft.com/office/drawing/2014/chart" uri="{C3380CC4-5D6E-409C-BE32-E72D297353CC}">
                <c16:uniqueId val="{00000005-55D6-4DE0-976C-93CEC087BEFC}"/>
              </c:ext>
            </c:extLst>
          </c:dPt>
          <c:dPt>
            <c:idx val="44"/>
            <c:bubble3D val="0"/>
            <c:extLst>
              <c:ext xmlns:c16="http://schemas.microsoft.com/office/drawing/2014/chart" uri="{C3380CC4-5D6E-409C-BE32-E72D297353CC}">
                <c16:uniqueId val="{00000006-55D6-4DE0-976C-93CEC087BEFC}"/>
              </c:ext>
            </c:extLst>
          </c:dPt>
          <c:dPt>
            <c:idx val="45"/>
            <c:bubble3D val="0"/>
            <c:extLst>
              <c:ext xmlns:c16="http://schemas.microsoft.com/office/drawing/2014/chart" uri="{C3380CC4-5D6E-409C-BE32-E72D297353CC}">
                <c16:uniqueId val="{00000007-55D6-4DE0-976C-93CEC087BEFC}"/>
              </c:ext>
            </c:extLst>
          </c:dPt>
          <c:dPt>
            <c:idx val="46"/>
            <c:bubble3D val="0"/>
            <c:extLst>
              <c:ext xmlns:c16="http://schemas.microsoft.com/office/drawing/2014/chart" uri="{C3380CC4-5D6E-409C-BE32-E72D297353CC}">
                <c16:uniqueId val="{00000008-55D6-4DE0-976C-93CEC087BEFC}"/>
              </c:ext>
            </c:extLst>
          </c:dPt>
          <c:dPt>
            <c:idx val="47"/>
            <c:bubble3D val="0"/>
            <c:extLst>
              <c:ext xmlns:c16="http://schemas.microsoft.com/office/drawing/2014/chart" uri="{C3380CC4-5D6E-409C-BE32-E72D297353CC}">
                <c16:uniqueId val="{00000009-55D6-4DE0-976C-93CEC087BEFC}"/>
              </c:ext>
            </c:extLst>
          </c:dPt>
          <c:cat>
            <c:numRef>
              <c:f>'actie oriëntatie'!$P$203:$P$250</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'actie oriëntatie'!$Q$203:$Q$250</c:f>
              <c:numCache>
                <c:formatCode>General</c:formatCode>
                <c:ptCount val="48"/>
                <c:pt idx="0">
                  <c:v>1.0304000000000001E-2</c:v>
                </c:pt>
                <c:pt idx="1">
                  <c:v>9.9366000000000003E-3</c:v>
                </c:pt>
                <c:pt idx="2">
                  <c:v>9.58E-3</c:v>
                </c:pt>
                <c:pt idx="3">
                  <c:v>9.2338999999999997E-3</c:v>
                </c:pt>
                <c:pt idx="4">
                  <c:v>8.8981000000000008E-3</c:v>
                </c:pt>
                <c:pt idx="5">
                  <c:v>8.5724000000000009E-3</c:v>
                </c:pt>
                <c:pt idx="6">
                  <c:v>8.2567000000000005E-3</c:v>
                </c:pt>
                <c:pt idx="7">
                  <c:v>7.9506000000000004E-3</c:v>
                </c:pt>
                <c:pt idx="8">
                  <c:v>7.6540999999999996E-3</c:v>
                </c:pt>
                <c:pt idx="9">
                  <c:v>7.3667999999999997E-3</c:v>
                </c:pt>
                <c:pt idx="10">
                  <c:v>7.0885999999999996E-3</c:v>
                </c:pt>
                <c:pt idx="11">
                  <c:v>6.8193000000000004E-3</c:v>
                </c:pt>
                <c:pt idx="12">
                  <c:v>6.5586000000000004E-3</c:v>
                </c:pt>
                <c:pt idx="13">
                  <c:v>6.3064000000000002E-3</c:v>
                </c:pt>
                <c:pt idx="14">
                  <c:v>6.0625000000000002E-3</c:v>
                </c:pt>
                <c:pt idx="15">
                  <c:v>5.8266000000000004E-3</c:v>
                </c:pt>
                <c:pt idx="16" formatCode="0.00E+00">
                  <c:v>5.5985000000000002E-3</c:v>
                </c:pt>
                <c:pt idx="17">
                  <c:v>5.3781000000000002E-3</c:v>
                </c:pt>
                <c:pt idx="18">
                  <c:v>5.1650999999999997E-3</c:v>
                </c:pt>
                <c:pt idx="19">
                  <c:v>4.9594000000000001E-3</c:v>
                </c:pt>
                <c:pt idx="20">
                  <c:v>4.7607999999999999E-3</c:v>
                </c:pt>
                <c:pt idx="21">
                  <c:v>4.5690000000000001E-3</c:v>
                </c:pt>
                <c:pt idx="22">
                  <c:v>4.3838999999999996E-3</c:v>
                </c:pt>
                <c:pt idx="23">
                  <c:v>4.2053999999999998E-3</c:v>
                </c:pt>
                <c:pt idx="24">
                  <c:v>4.0331000000000004E-3</c:v>
                </c:pt>
                <c:pt idx="25">
                  <c:v>3.8670000000000002E-3</c:v>
                </c:pt>
                <c:pt idx="26">
                  <c:v>3.7068000000000001E-3</c:v>
                </c:pt>
                <c:pt idx="27">
                  <c:v>3.5523999999999998E-3</c:v>
                </c:pt>
                <c:pt idx="28">
                  <c:v>3.4036000000000001E-3</c:v>
                </c:pt>
                <c:pt idx="29">
                  <c:v>3.2602999999999998E-3</c:v>
                </c:pt>
                <c:pt idx="30">
                  <c:v>3.1221999999999999E-3</c:v>
                </c:pt>
                <c:pt idx="31">
                  <c:v>2.9892999999999999E-3</c:v>
                </c:pt>
                <c:pt idx="32">
                  <c:v>2.8614000000000001E-3</c:v>
                </c:pt>
                <c:pt idx="33">
                  <c:v>2.7382000000000001E-3</c:v>
                </c:pt>
                <c:pt idx="34">
                  <c:v>2.6197E-3</c:v>
                </c:pt>
                <c:pt idx="35">
                  <c:v>2.5057999999999999E-3</c:v>
                </c:pt>
                <c:pt idx="36">
                  <c:v>2.3961E-3</c:v>
                </c:pt>
                <c:pt idx="37">
                  <c:v>2.2908E-3</c:v>
                </c:pt>
                <c:pt idx="38">
                  <c:v>2.1895E-3</c:v>
                </c:pt>
                <c:pt idx="39">
                  <c:v>2.0920999999999999E-3</c:v>
                </c:pt>
                <c:pt idx="40">
                  <c:v>1.9986000000000001E-3</c:v>
                </c:pt>
                <c:pt idx="41">
                  <c:v>1.9088E-3</c:v>
                </c:pt>
                <c:pt idx="42">
                  <c:v>1.8224999999999999E-3</c:v>
                </c:pt>
                <c:pt idx="43">
                  <c:v>1.7397000000000001E-3</c:v>
                </c:pt>
                <c:pt idx="44">
                  <c:v>1.6601999999999999E-3</c:v>
                </c:pt>
                <c:pt idx="45">
                  <c:v>1.5839000000000001E-3</c:v>
                </c:pt>
                <c:pt idx="46">
                  <c:v>1.5108000000000001E-3</c:v>
                </c:pt>
                <c:pt idx="47">
                  <c:v>1.4406E-3</c:v>
                </c:pt>
              </c:numCache>
            </c:numRef>
          </c:val>
          <c:smooth val="0"/>
          <c:extLst>
            <c:ext xmlns:c16="http://schemas.microsoft.com/office/drawing/2014/chart" uri="{C3380CC4-5D6E-409C-BE32-E72D297353CC}">
              <c16:uniqueId val="{0000000A-55D6-4DE0-976C-93CEC087BEFC}"/>
            </c:ext>
          </c:extLst>
        </c:ser>
        <c:ser>
          <c:idx val="1"/>
          <c:order val="1"/>
          <c:tx>
            <c:strRef>
              <c:f>'actie oriëntatie'!$R$202</c:f>
              <c:strCache>
                <c:ptCount val="1"/>
                <c:pt idx="0">
                  <c:v>niet-deelnemers</c:v>
                </c:pt>
              </c:strCache>
            </c:strRef>
          </c:tx>
          <c:spPr>
            <a:ln w="15875">
              <a:solidFill>
                <a:srgbClr val="FFFFFF">
                  <a:lumMod val="65000"/>
                </a:srgbClr>
              </a:solidFill>
            </a:ln>
          </c:spPr>
          <c:marker>
            <c:symbol val="circle"/>
            <c:size val="3"/>
            <c:spPr>
              <a:solidFill>
                <a:schemeClr val="bg1">
                  <a:lumMod val="65000"/>
                </a:schemeClr>
              </a:solidFill>
              <a:ln>
                <a:solidFill>
                  <a:schemeClr val="bg1">
                    <a:lumMod val="65000"/>
                  </a:schemeClr>
                </a:solidFill>
              </a:ln>
            </c:spPr>
          </c:marker>
          <c:cat>
            <c:numRef>
              <c:f>'actie oriëntatie'!$P$203:$P$250</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'actie oriëntatie'!$R$203:$R$250</c:f>
              <c:numCache>
                <c:formatCode>General</c:formatCode>
                <c:ptCount val="48"/>
                <c:pt idx="0">
                  <c:v>-1.13364E-2</c:v>
                </c:pt>
                <c:pt idx="1">
                  <c:v>-1.0894300000000001E-2</c:v>
                </c:pt>
                <c:pt idx="2">
                  <c:v>-1.0466700000000001E-2</c:v>
                </c:pt>
                <c:pt idx="3">
                  <c:v>-1.0053400000000001E-2</c:v>
                </c:pt>
                <c:pt idx="4">
                  <c:v>-9.6539E-3</c:v>
                </c:pt>
                <c:pt idx="5">
                  <c:v>-9.2679000000000008E-3</c:v>
                </c:pt>
                <c:pt idx="6">
                  <c:v>-8.8950999999999995E-3</c:v>
                </c:pt>
                <c:pt idx="7">
                  <c:v>-8.5351000000000003E-3</c:v>
                </c:pt>
                <c:pt idx="8">
                  <c:v>-8.1875000000000003E-3</c:v>
                </c:pt>
                <c:pt idx="9">
                  <c:v>-7.8519999999999996E-3</c:v>
                </c:pt>
                <c:pt idx="10">
                  <c:v>-7.5281999999999996E-3</c:v>
                </c:pt>
                <c:pt idx="11">
                  <c:v>-7.2158999999999999E-3</c:v>
                </c:pt>
                <c:pt idx="12">
                  <c:v>-6.9147000000000002E-3</c:v>
                </c:pt>
                <c:pt idx="13">
                  <c:v>-6.6242999999999996E-3</c:v>
                </c:pt>
                <c:pt idx="14">
                  <c:v>-6.3442999999999998E-3</c:v>
                </c:pt>
                <c:pt idx="15">
                  <c:v>-6.0745E-3</c:v>
                </c:pt>
                <c:pt idx="16">
                  <c:v>-5.8145000000000002E-3</c:v>
                </c:pt>
                <c:pt idx="17">
                  <c:v>-5.5640000000000004E-3</c:v>
                </c:pt>
                <c:pt idx="18">
                  <c:v>-5.3227999999999999E-3</c:v>
                </c:pt>
                <c:pt idx="19">
                  <c:v>-5.0905999999999998E-3</c:v>
                </c:pt>
                <c:pt idx="20">
                  <c:v>-4.8671000000000001E-3</c:v>
                </c:pt>
                <c:pt idx="21">
                  <c:v>-4.6518999999999996E-3</c:v>
                </c:pt>
                <c:pt idx="22">
                  <c:v>-4.4448999999999999E-3</c:v>
                </c:pt>
                <c:pt idx="23">
                  <c:v>-4.2458000000000001E-3</c:v>
                </c:pt>
                <c:pt idx="24">
                  <c:v>-4.0543999999999997E-3</c:v>
                </c:pt>
                <c:pt idx="25">
                  <c:v>-3.8703000000000001E-3</c:v>
                </c:pt>
                <c:pt idx="26">
                  <c:v>-3.6933000000000001E-3</c:v>
                </c:pt>
                <c:pt idx="27">
                  <c:v>-3.5232000000000002E-3</c:v>
                </c:pt>
                <c:pt idx="28">
                  <c:v>-3.3598E-3</c:v>
                </c:pt>
                <c:pt idx="29">
                  <c:v>-3.2028999999999998E-3</c:v>
                </c:pt>
                <c:pt idx="30">
                  <c:v>-3.0520999999999999E-3</c:v>
                </c:pt>
                <c:pt idx="31">
                  <c:v>-2.9074000000000001E-3</c:v>
                </c:pt>
                <c:pt idx="32">
                  <c:v>-2.7685000000000001E-3</c:v>
                </c:pt>
                <c:pt idx="33">
                  <c:v>-2.6351999999999999E-3</c:v>
                </c:pt>
                <c:pt idx="34">
                  <c:v>-2.5073000000000001E-3</c:v>
                </c:pt>
                <c:pt idx="35">
                  <c:v>-2.3846000000000002E-3</c:v>
                </c:pt>
                <c:pt idx="36">
                  <c:v>-2.2669000000000001E-3</c:v>
                </c:pt>
                <c:pt idx="37">
                  <c:v>-2.1540999999999999E-3</c:v>
                </c:pt>
                <c:pt idx="38">
                  <c:v>-2.0460000000000001E-3</c:v>
                </c:pt>
                <c:pt idx="39">
                  <c:v>-1.9423999999999999E-3</c:v>
                </c:pt>
                <c:pt idx="40">
                  <c:v>-1.8431000000000001E-3</c:v>
                </c:pt>
                <c:pt idx="41">
                  <c:v>-1.7481E-3</c:v>
                </c:pt>
                <c:pt idx="42">
                  <c:v>-1.6570000000000001E-3</c:v>
                </c:pt>
                <c:pt idx="43">
                  <c:v>-1.5698999999999999E-3</c:v>
                </c:pt>
                <c:pt idx="44">
                  <c:v>-1.4865E-3</c:v>
                </c:pt>
                <c:pt idx="45">
                  <c:v>-1.4067000000000001E-3</c:v>
                </c:pt>
                <c:pt idx="46">
                  <c:v>-1.3304E-3</c:v>
                </c:pt>
                <c:pt idx="47">
                  <c:v>-1.2574000000000001E-3</c:v>
                </c:pt>
              </c:numCache>
            </c:numRef>
          </c:val>
          <c:smooth val="0"/>
          <c:extLst>
            <c:ext xmlns:c16="http://schemas.microsoft.com/office/drawing/2014/chart" uri="{C3380CC4-5D6E-409C-BE32-E72D297353CC}">
              <c16:uniqueId val="{0000000B-55D6-4DE0-976C-93CEC087BEFC}"/>
            </c:ext>
          </c:extLst>
        </c:ser>
        <c:dLbls>
          <c:showLegendKey val="0"/>
          <c:showVal val="0"/>
          <c:showCatName val="0"/>
          <c:showSerName val="0"/>
          <c:showPercent val="0"/>
          <c:showBubbleSize val="0"/>
        </c:dLbls>
        <c:marker val="1"/>
        <c:smooth val="0"/>
        <c:axId val="2090312159"/>
        <c:axId val="1847317791"/>
      </c:lineChart>
      <c:catAx>
        <c:axId val="2090312159"/>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nl-BE" sz="700" dirty="0"/>
                  <a:t>maanden sinds start actie</a:t>
                </a:r>
              </a:p>
            </c:rich>
          </c:tx>
          <c:overlay val="0"/>
          <c:spPr>
            <a:noFill/>
            <a:ln>
              <a:noFill/>
            </a:ln>
            <a:effectLst/>
          </c:sp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l-BE"/>
          </a:p>
        </c:txPr>
        <c:crossAx val="1847317791"/>
        <c:crosses val="autoZero"/>
        <c:auto val="1"/>
        <c:lblAlgn val="ctr"/>
        <c:lblOffset val="100"/>
        <c:tickLblSkip val="3"/>
        <c:noMultiLvlLbl val="0"/>
      </c:catAx>
      <c:valAx>
        <c:axId val="1847317791"/>
        <c:scaling>
          <c:orientation val="minMax"/>
          <c:max val="2.0000000000000004E-2"/>
          <c:min val="-2.0000000000000004E-2"/>
        </c:scaling>
        <c:delete val="0"/>
        <c:axPos val="l"/>
        <c:majorGridlines>
          <c:spPr>
            <a:ln w="9525" cap="flat" cmpd="sng" algn="ctr">
              <a:solidFill>
                <a:schemeClr val="tx1">
                  <a:lumMod val="15000"/>
                  <a:lumOff val="85000"/>
                </a:schemeClr>
              </a:solidFill>
              <a:round/>
            </a:ln>
            <a:effectLst/>
          </c:spPr>
        </c:majorGridlines>
        <c:title>
          <c:tx>
            <c:rich>
              <a:bodyPr/>
              <a:lstStyle/>
              <a:p>
                <a:pPr>
                  <a:defRPr sz="800"/>
                </a:pPr>
                <a:r>
                  <a:rPr lang="nl-BE" sz="800" b="0"/>
                  <a:t>Conditionele kansverschillen</a:t>
                </a:r>
              </a:p>
            </c:rich>
          </c:tx>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nl-BE"/>
          </a:p>
        </c:txPr>
        <c:crossAx val="2090312159"/>
        <c:crosses val="autoZero"/>
        <c:crossBetween val="between"/>
        <c:majorUnit val="4.000000000000001E-3"/>
      </c:valAx>
    </c:plotArea>
    <c:plotVisOnly val="1"/>
    <c:dispBlanksAs val="gap"/>
    <c:showDLblsOverMax val="0"/>
  </c:chart>
  <c:txPr>
    <a:bodyPr/>
    <a:lstStyle/>
    <a:p>
      <a:pPr>
        <a:defRPr/>
      </a:pPr>
      <a:endParaRPr lang="nl-BE"/>
    </a:p>
  </c:txPr>
  <c:externalData r:id="rId2">
    <c:autoUpdate val="0"/>
  </c:externalData>
</c:chartSpace>
</file>

<file path=ppt/notesMasters/_rels/notesMaster1.xml.rels><?xml version="1.0" encoding="UTF-8" standalone="no"?>
<Relationships xmlns="http://schemas.openxmlformats.org/package/2006/relationships">
<Relationship Id="rId1" Target="../theme/theme2.xml" Type="http://schemas.openxmlformats.org/officeDocument/2006/relationships/theme"/>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A8D52-594E-4359-9E9F-F0F753097DA6}" type="datetimeFigureOut">
              <a:rPr lang="nl-BE" smtClean="0"/>
              <a:t>18/04/2024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B58D4-3C31-4C5F-BAA6-6E18EF333796}" type="slidenum">
              <a:rPr lang="nl-BE" smtClean="0"/>
              <a:t>‹nr.›</a:t>
            </a:fld>
            <a:endParaRPr lang="nl-BE"/>
          </a:p>
        </p:txBody>
      </p:sp>
    </p:spTree>
    <p:extLst>
      <p:ext uri="{BB962C8B-B14F-4D97-AF65-F5344CB8AC3E}">
        <p14:creationId xmlns:p14="http://schemas.microsoft.com/office/powerpoint/2010/main" val="2290867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xml" Type="http://schemas.openxmlformats.org/officeDocument/2006/relationships/slide"/>
</Relationships>

</file>

<file path=ppt/notesSlides/_rels/notesSlide10.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0.xml" Type="http://schemas.openxmlformats.org/officeDocument/2006/relationships/slide"/>
</Relationships>

</file>

<file path=ppt/notesSlides/_rels/notesSlide11.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1.xml" Type="http://schemas.openxmlformats.org/officeDocument/2006/relationships/slide"/>
</Relationships>

</file>

<file path=ppt/notesSlides/_rels/notesSlide12.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2.xml" Type="http://schemas.openxmlformats.org/officeDocument/2006/relationships/slide"/>
</Relationships>

</file>

<file path=ppt/notesSlides/_rels/notesSlide13.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3.xml" Type="http://schemas.openxmlformats.org/officeDocument/2006/relationships/slide"/>
</Relationships>

</file>

<file path=ppt/notesSlides/_rels/notesSlide14.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4.xml" Type="http://schemas.openxmlformats.org/officeDocument/2006/relationships/slide"/>
</Relationships>

</file>

<file path=ppt/notesSlides/_rels/notesSlide15.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5.xml" Type="http://schemas.openxmlformats.org/officeDocument/2006/relationships/slide"/>
</Relationships>

</file>

<file path=ppt/notesSlides/_rels/notesSlide16.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6.xml" Type="http://schemas.openxmlformats.org/officeDocument/2006/relationships/slide"/>
</Relationships>

</file>

<file path=ppt/notesSlides/_rels/notesSlide17.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7.xml" Type="http://schemas.openxmlformats.org/officeDocument/2006/relationships/slide"/>
</Relationships>

</file>

<file path=ppt/notesSlides/_rels/notesSlide18.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8.xml" Type="http://schemas.openxmlformats.org/officeDocument/2006/relationships/slide"/>
</Relationships>

</file>

<file path=ppt/notesSlides/_rels/notesSlide19.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9.xml" Type="http://schemas.openxmlformats.org/officeDocument/2006/relationships/slide"/>
</Relationships>

</file>

<file path=ppt/notesSlides/_rels/notesSlide2.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xml" Type="http://schemas.openxmlformats.org/officeDocument/2006/relationships/slide"/>
</Relationships>

</file>

<file path=ppt/notesSlides/_rels/notesSlide20.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0.xml" Type="http://schemas.openxmlformats.org/officeDocument/2006/relationships/slide"/>
</Relationships>

</file>

<file path=ppt/notesSlides/_rels/notesSlide21.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1.xml" Type="http://schemas.openxmlformats.org/officeDocument/2006/relationships/slide"/>
</Relationships>

</file>

<file path=ppt/notesSlides/_rels/notesSlide22.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2.xml" Type="http://schemas.openxmlformats.org/officeDocument/2006/relationships/slide"/>
</Relationships>

</file>

<file path=ppt/notesSlides/_rels/notesSlide23.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3.xml" Type="http://schemas.openxmlformats.org/officeDocument/2006/relationships/slide"/>
</Relationships>

</file>

<file path=ppt/notesSlides/_rels/notesSlide24.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4.xml" Type="http://schemas.openxmlformats.org/officeDocument/2006/relationships/slide"/>
</Relationships>

</file>

<file path=ppt/notesSlides/_rels/notesSlide25.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5.xml" Type="http://schemas.openxmlformats.org/officeDocument/2006/relationships/slide"/>
</Relationships>

</file>

<file path=ppt/notesSlides/_rels/notesSlide26.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6.xml" Type="http://schemas.openxmlformats.org/officeDocument/2006/relationships/slide"/>
</Relationships>

</file>

<file path=ppt/notesSlides/_rels/notesSlide27.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7.xml" Type="http://schemas.openxmlformats.org/officeDocument/2006/relationships/slide"/>
</Relationships>

</file>

<file path=ppt/notesSlides/_rels/notesSlide3.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3.xml" Type="http://schemas.openxmlformats.org/officeDocument/2006/relationships/slide"/>
</Relationships>

</file>

<file path=ppt/notesSlides/_rels/notesSlide4.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4.xml" Type="http://schemas.openxmlformats.org/officeDocument/2006/relationships/slide"/>
</Relationships>

</file>

<file path=ppt/notesSlides/_rels/notesSlide5.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5.xml" Type="http://schemas.openxmlformats.org/officeDocument/2006/relationships/slide"/>
</Relationships>

</file>

<file path=ppt/notesSlides/_rels/notesSlide6.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6.xml" Type="http://schemas.openxmlformats.org/officeDocument/2006/relationships/slide"/>
</Relationships>

</file>

<file path=ppt/notesSlides/_rels/notesSlide7.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7.xml" Type="http://schemas.openxmlformats.org/officeDocument/2006/relationships/slide"/>
</Relationships>

</file>

<file path=ppt/notesSlides/_rels/notesSlide8.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8.xml" Type="http://schemas.openxmlformats.org/officeDocument/2006/relationships/slide"/>
</Relationships>

</file>

<file path=ppt/notesSlides/_rels/notesSlide9.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9.xml" Type="http://schemas.openxmlformats.org/officeDocument/2006/relationships/slide"/>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nl-BE" sz="1400" b="1" dirty="0"/>
              <a:t>@Inge</a:t>
            </a:r>
          </a:p>
          <a:p>
            <a:pPr marL="0" indent="0">
              <a:buNone/>
            </a:pPr>
            <a:endParaRPr lang="nl-BE" sz="1400" b="1" dirty="0"/>
          </a:p>
          <a:p>
            <a:pPr marL="0" indent="0">
              <a:buNone/>
            </a:pPr>
            <a:r>
              <a:rPr lang="nl-BE" sz="1400" b="1" dirty="0"/>
              <a:t>Context toelichten: </a:t>
            </a:r>
            <a:r>
              <a:rPr lang="nl-BE" sz="1800" b="0" i="0" u="none" strike="noStrike" baseline="0" dirty="0">
                <a:solidFill>
                  <a:srgbClr val="000000"/>
                </a:solidFill>
                <a:latin typeface="Calibri" panose="020F0502020204030204" pitchFamily="34" charset="0"/>
              </a:rPr>
              <a:t>De Vlaamse arbeidsmarkt wordt gekenmerkt door een stijgend aandeel langdurig werkzoekenden (LWZ), dat wil zeggen werkzoekenden die langer dan één jaar werkloos zijn. In een context van krapte op de Vlaamse arbeidsmarkt is het aangewezen om inzicht te krijgen in de activeerbaarheid van de groep LWZ. Er is echter weinig onderzoek naar LWZ in Vlaanderen, waardoor het onduidelijk is welke hefbomen kunnen worden ingezet om drempels op de arbeidsmarkt voor deze doelgroep weg te werken. </a:t>
            </a:r>
            <a:endParaRPr lang="nl-BE" sz="1200" dirty="0"/>
          </a:p>
          <a:p>
            <a:pPr marL="0" lvl="0" indent="0" algn="l" rtl="0">
              <a:lnSpc>
                <a:spcPct val="100000"/>
              </a:lnSpc>
              <a:spcBef>
                <a:spcPts val="0"/>
              </a:spcBef>
              <a:spcAft>
                <a:spcPts val="0"/>
              </a:spcAft>
              <a:buSzPts val="1100"/>
              <a:buNone/>
            </a:pPr>
            <a:endParaRPr lang="nl-BE" dirty="0"/>
          </a:p>
          <a:p>
            <a:pPr marL="0" lvl="0" indent="0" algn="l" rtl="0">
              <a:lnSpc>
                <a:spcPct val="100000"/>
              </a:lnSpc>
              <a:spcBef>
                <a:spcPts val="0"/>
              </a:spcBef>
              <a:spcAft>
                <a:spcPts val="0"/>
              </a:spcAft>
              <a:buSzPts val="1100"/>
              <a:buNone/>
            </a:pPr>
            <a:r>
              <a:rPr lang="nl-BE" dirty="0"/>
              <a:t>-&gt; </a:t>
            </a:r>
            <a:r>
              <a:rPr lang="nl-BE" sz="1800" b="0" i="0" u="none" strike="noStrike" baseline="0" dirty="0">
                <a:solidFill>
                  <a:srgbClr val="000000"/>
                </a:solidFill>
                <a:latin typeface="Calibri" panose="020F0502020204030204" pitchFamily="34" charset="0"/>
              </a:rPr>
              <a:t>Dit onderzoeksproject bestaat uit vier luiken om ons inzicht te versterken </a:t>
            </a:r>
            <a:r>
              <a:rPr lang="nl-BE" dirty="0"/>
              <a:t>(staan op de volgende slide)</a:t>
            </a:r>
            <a:endParaRPr dirty="0"/>
          </a:p>
        </p:txBody>
      </p:sp>
    </p:spTree>
    <p:extLst>
      <p:ext uri="{BB962C8B-B14F-4D97-AF65-F5344CB8AC3E}">
        <p14:creationId xmlns:p14="http://schemas.microsoft.com/office/powerpoint/2010/main" val="238238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100" b="1" dirty="0"/>
              <a:t>@Inge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BE"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100" dirty="0"/>
              <a:t>Binnen de focusgroepen was er een </a:t>
            </a:r>
            <a:r>
              <a:rPr lang="nl-BE" sz="1100" b="1" dirty="0"/>
              <a:t>zeer sterke arbeidswens aanwezig </a:t>
            </a:r>
            <a:r>
              <a:rPr lang="nl-BE" sz="1100" dirty="0"/>
              <a:t>(dit kan natuurlijk deels te wijden zijn aan selectiebias). Deze arbeidswens werd door LWZ gemotiveerd door drie motieven: </a:t>
            </a:r>
            <a:r>
              <a:rPr lang="nl-BE" sz="1100" b="1" dirty="0"/>
              <a:t>welzijn</a:t>
            </a:r>
            <a:r>
              <a:rPr lang="nl-BE" sz="1100" dirty="0"/>
              <a:t> (mentaal welzijn, fysiek welzijn en financieel welzijn), </a:t>
            </a:r>
            <a:r>
              <a:rPr lang="nl-BE" sz="1100" b="1" dirty="0"/>
              <a:t>maatschappelijke nut </a:t>
            </a:r>
            <a:r>
              <a:rPr lang="nl-BE" sz="1100" dirty="0"/>
              <a:t>en </a:t>
            </a:r>
            <a:r>
              <a:rPr lang="nl-BE" sz="1100" b="1" dirty="0"/>
              <a:t>sociale contacten</a:t>
            </a:r>
            <a:r>
              <a:rPr lang="nl-BE" sz="1100" dirty="0"/>
              <a:t>. LWZ zien werk als een tool om hun welzijn te verbeteren op verschillende manier bijvoorbeeld door bezig te zijn, door een dagindeling te hebben of door financieel minder zorgen te hebben (met uitzondering van de LWZ die een werkloosheidsval ervaren). Op maatschappelijk vlak zien ze werk, door de inhoud van het werk of door belastingen te betalen als een manier om nuttig te zijn voor de maatschappij. Tot slot zou werk voor veel LWZ een bron van sociale contacten zijn die ze nu erg missen in hun werkloosheid, zo spreken veel LWZ dat ze erg eenzaam zijn.</a:t>
            </a:r>
          </a:p>
          <a:p>
            <a:pPr marL="171450" indent="-171450">
              <a:buFont typeface="Arial" panose="020B0604020202020204" pitchFamily="34" charset="0"/>
              <a:buChar char="•"/>
            </a:pPr>
            <a:endParaRPr lang="nl-BE" sz="1100" dirty="0"/>
          </a:p>
        </p:txBody>
      </p:sp>
      <p:sp>
        <p:nvSpPr>
          <p:cNvPr id="4" name="Tijdelijke aanduiding voor dianummer 3"/>
          <p:cNvSpPr>
            <a:spLocks noGrp="1"/>
          </p:cNvSpPr>
          <p:nvPr>
            <p:ph type="sldNum" sz="quarter" idx="5"/>
          </p:nvPr>
        </p:nvSpPr>
        <p:spPr/>
        <p:txBody>
          <a:bodyPr/>
          <a:lstStyle/>
          <a:p>
            <a:fld id="{D7DB58D4-3C31-4C5F-BAA6-6E18EF333796}" type="slidenum">
              <a:rPr lang="nl-BE" smtClean="0"/>
              <a:t>10</a:t>
            </a:fld>
            <a:endParaRPr lang="nl-BE"/>
          </a:p>
        </p:txBody>
      </p:sp>
    </p:spTree>
    <p:extLst>
      <p:ext uri="{BB962C8B-B14F-4D97-AF65-F5344CB8AC3E}">
        <p14:creationId xmlns:p14="http://schemas.microsoft.com/office/powerpoint/2010/main" val="2264498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100" b="1" dirty="0"/>
              <a:t>@Inge</a:t>
            </a:r>
          </a:p>
          <a:p>
            <a:pPr marL="0" indent="0">
              <a:buFont typeface="Arial" panose="020B0604020202020204" pitchFamily="34" charset="0"/>
              <a:buNone/>
            </a:pPr>
            <a:endParaRPr lang="nl-BE" sz="1100" dirty="0"/>
          </a:p>
          <a:p>
            <a:pPr marL="0" indent="0">
              <a:buFont typeface="Arial" panose="020B0604020202020204" pitchFamily="34" charset="0"/>
              <a:buNone/>
            </a:pPr>
            <a:r>
              <a:rPr lang="nl-BE" sz="1100" dirty="0"/>
              <a:t>LWZ benadrukken erg veel drempels te ervaren in hun zoektocht naar werk. Deze drempels kunnen ingedeeld worden in 4 categorieën, </a:t>
            </a:r>
            <a:r>
              <a:rPr lang="nl-BE" sz="1100" b="1" dirty="0"/>
              <a:t>discriminatie</a:t>
            </a:r>
            <a:r>
              <a:rPr lang="nl-BE" sz="1100" dirty="0"/>
              <a:t> (de aanwezigheid hiervan is een drempel), </a:t>
            </a:r>
            <a:r>
              <a:rPr lang="nl-BE" sz="1100" b="1" dirty="0"/>
              <a:t>arbeidsgereedheid</a:t>
            </a:r>
            <a:r>
              <a:rPr lang="nl-BE" sz="1100" dirty="0"/>
              <a:t> (de afwezigheid hiervan is een drempel), </a:t>
            </a:r>
            <a:r>
              <a:rPr lang="nl-BE" sz="1100" b="1" dirty="0"/>
              <a:t>beschikbaarheid</a:t>
            </a:r>
            <a:r>
              <a:rPr lang="nl-BE" sz="1100" dirty="0"/>
              <a:t> (de afwezigheid hiervan is een drempel)  en </a:t>
            </a:r>
            <a:r>
              <a:rPr lang="nl-BE" sz="1100" b="1" dirty="0"/>
              <a:t>werkstimulansen</a:t>
            </a:r>
            <a:r>
              <a:rPr lang="nl-BE" sz="1100" dirty="0"/>
              <a:t> (de afwezigheid hiervan is een drempel). </a:t>
            </a:r>
          </a:p>
          <a:p>
            <a:pPr marL="628650" lvl="1" indent="-171450">
              <a:buFont typeface="Arial" panose="020B0604020202020204" pitchFamily="34" charset="0"/>
              <a:buChar char="•"/>
            </a:pPr>
            <a:r>
              <a:rPr lang="nl-BE" sz="1100" dirty="0"/>
              <a:t>Discriminatie op vlak van leeftijd, etniciteit/geloof en LWZ status werden genoemd </a:t>
            </a:r>
          </a:p>
          <a:p>
            <a:pPr marL="628650" lvl="1" indent="-171450">
              <a:buFont typeface="Arial" panose="020B0604020202020204" pitchFamily="34" charset="0"/>
              <a:buChar char="•"/>
            </a:pPr>
            <a:r>
              <a:rPr lang="nl-BE" sz="1100" dirty="0"/>
              <a:t>Arbeidsgereedheid gaat over de mate waarin de LWZ gereed is om de arbeidsmarkt te betreden. </a:t>
            </a:r>
            <a:r>
              <a:rPr lang="nl-BE" sz="1100" b="0" i="0" u="none" strike="noStrike" baseline="0" dirty="0">
                <a:solidFill>
                  <a:srgbClr val="000000"/>
                </a:solidFill>
                <a:latin typeface="Calibri" panose="020F0502020204030204" pitchFamily="34" charset="0"/>
              </a:rPr>
              <a:t>Tijdens de focusgroepsgesprekken kwamen er verschillenden drempels ter sprake met betrekking tot de gereedheid om de arbeidsmarkt te betreden, zoals het bezitten van een diploma/opleiding of werkervaring/stage en het hebben van taal-, sollicitatie- en digitale kennis. </a:t>
            </a:r>
          </a:p>
          <a:p>
            <a:pPr marL="628650" lvl="1" indent="-171450">
              <a:buFont typeface="Arial" panose="020B0604020202020204" pitchFamily="34" charset="0"/>
              <a:buChar char="•"/>
            </a:pPr>
            <a:r>
              <a:rPr lang="nl-BE" sz="1100" b="0" i="0" u="none" strike="noStrike" baseline="0" dirty="0">
                <a:solidFill>
                  <a:srgbClr val="000000"/>
                </a:solidFill>
                <a:latin typeface="Calibri" panose="020F0502020204030204" pitchFamily="34" charset="0"/>
              </a:rPr>
              <a:t>Beschikbaarheid voor de arbeidsmarkt gaat over de mate waarin de LWZ beschikbaar is om de arbeidsmarkt te betreden. Tijdens de focusgroepsgesprekken kwamen er verschillenden drempels ter sprake met betrekking tot de beschikbaarheid, zoals mobiliteit, gezondheid, zorg voor kinderen, woning en administratieve drempels (bankrekening).</a:t>
            </a:r>
          </a:p>
          <a:p>
            <a:pPr marL="628650" lvl="1" indent="-171450">
              <a:buFont typeface="Arial" panose="020B0604020202020204" pitchFamily="34" charset="0"/>
              <a:buChar char="•"/>
            </a:pPr>
            <a:r>
              <a:rPr lang="nl-BE" sz="1100" b="0" i="0" u="none" strike="noStrike" baseline="0" dirty="0">
                <a:solidFill>
                  <a:srgbClr val="000000"/>
                </a:solidFill>
                <a:latin typeface="Calibri" panose="020F0502020204030204" pitchFamily="34" charset="0"/>
              </a:rPr>
              <a:t>Werkloosheidsval: Een deel van de respondenten geeft aan financieel beter af te zijn wanneer ze werkloos zijn dan wanneer ze werken. Respondenten benadrukken hierbij dat hun rekeningen betaald moeten worden en ze daarom niet gemotiveerd zijn om terug te keren naar de arbeidsmarkt. </a:t>
            </a:r>
            <a:endParaRPr lang="nl-BE" sz="1100" dirty="0"/>
          </a:p>
          <a:p>
            <a:pPr marL="0" indent="0">
              <a:buFont typeface="Arial" panose="020B0604020202020204" pitchFamily="34" charset="0"/>
              <a:buNone/>
            </a:pPr>
            <a:endParaRPr lang="nl-BE" sz="1100" dirty="0"/>
          </a:p>
          <a:p>
            <a:pPr marL="0" indent="0">
              <a:buFont typeface="Arial" panose="020B0604020202020204" pitchFamily="34" charset="0"/>
              <a:buNone/>
            </a:pPr>
            <a:r>
              <a:rPr lang="nl-BE" sz="1100" dirty="0"/>
              <a:t>LWZ benadrukken </a:t>
            </a:r>
            <a:r>
              <a:rPr lang="nl-BE" sz="1100" b="1" dirty="0"/>
              <a:t>vaak meerdere drempels te ervaren in verschillende categorieën</a:t>
            </a:r>
            <a:r>
              <a:rPr lang="nl-BE" sz="1100" dirty="0"/>
              <a:t> en benadrukken dat </a:t>
            </a:r>
            <a:r>
              <a:rPr lang="nl-BE" sz="1100" b="1" dirty="0"/>
              <a:t>drempels elkaar kunnen versterken </a:t>
            </a:r>
            <a:r>
              <a:rPr lang="nl-BE" sz="1100" dirty="0"/>
              <a:t>(bv. Taalkennis (drempel op vlak van arbeidsgereedheid) beïnvloed de mobiliteit van de werkzoekende (drempel op vlak van beschikbaarheid) doordat een theoretisch rijbewijs behaald moet worden in een van de drie landstalen) </a:t>
            </a:r>
          </a:p>
          <a:p>
            <a:pPr marL="171450" indent="-171450">
              <a:buFont typeface="Arial" panose="020B0604020202020204" pitchFamily="34" charset="0"/>
              <a:buChar char="•"/>
            </a:pPr>
            <a:endParaRPr lang="nl-BE" sz="1100" dirty="0"/>
          </a:p>
        </p:txBody>
      </p:sp>
      <p:sp>
        <p:nvSpPr>
          <p:cNvPr id="4" name="Tijdelijke aanduiding voor dianummer 3"/>
          <p:cNvSpPr>
            <a:spLocks noGrp="1"/>
          </p:cNvSpPr>
          <p:nvPr>
            <p:ph type="sldNum" sz="quarter" idx="5"/>
          </p:nvPr>
        </p:nvSpPr>
        <p:spPr/>
        <p:txBody>
          <a:bodyPr/>
          <a:lstStyle/>
          <a:p>
            <a:fld id="{D7DB58D4-3C31-4C5F-BAA6-6E18EF333796}" type="slidenum">
              <a:rPr lang="nl-BE" smtClean="0"/>
              <a:t>11</a:t>
            </a:fld>
            <a:endParaRPr lang="nl-BE"/>
          </a:p>
        </p:txBody>
      </p:sp>
    </p:spTree>
    <p:extLst>
      <p:ext uri="{BB962C8B-B14F-4D97-AF65-F5344CB8AC3E}">
        <p14:creationId xmlns:p14="http://schemas.microsoft.com/office/powerpoint/2010/main" val="2325286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100" b="1" dirty="0"/>
              <a:t>@Inge</a:t>
            </a:r>
          </a:p>
          <a:p>
            <a:pPr marL="0" indent="0" algn="l">
              <a:buFont typeface="Arial" panose="020B0604020202020204" pitchFamily="34" charset="0"/>
              <a:buNone/>
            </a:pPr>
            <a:endParaRPr lang="nl-BE" sz="1100" b="0" dirty="0"/>
          </a:p>
          <a:p>
            <a:pPr marL="0" indent="0" algn="l">
              <a:buFont typeface="Arial" panose="020B0604020202020204" pitchFamily="34" charset="0"/>
              <a:buNone/>
            </a:pPr>
            <a:r>
              <a:rPr lang="nl-BE" sz="1100" b="1" dirty="0"/>
              <a:t>Noden kunnen zeer moeilijk benoemd worden</a:t>
            </a:r>
            <a:r>
              <a:rPr lang="nl-BE" sz="1100" b="0" dirty="0"/>
              <a:t>, </a:t>
            </a:r>
            <a:r>
              <a:rPr lang="nl-BE" sz="1100" b="0" i="0" u="none" strike="noStrike" baseline="0" dirty="0">
                <a:solidFill>
                  <a:srgbClr val="000000"/>
                </a:solidFill>
                <a:latin typeface="Calibri" panose="020F0502020204030204" pitchFamily="34" charset="0"/>
              </a:rPr>
              <a:t>LWZ gaven aan het gevoel te hebben vast te zitten in vicieuze cirkels, waardoor ze vaak moeilijk inzicht hebben in hoe ze hieruit geholpen kunnen worden. Noden die wel benoemd werden konden samengevat worden onder de noemer van macro-, </a:t>
            </a:r>
            <a:r>
              <a:rPr lang="nl-BE" sz="1100" b="0" i="0" u="none" strike="noStrike" baseline="0" dirty="0" err="1">
                <a:solidFill>
                  <a:srgbClr val="000000"/>
                </a:solidFill>
                <a:latin typeface="Calibri" panose="020F0502020204030204" pitchFamily="34" charset="0"/>
              </a:rPr>
              <a:t>meso</a:t>
            </a:r>
            <a:r>
              <a:rPr lang="nl-BE" sz="1100" b="0" i="0" u="none" strike="noStrike" baseline="0" dirty="0">
                <a:solidFill>
                  <a:srgbClr val="000000"/>
                </a:solidFill>
                <a:latin typeface="Calibri" panose="020F0502020204030204" pitchFamily="34" charset="0"/>
              </a:rPr>
              <a:t>, en micro noden. </a:t>
            </a:r>
          </a:p>
          <a:p>
            <a:pPr marL="628650" lvl="1" indent="-171450" algn="l">
              <a:buFont typeface="Arial" panose="020B0604020202020204" pitchFamily="34" charset="0"/>
              <a:buChar char="•"/>
            </a:pPr>
            <a:r>
              <a:rPr lang="nl-BE" sz="1100" b="0" i="0" u="none" strike="noStrike" baseline="0" dirty="0">
                <a:solidFill>
                  <a:srgbClr val="000000"/>
                </a:solidFill>
                <a:latin typeface="Calibri" panose="020F0502020204030204" pitchFamily="34" charset="0"/>
              </a:rPr>
              <a:t>Op macro niveau benadrukken LWZ de noodzaak van een </a:t>
            </a:r>
            <a:r>
              <a:rPr lang="nl-BE" sz="1100" b="1" i="0" u="none" strike="noStrike" baseline="0" dirty="0">
                <a:solidFill>
                  <a:srgbClr val="000000"/>
                </a:solidFill>
                <a:latin typeface="Calibri" panose="020F0502020204030204" pitchFamily="34" charset="0"/>
              </a:rPr>
              <a:t>inclusiever arbeidsbeleid</a:t>
            </a:r>
            <a:r>
              <a:rPr lang="nl-BE" sz="1100" b="0" i="0" u="none" strike="noStrike" baseline="0" dirty="0">
                <a:solidFill>
                  <a:srgbClr val="000000"/>
                </a:solidFill>
                <a:latin typeface="Calibri" panose="020F0502020204030204" pitchFamily="34" charset="0"/>
              </a:rPr>
              <a:t>. </a:t>
            </a:r>
          </a:p>
          <a:p>
            <a:pPr marL="628650" lvl="1" indent="-171450" algn="l">
              <a:buFont typeface="Arial" panose="020B0604020202020204" pitchFamily="34" charset="0"/>
              <a:buChar char="•"/>
            </a:pPr>
            <a:r>
              <a:rPr lang="nl-BE" sz="1100" b="0" i="0" u="none" strike="noStrike" baseline="0" dirty="0">
                <a:solidFill>
                  <a:srgbClr val="000000"/>
                </a:solidFill>
                <a:latin typeface="Calibri" panose="020F0502020204030204" pitchFamily="34" charset="0"/>
              </a:rPr>
              <a:t>Op mesoniveau hebben LWZ behoefte </a:t>
            </a:r>
            <a:r>
              <a:rPr lang="nl-BE" sz="1100" b="1" i="0" u="none" strike="noStrike" baseline="0" dirty="0">
                <a:solidFill>
                  <a:srgbClr val="000000"/>
                </a:solidFill>
                <a:latin typeface="Calibri" panose="020F0502020204030204" pitchFamily="34" charset="0"/>
              </a:rPr>
              <a:t>aan ondersteuning, trajecten op maat en tijdige hulp </a:t>
            </a:r>
            <a:r>
              <a:rPr lang="nl-BE" sz="1100" b="0" i="0" u="none" strike="noStrike" baseline="0" dirty="0">
                <a:solidFill>
                  <a:srgbClr val="000000"/>
                </a:solidFill>
                <a:latin typeface="Calibri" panose="020F0502020204030204" pitchFamily="34" charset="0"/>
              </a:rPr>
              <a:t>van </a:t>
            </a:r>
            <a:r>
              <a:rPr lang="nl-BE" sz="1100" b="0" i="0" u="none" strike="noStrike" baseline="0" dirty="0" err="1">
                <a:solidFill>
                  <a:srgbClr val="000000"/>
                </a:solidFill>
                <a:latin typeface="Calibri" panose="020F0502020204030204" pitchFamily="34" charset="0"/>
              </a:rPr>
              <a:t>toeleiders</a:t>
            </a:r>
            <a:r>
              <a:rPr lang="nl-BE" sz="1100" b="0" i="0" u="none" strike="noStrike" baseline="0" dirty="0">
                <a:solidFill>
                  <a:srgbClr val="000000"/>
                </a:solidFill>
                <a:latin typeface="Calibri" panose="020F0502020204030204" pitchFamily="34" charset="0"/>
              </a:rPr>
              <a:t> naar de arbeidsmarkt om de werkloosheid aan te pakken. </a:t>
            </a:r>
          </a:p>
          <a:p>
            <a:pPr marL="628650" lvl="1" indent="-171450" algn="l">
              <a:buFont typeface="Arial" panose="020B0604020202020204" pitchFamily="34" charset="0"/>
              <a:buChar char="•"/>
            </a:pPr>
            <a:r>
              <a:rPr lang="nl-BE" sz="1100" b="0" i="0" u="none" strike="noStrike" baseline="0" dirty="0">
                <a:solidFill>
                  <a:srgbClr val="000000"/>
                </a:solidFill>
                <a:latin typeface="Calibri" panose="020F0502020204030204" pitchFamily="34" charset="0"/>
              </a:rPr>
              <a:t>Op microniveau benadrukken werkzoekenden de waarde van </a:t>
            </a:r>
            <a:r>
              <a:rPr lang="nl-BE" sz="1100" b="1" i="0" u="none" strike="noStrike" baseline="0" dirty="0">
                <a:solidFill>
                  <a:srgbClr val="000000"/>
                </a:solidFill>
                <a:latin typeface="Calibri" panose="020F0502020204030204" pitchFamily="34" charset="0"/>
              </a:rPr>
              <a:t>positieve werkervaringen, zoals vrijwilligerswerk</a:t>
            </a:r>
            <a:r>
              <a:rPr lang="nl-BE" sz="1100" b="0" i="0" u="none" strike="noStrike" baseline="0" dirty="0">
                <a:solidFill>
                  <a:srgbClr val="000000"/>
                </a:solidFill>
                <a:latin typeface="Calibri" panose="020F0502020204030204" pitchFamily="34" charset="0"/>
              </a:rPr>
              <a:t>, en de noodzaak van </a:t>
            </a:r>
            <a:r>
              <a:rPr lang="nl-BE" sz="1100" b="1" i="0" u="none" strike="noStrike" baseline="0" dirty="0">
                <a:solidFill>
                  <a:srgbClr val="000000"/>
                </a:solidFill>
                <a:latin typeface="Calibri" panose="020F0502020204030204" pitchFamily="34" charset="0"/>
              </a:rPr>
              <a:t>hulp</a:t>
            </a:r>
            <a:r>
              <a:rPr lang="nl-BE" sz="1100" b="0" i="0" u="none" strike="noStrike" baseline="0" dirty="0">
                <a:solidFill>
                  <a:srgbClr val="000000"/>
                </a:solidFill>
                <a:latin typeface="Calibri" panose="020F0502020204030204" pitchFamily="34" charset="0"/>
              </a:rPr>
              <a:t> bij het overwinnen van drempels. </a:t>
            </a:r>
            <a:endParaRPr lang="nl-BE" sz="1100" dirty="0"/>
          </a:p>
          <a:p>
            <a:pPr marL="171450" indent="-171450">
              <a:buFont typeface="Arial" panose="020B0604020202020204" pitchFamily="34" charset="0"/>
              <a:buChar char="•"/>
            </a:pPr>
            <a:endParaRPr lang="nl-BE" sz="1100" dirty="0"/>
          </a:p>
        </p:txBody>
      </p:sp>
      <p:sp>
        <p:nvSpPr>
          <p:cNvPr id="4" name="Tijdelijke aanduiding voor dianummer 3"/>
          <p:cNvSpPr>
            <a:spLocks noGrp="1"/>
          </p:cNvSpPr>
          <p:nvPr>
            <p:ph type="sldNum" sz="quarter" idx="5"/>
          </p:nvPr>
        </p:nvSpPr>
        <p:spPr/>
        <p:txBody>
          <a:bodyPr/>
          <a:lstStyle/>
          <a:p>
            <a:fld id="{D7DB58D4-3C31-4C5F-BAA6-6E18EF333796}" type="slidenum">
              <a:rPr lang="nl-BE" smtClean="0"/>
              <a:t>12</a:t>
            </a:fld>
            <a:endParaRPr lang="nl-BE"/>
          </a:p>
        </p:txBody>
      </p:sp>
    </p:spTree>
    <p:extLst>
      <p:ext uri="{BB962C8B-B14F-4D97-AF65-F5344CB8AC3E}">
        <p14:creationId xmlns:p14="http://schemas.microsoft.com/office/powerpoint/2010/main" val="670068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dirty="0"/>
              <a:t>@Inge</a:t>
            </a:r>
          </a:p>
          <a:p>
            <a:endParaRPr lang="nl-BE" dirty="0"/>
          </a:p>
          <a:p>
            <a:r>
              <a:rPr lang="nl-BE" dirty="0"/>
              <a:t>4 luiken waarop het onderzoek focust: </a:t>
            </a:r>
          </a:p>
          <a:p>
            <a:pPr marL="0" indent="-250810">
              <a:buFont typeface="Arial" panose="020B0604020202020204" pitchFamily="34" charset="0"/>
              <a:buChar char="•"/>
            </a:pPr>
            <a:r>
              <a:rPr lang="nl-BE" sz="1200" dirty="0"/>
              <a:t>Arbeidswens, drempels en noden van LWZ </a:t>
            </a:r>
          </a:p>
          <a:p>
            <a:pPr marL="0" indent="-250810">
              <a:buFont typeface="Arial" panose="020B0604020202020204" pitchFamily="34" charset="0"/>
              <a:buChar char="•"/>
            </a:pPr>
            <a:r>
              <a:rPr lang="nl-BE" sz="1200" dirty="0"/>
              <a:t>Integrale bemiddeling en begeleiding plus (IB+)</a:t>
            </a:r>
          </a:p>
          <a:p>
            <a:pPr marL="0" indent="-250810">
              <a:buFont typeface="Arial" panose="020B0604020202020204" pitchFamily="34" charset="0"/>
              <a:buChar char="•"/>
            </a:pPr>
            <a:r>
              <a:rPr lang="nl-BE" sz="1200" dirty="0"/>
              <a:t>Instroom in en effectiviteit van activeringsmaatregelen voor LWZ</a:t>
            </a:r>
          </a:p>
          <a:p>
            <a:pPr marL="0" indent="-250810">
              <a:buFont typeface="Arial" panose="020B0604020202020204" pitchFamily="34" charset="0"/>
              <a:buChar char="•"/>
            </a:pPr>
            <a:r>
              <a:rPr lang="nl-BE" sz="1200" dirty="0"/>
              <a:t>Signaalfuncties van sollicitatieopdrachten en </a:t>
            </a:r>
            <a:r>
              <a:rPr lang="nl-BE" sz="1200" dirty="0" err="1"/>
              <a:t>jobhunting</a:t>
            </a:r>
            <a:r>
              <a:rPr lang="nl-BE" sz="1200" dirty="0"/>
              <a:t> door </a:t>
            </a:r>
            <a:r>
              <a:rPr lang="nl-BE" sz="1200" dirty="0" err="1"/>
              <a:t>tendering</a:t>
            </a:r>
            <a:r>
              <a:rPr lang="nl-BE" sz="1200" dirty="0"/>
              <a:t> partners </a:t>
            </a:r>
            <a:r>
              <a:rPr lang="nl-BE" sz="1200" dirty="0" err="1"/>
              <a:t>tav</a:t>
            </a:r>
            <a:r>
              <a:rPr lang="nl-BE" sz="1200" dirty="0"/>
              <a:t> werkgevers</a:t>
            </a:r>
          </a:p>
          <a:p>
            <a:endParaRPr lang="nl-BE" dirty="0"/>
          </a:p>
        </p:txBody>
      </p:sp>
      <p:sp>
        <p:nvSpPr>
          <p:cNvPr id="4" name="Tijdelijke aanduiding voor dianummer 3"/>
          <p:cNvSpPr>
            <a:spLocks noGrp="1"/>
          </p:cNvSpPr>
          <p:nvPr>
            <p:ph type="sldNum" sz="quarter" idx="5"/>
          </p:nvPr>
        </p:nvSpPr>
        <p:spPr/>
        <p:txBody>
          <a:bodyPr/>
          <a:lstStyle/>
          <a:p>
            <a:fld id="{D7DB58D4-3C31-4C5F-BAA6-6E18EF333796}" type="slidenum">
              <a:rPr lang="nl-BE" smtClean="0"/>
              <a:t>13</a:t>
            </a:fld>
            <a:endParaRPr lang="nl-BE"/>
          </a:p>
        </p:txBody>
      </p:sp>
    </p:spTree>
    <p:extLst>
      <p:ext uri="{BB962C8B-B14F-4D97-AF65-F5344CB8AC3E}">
        <p14:creationId xmlns:p14="http://schemas.microsoft.com/office/powerpoint/2010/main" val="3440373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57188" indent="-357188" algn="just"/>
            <a:r>
              <a:rPr lang="nl-BE" sz="1900" u="sng" dirty="0">
                <a:solidFill>
                  <a:srgbClr val="000000"/>
                </a:solidFill>
                <a:latin typeface="Arial" panose="020B0604020202020204" pitchFamily="34" charset="0"/>
              </a:rPr>
              <a:t>Matching</a:t>
            </a:r>
            <a:r>
              <a:rPr lang="nl-BE" sz="1900" dirty="0">
                <a:solidFill>
                  <a:srgbClr val="000000"/>
                </a:solidFill>
                <a:latin typeface="Arial" panose="020B0604020202020204" pitchFamily="34" charset="0"/>
              </a:rPr>
              <a:t>: controleren voor mogelijke selectieve instroom in acties </a:t>
            </a:r>
          </a:p>
          <a:p>
            <a:pPr marL="627063" lvl="1" indent="-265113" algn="just">
              <a:tabLst>
                <a:tab pos="715963" algn="l"/>
              </a:tabLst>
            </a:pPr>
            <a:r>
              <a:rPr lang="nl-BE" sz="1800" dirty="0">
                <a:solidFill>
                  <a:srgbClr val="000000"/>
                </a:solidFill>
                <a:latin typeface="Arial" panose="020B0604020202020204" pitchFamily="34" charset="0"/>
              </a:rPr>
              <a:t>Statistische tweeling identificeren o.b.v. observeerbare kenmerken </a:t>
            </a:r>
          </a:p>
          <a:p>
            <a:pPr marL="357188" indent="-357188" algn="just"/>
            <a:endParaRPr lang="nl-BE" sz="1900" dirty="0">
              <a:solidFill>
                <a:srgbClr val="000000"/>
              </a:solidFill>
              <a:latin typeface="Arial" panose="020B0604020202020204" pitchFamily="34" charset="0"/>
            </a:endParaRPr>
          </a:p>
          <a:p>
            <a:pPr marL="357188" indent="-357188" algn="just"/>
            <a:r>
              <a:rPr lang="en-US" sz="1900" u="sng" dirty="0" err="1">
                <a:solidFill>
                  <a:srgbClr val="000000"/>
                </a:solidFill>
                <a:latin typeface="Arial" panose="020B0604020202020204" pitchFamily="34" charset="0"/>
              </a:rPr>
              <a:t>Dynamische</a:t>
            </a:r>
            <a:r>
              <a:rPr lang="en-US" sz="1900" dirty="0">
                <a:solidFill>
                  <a:srgbClr val="000000"/>
                </a:solidFill>
                <a:latin typeface="Arial" panose="020B0604020202020204" pitchFamily="34" charset="0"/>
              </a:rPr>
              <a:t> matching: </a:t>
            </a:r>
            <a:r>
              <a:rPr lang="en-US" sz="1900" dirty="0" err="1">
                <a:solidFill>
                  <a:srgbClr val="000000"/>
                </a:solidFill>
                <a:latin typeface="Arial" panose="020B0604020202020204" pitchFamily="34" charset="0"/>
              </a:rPr>
              <a:t>deelname</a:t>
            </a:r>
            <a:r>
              <a:rPr lang="en-US" sz="1900" dirty="0">
                <a:solidFill>
                  <a:srgbClr val="000000"/>
                </a:solidFill>
                <a:latin typeface="Arial" panose="020B0604020202020204" pitchFamily="34" charset="0"/>
              </a:rPr>
              <a:t> </a:t>
            </a:r>
            <a:r>
              <a:rPr lang="en-US" sz="1900" dirty="0" err="1">
                <a:solidFill>
                  <a:srgbClr val="000000"/>
                </a:solidFill>
                <a:latin typeface="Arial" panose="020B0604020202020204" pitchFamily="34" charset="0"/>
              </a:rPr>
              <a:t>kan</a:t>
            </a:r>
            <a:r>
              <a:rPr lang="en-US" sz="1900" dirty="0">
                <a:solidFill>
                  <a:srgbClr val="000000"/>
                </a:solidFill>
                <a:latin typeface="Arial" panose="020B0604020202020204" pitchFamily="34" charset="0"/>
              </a:rPr>
              <a:t> op </a:t>
            </a:r>
            <a:r>
              <a:rPr lang="en-US" sz="1900" dirty="0" err="1">
                <a:solidFill>
                  <a:srgbClr val="000000"/>
                </a:solidFill>
                <a:latin typeface="Arial" panose="020B0604020202020204" pitchFamily="34" charset="0"/>
              </a:rPr>
              <a:t>verschillende</a:t>
            </a:r>
            <a:r>
              <a:rPr lang="en-US" sz="1900" dirty="0">
                <a:solidFill>
                  <a:srgbClr val="000000"/>
                </a:solidFill>
                <a:latin typeface="Arial" panose="020B0604020202020204" pitchFamily="34" charset="0"/>
              </a:rPr>
              <a:t> </a:t>
            </a:r>
            <a:r>
              <a:rPr lang="en-US" sz="1900" dirty="0" err="1">
                <a:solidFill>
                  <a:srgbClr val="000000"/>
                </a:solidFill>
                <a:latin typeface="Arial" panose="020B0604020202020204" pitchFamily="34" charset="0"/>
              </a:rPr>
              <a:t>momenten</a:t>
            </a:r>
            <a:r>
              <a:rPr lang="en-US" sz="1900" dirty="0">
                <a:solidFill>
                  <a:srgbClr val="000000"/>
                </a:solidFill>
                <a:latin typeface="Arial" panose="020B0604020202020204" pitchFamily="34" charset="0"/>
              </a:rPr>
              <a:t> in de </a:t>
            </a:r>
            <a:r>
              <a:rPr lang="en-US" sz="1900" dirty="0" err="1">
                <a:solidFill>
                  <a:srgbClr val="000000"/>
                </a:solidFill>
                <a:latin typeface="Arial" panose="020B0604020202020204" pitchFamily="34" charset="0"/>
              </a:rPr>
              <a:t>werkloosheid</a:t>
            </a:r>
            <a:r>
              <a:rPr lang="en-US" sz="1900" dirty="0">
                <a:solidFill>
                  <a:srgbClr val="000000"/>
                </a:solidFill>
                <a:latin typeface="Arial" panose="020B0604020202020204" pitchFamily="34" charset="0"/>
              </a:rPr>
              <a:t> episode </a:t>
            </a:r>
            <a:r>
              <a:rPr lang="en-US" sz="1900" dirty="0" err="1">
                <a:solidFill>
                  <a:srgbClr val="000000"/>
                </a:solidFill>
                <a:latin typeface="Arial" panose="020B0604020202020204" pitchFamily="34" charset="0"/>
              </a:rPr>
              <a:t>starten</a:t>
            </a:r>
            <a:endParaRPr lang="en-US" sz="1900" dirty="0">
              <a:solidFill>
                <a:srgbClr val="000000"/>
              </a:solidFill>
              <a:latin typeface="Arial" panose="020B0604020202020204" pitchFamily="34" charset="0"/>
            </a:endParaRPr>
          </a:p>
          <a:p>
            <a:pPr marL="628650" lvl="1" indent="-271463" algn="just"/>
            <a:r>
              <a:rPr lang="nl-BE" sz="1800" dirty="0">
                <a:solidFill>
                  <a:srgbClr val="000000"/>
                </a:solidFill>
                <a:latin typeface="Arial" panose="020B0604020202020204" pitchFamily="34" charset="0"/>
              </a:rPr>
              <a:t>Niet-deelnemers kunnen op een later moment wel deelnemen aan een actie</a:t>
            </a:r>
          </a:p>
          <a:p>
            <a:pPr marL="171450" indent="-171450">
              <a:buFont typeface="Arial" panose="020B0604020202020204" pitchFamily="34" charset="0"/>
              <a:buChar char="•"/>
            </a:pPr>
            <a:endParaRPr lang="nl-BE" sz="1100" dirty="0"/>
          </a:p>
        </p:txBody>
      </p:sp>
      <p:sp>
        <p:nvSpPr>
          <p:cNvPr id="4" name="Tijdelijke aanduiding voor dianummer 3"/>
          <p:cNvSpPr>
            <a:spLocks noGrp="1"/>
          </p:cNvSpPr>
          <p:nvPr>
            <p:ph type="sldNum" sz="quarter" idx="5"/>
          </p:nvPr>
        </p:nvSpPr>
        <p:spPr/>
        <p:txBody>
          <a:bodyPr/>
          <a:lstStyle/>
          <a:p>
            <a:fld id="{D7DB58D4-3C31-4C5F-BAA6-6E18EF333796}" type="slidenum">
              <a:rPr lang="nl-BE" smtClean="0"/>
              <a:t>14</a:t>
            </a:fld>
            <a:endParaRPr lang="nl-BE"/>
          </a:p>
        </p:txBody>
      </p:sp>
    </p:spTree>
    <p:extLst>
      <p:ext uri="{BB962C8B-B14F-4D97-AF65-F5344CB8AC3E}">
        <p14:creationId xmlns:p14="http://schemas.microsoft.com/office/powerpoint/2010/main" val="2940192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57188" indent="-357188" algn="just"/>
            <a:r>
              <a:rPr lang="nl-BE" sz="1900" u="sng" dirty="0">
                <a:solidFill>
                  <a:srgbClr val="000000"/>
                </a:solidFill>
                <a:latin typeface="Arial" panose="020B0604020202020204" pitchFamily="34" charset="0"/>
              </a:rPr>
              <a:t>Matching</a:t>
            </a:r>
            <a:r>
              <a:rPr lang="nl-BE" sz="1900" dirty="0">
                <a:solidFill>
                  <a:srgbClr val="000000"/>
                </a:solidFill>
                <a:latin typeface="Arial" panose="020B0604020202020204" pitchFamily="34" charset="0"/>
              </a:rPr>
              <a:t>: controleren voor mogelijke selectieve instroom in acties </a:t>
            </a:r>
          </a:p>
          <a:p>
            <a:pPr marL="627063" lvl="1" indent="-265113" algn="just">
              <a:tabLst>
                <a:tab pos="715963" algn="l"/>
              </a:tabLst>
            </a:pPr>
            <a:r>
              <a:rPr lang="nl-BE" sz="1800" dirty="0">
                <a:solidFill>
                  <a:srgbClr val="000000"/>
                </a:solidFill>
                <a:latin typeface="Arial" panose="020B0604020202020204" pitchFamily="34" charset="0"/>
              </a:rPr>
              <a:t>Statistische tweeling identificeren o.b.v. observeerbare kenmerken </a:t>
            </a:r>
          </a:p>
          <a:p>
            <a:pPr marL="357188" indent="-357188" algn="just"/>
            <a:endParaRPr lang="nl-BE" sz="1900" dirty="0">
              <a:solidFill>
                <a:srgbClr val="000000"/>
              </a:solidFill>
              <a:latin typeface="Arial" panose="020B0604020202020204" pitchFamily="34" charset="0"/>
            </a:endParaRPr>
          </a:p>
          <a:p>
            <a:pPr marL="357188" indent="-357188" algn="just"/>
            <a:r>
              <a:rPr lang="en-US" sz="1900" u="sng" dirty="0" err="1">
                <a:solidFill>
                  <a:srgbClr val="000000"/>
                </a:solidFill>
                <a:latin typeface="Arial" panose="020B0604020202020204" pitchFamily="34" charset="0"/>
              </a:rPr>
              <a:t>Dynamische</a:t>
            </a:r>
            <a:r>
              <a:rPr lang="en-US" sz="1900" dirty="0">
                <a:solidFill>
                  <a:srgbClr val="000000"/>
                </a:solidFill>
                <a:latin typeface="Arial" panose="020B0604020202020204" pitchFamily="34" charset="0"/>
              </a:rPr>
              <a:t> matching: </a:t>
            </a:r>
            <a:r>
              <a:rPr lang="en-US" sz="1900" dirty="0" err="1">
                <a:solidFill>
                  <a:srgbClr val="000000"/>
                </a:solidFill>
                <a:latin typeface="Arial" panose="020B0604020202020204" pitchFamily="34" charset="0"/>
              </a:rPr>
              <a:t>deelname</a:t>
            </a:r>
            <a:r>
              <a:rPr lang="en-US" sz="1900" dirty="0">
                <a:solidFill>
                  <a:srgbClr val="000000"/>
                </a:solidFill>
                <a:latin typeface="Arial" panose="020B0604020202020204" pitchFamily="34" charset="0"/>
              </a:rPr>
              <a:t> </a:t>
            </a:r>
            <a:r>
              <a:rPr lang="en-US" sz="1900" dirty="0" err="1">
                <a:solidFill>
                  <a:srgbClr val="000000"/>
                </a:solidFill>
                <a:latin typeface="Arial" panose="020B0604020202020204" pitchFamily="34" charset="0"/>
              </a:rPr>
              <a:t>kan</a:t>
            </a:r>
            <a:r>
              <a:rPr lang="en-US" sz="1900" dirty="0">
                <a:solidFill>
                  <a:srgbClr val="000000"/>
                </a:solidFill>
                <a:latin typeface="Arial" panose="020B0604020202020204" pitchFamily="34" charset="0"/>
              </a:rPr>
              <a:t> op </a:t>
            </a:r>
            <a:r>
              <a:rPr lang="en-US" sz="1900" dirty="0" err="1">
                <a:solidFill>
                  <a:srgbClr val="000000"/>
                </a:solidFill>
                <a:latin typeface="Arial" panose="020B0604020202020204" pitchFamily="34" charset="0"/>
              </a:rPr>
              <a:t>verschillende</a:t>
            </a:r>
            <a:r>
              <a:rPr lang="en-US" sz="1900" dirty="0">
                <a:solidFill>
                  <a:srgbClr val="000000"/>
                </a:solidFill>
                <a:latin typeface="Arial" panose="020B0604020202020204" pitchFamily="34" charset="0"/>
              </a:rPr>
              <a:t> </a:t>
            </a:r>
            <a:r>
              <a:rPr lang="en-US" sz="1900" dirty="0" err="1">
                <a:solidFill>
                  <a:srgbClr val="000000"/>
                </a:solidFill>
                <a:latin typeface="Arial" panose="020B0604020202020204" pitchFamily="34" charset="0"/>
              </a:rPr>
              <a:t>momenten</a:t>
            </a:r>
            <a:r>
              <a:rPr lang="en-US" sz="1900" dirty="0">
                <a:solidFill>
                  <a:srgbClr val="000000"/>
                </a:solidFill>
                <a:latin typeface="Arial" panose="020B0604020202020204" pitchFamily="34" charset="0"/>
              </a:rPr>
              <a:t> in de </a:t>
            </a:r>
            <a:r>
              <a:rPr lang="en-US" sz="1900" dirty="0" err="1">
                <a:solidFill>
                  <a:srgbClr val="000000"/>
                </a:solidFill>
                <a:latin typeface="Arial" panose="020B0604020202020204" pitchFamily="34" charset="0"/>
              </a:rPr>
              <a:t>werkloosheid</a:t>
            </a:r>
            <a:r>
              <a:rPr lang="en-US" sz="1900" dirty="0">
                <a:solidFill>
                  <a:srgbClr val="000000"/>
                </a:solidFill>
                <a:latin typeface="Arial" panose="020B0604020202020204" pitchFamily="34" charset="0"/>
              </a:rPr>
              <a:t> episode </a:t>
            </a:r>
            <a:r>
              <a:rPr lang="en-US" sz="1900" dirty="0" err="1">
                <a:solidFill>
                  <a:srgbClr val="000000"/>
                </a:solidFill>
                <a:latin typeface="Arial" panose="020B0604020202020204" pitchFamily="34" charset="0"/>
              </a:rPr>
              <a:t>starten</a:t>
            </a:r>
            <a:endParaRPr lang="en-US" sz="1900" dirty="0">
              <a:solidFill>
                <a:srgbClr val="000000"/>
              </a:solidFill>
              <a:latin typeface="Arial" panose="020B0604020202020204" pitchFamily="34" charset="0"/>
            </a:endParaRPr>
          </a:p>
          <a:p>
            <a:pPr marL="628650" lvl="1" indent="-271463" algn="just"/>
            <a:r>
              <a:rPr lang="nl-BE" sz="1800" dirty="0">
                <a:solidFill>
                  <a:srgbClr val="000000"/>
                </a:solidFill>
                <a:latin typeface="Arial" panose="020B0604020202020204" pitchFamily="34" charset="0"/>
              </a:rPr>
              <a:t>Niet-deelnemers kunnen op een later moment wel deelnemen aan een actie</a:t>
            </a:r>
          </a:p>
          <a:p>
            <a:pPr marL="171450" indent="-171450">
              <a:buFont typeface="Arial" panose="020B0604020202020204" pitchFamily="34" charset="0"/>
              <a:buChar char="•"/>
            </a:pPr>
            <a:endParaRPr lang="nl-BE" sz="1100" dirty="0"/>
          </a:p>
        </p:txBody>
      </p:sp>
      <p:sp>
        <p:nvSpPr>
          <p:cNvPr id="4" name="Tijdelijke aanduiding voor dianummer 3"/>
          <p:cNvSpPr>
            <a:spLocks noGrp="1"/>
          </p:cNvSpPr>
          <p:nvPr>
            <p:ph type="sldNum" sz="quarter" idx="5"/>
          </p:nvPr>
        </p:nvSpPr>
        <p:spPr/>
        <p:txBody>
          <a:bodyPr/>
          <a:lstStyle/>
          <a:p>
            <a:fld id="{D7DB58D4-3C31-4C5F-BAA6-6E18EF333796}" type="slidenum">
              <a:rPr lang="nl-BE" smtClean="0"/>
              <a:t>15</a:t>
            </a:fld>
            <a:endParaRPr lang="nl-BE"/>
          </a:p>
        </p:txBody>
      </p:sp>
    </p:spTree>
    <p:extLst>
      <p:ext uri="{BB962C8B-B14F-4D97-AF65-F5344CB8AC3E}">
        <p14:creationId xmlns:p14="http://schemas.microsoft.com/office/powerpoint/2010/main" val="3647097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sz="1100" dirty="0"/>
              <a:t>Slide matching </a:t>
            </a:r>
            <a:r>
              <a:rPr lang="nl-BE" sz="1100"/>
              <a:t>is gelukt</a:t>
            </a:r>
            <a:endParaRPr lang="nl-BE" sz="1100" dirty="0"/>
          </a:p>
        </p:txBody>
      </p:sp>
      <p:sp>
        <p:nvSpPr>
          <p:cNvPr id="4" name="Tijdelijke aanduiding voor dianummer 3"/>
          <p:cNvSpPr>
            <a:spLocks noGrp="1"/>
          </p:cNvSpPr>
          <p:nvPr>
            <p:ph type="sldNum" sz="quarter" idx="5"/>
          </p:nvPr>
        </p:nvSpPr>
        <p:spPr/>
        <p:txBody>
          <a:bodyPr/>
          <a:lstStyle/>
          <a:p>
            <a:fld id="{D7DB58D4-3C31-4C5F-BAA6-6E18EF333796}" type="slidenum">
              <a:rPr lang="nl-BE" smtClean="0"/>
              <a:t>16</a:t>
            </a:fld>
            <a:endParaRPr lang="nl-BE"/>
          </a:p>
        </p:txBody>
      </p:sp>
    </p:spTree>
    <p:extLst>
      <p:ext uri="{BB962C8B-B14F-4D97-AF65-F5344CB8AC3E}">
        <p14:creationId xmlns:p14="http://schemas.microsoft.com/office/powerpoint/2010/main" val="1820526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sz="1100" dirty="0"/>
              <a:t>Slide matching </a:t>
            </a:r>
            <a:r>
              <a:rPr lang="nl-BE" sz="1100"/>
              <a:t>is gelukt</a:t>
            </a:r>
            <a:endParaRPr lang="nl-BE" sz="1100" dirty="0"/>
          </a:p>
        </p:txBody>
      </p:sp>
      <p:sp>
        <p:nvSpPr>
          <p:cNvPr id="4" name="Tijdelijke aanduiding voor dianummer 3"/>
          <p:cNvSpPr>
            <a:spLocks noGrp="1"/>
          </p:cNvSpPr>
          <p:nvPr>
            <p:ph type="sldNum" sz="quarter" idx="5"/>
          </p:nvPr>
        </p:nvSpPr>
        <p:spPr/>
        <p:txBody>
          <a:bodyPr/>
          <a:lstStyle/>
          <a:p>
            <a:fld id="{D7DB58D4-3C31-4C5F-BAA6-6E18EF333796}" type="slidenum">
              <a:rPr lang="nl-BE" smtClean="0"/>
              <a:t>17</a:t>
            </a:fld>
            <a:endParaRPr lang="nl-BE"/>
          </a:p>
        </p:txBody>
      </p:sp>
    </p:spTree>
    <p:extLst>
      <p:ext uri="{BB962C8B-B14F-4D97-AF65-F5344CB8AC3E}">
        <p14:creationId xmlns:p14="http://schemas.microsoft.com/office/powerpoint/2010/main" val="3405262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BE" sz="1100" dirty="0"/>
          </a:p>
        </p:txBody>
      </p:sp>
      <p:sp>
        <p:nvSpPr>
          <p:cNvPr id="4" name="Tijdelijke aanduiding voor dianummer 3"/>
          <p:cNvSpPr>
            <a:spLocks noGrp="1"/>
          </p:cNvSpPr>
          <p:nvPr>
            <p:ph type="sldNum" sz="quarter" idx="5"/>
          </p:nvPr>
        </p:nvSpPr>
        <p:spPr/>
        <p:txBody>
          <a:bodyPr/>
          <a:lstStyle/>
          <a:p>
            <a:fld id="{D7DB58D4-3C31-4C5F-BAA6-6E18EF333796}" type="slidenum">
              <a:rPr lang="nl-BE" smtClean="0"/>
              <a:t>18</a:t>
            </a:fld>
            <a:endParaRPr lang="nl-BE"/>
          </a:p>
        </p:txBody>
      </p:sp>
    </p:spTree>
    <p:extLst>
      <p:ext uri="{BB962C8B-B14F-4D97-AF65-F5344CB8AC3E}">
        <p14:creationId xmlns:p14="http://schemas.microsoft.com/office/powerpoint/2010/main" val="728730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dirty="0">
                <a:solidFill>
                  <a:srgbClr val="004475"/>
                </a:solidFill>
              </a:rPr>
              <a:t>Geen variatie in deelname aan acties naargelang profiel LWZ (leeftijd, geslacht, opleidingsniveau, origine)</a:t>
            </a:r>
          </a:p>
          <a:p>
            <a:pPr marL="171450" indent="-171450">
              <a:buFont typeface="Arial" panose="020B0604020202020204" pitchFamily="34" charset="0"/>
              <a:buChar char="•"/>
            </a:pPr>
            <a:endParaRPr lang="nl-BE" sz="1100" dirty="0"/>
          </a:p>
        </p:txBody>
      </p:sp>
      <p:sp>
        <p:nvSpPr>
          <p:cNvPr id="4" name="Tijdelijke aanduiding voor dianummer 3"/>
          <p:cNvSpPr>
            <a:spLocks noGrp="1"/>
          </p:cNvSpPr>
          <p:nvPr>
            <p:ph type="sldNum" sz="quarter" idx="5"/>
          </p:nvPr>
        </p:nvSpPr>
        <p:spPr/>
        <p:txBody>
          <a:bodyPr/>
          <a:lstStyle/>
          <a:p>
            <a:fld id="{D7DB58D4-3C31-4C5F-BAA6-6E18EF333796}" type="slidenum">
              <a:rPr lang="nl-BE" smtClean="0"/>
              <a:t>19</a:t>
            </a:fld>
            <a:endParaRPr lang="nl-BE"/>
          </a:p>
        </p:txBody>
      </p:sp>
    </p:spTree>
    <p:extLst>
      <p:ext uri="{BB962C8B-B14F-4D97-AF65-F5344CB8AC3E}">
        <p14:creationId xmlns:p14="http://schemas.microsoft.com/office/powerpoint/2010/main" val="1255927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dirty="0"/>
              <a:t>@Inge</a:t>
            </a:r>
          </a:p>
          <a:p>
            <a:endParaRPr lang="nl-BE" dirty="0"/>
          </a:p>
          <a:p>
            <a:r>
              <a:rPr lang="nl-BE" dirty="0"/>
              <a:t>4 luiken waarop het onderzoek focust: </a:t>
            </a:r>
          </a:p>
          <a:p>
            <a:pPr marL="0" indent="-250810">
              <a:buFont typeface="Arial" panose="020B0604020202020204" pitchFamily="34" charset="0"/>
              <a:buChar char="•"/>
            </a:pPr>
            <a:r>
              <a:rPr lang="nl-BE" sz="1200" dirty="0"/>
              <a:t>Arbeidswens, drempels en noden van LWZ </a:t>
            </a:r>
          </a:p>
          <a:p>
            <a:pPr marL="0" indent="-250810">
              <a:buFont typeface="Arial" panose="020B0604020202020204" pitchFamily="34" charset="0"/>
              <a:buChar char="•"/>
            </a:pPr>
            <a:r>
              <a:rPr lang="nl-BE" sz="1200" dirty="0"/>
              <a:t>Integrale bemiddeling en begeleiding plus (IB+)</a:t>
            </a:r>
          </a:p>
          <a:p>
            <a:pPr marL="0" indent="-250810">
              <a:buFont typeface="Arial" panose="020B0604020202020204" pitchFamily="34" charset="0"/>
              <a:buChar char="•"/>
            </a:pPr>
            <a:r>
              <a:rPr lang="nl-BE" sz="1200" dirty="0"/>
              <a:t>Instroom in en effectiviteit van activeringsmaatregelen voor LWZ</a:t>
            </a:r>
          </a:p>
          <a:p>
            <a:pPr marL="0" indent="-250810">
              <a:buFont typeface="Arial" panose="020B0604020202020204" pitchFamily="34" charset="0"/>
              <a:buChar char="•"/>
            </a:pPr>
            <a:r>
              <a:rPr lang="nl-BE" sz="1200" dirty="0"/>
              <a:t>Signaalfuncties van sollicitatieopdrachten en </a:t>
            </a:r>
            <a:r>
              <a:rPr lang="nl-BE" sz="1200" dirty="0" err="1"/>
              <a:t>jobhunting</a:t>
            </a:r>
            <a:r>
              <a:rPr lang="nl-BE" sz="1200" dirty="0"/>
              <a:t> door </a:t>
            </a:r>
            <a:r>
              <a:rPr lang="nl-BE" sz="1200" dirty="0" err="1"/>
              <a:t>tendering</a:t>
            </a:r>
            <a:r>
              <a:rPr lang="nl-BE" sz="1200" dirty="0"/>
              <a:t> partners </a:t>
            </a:r>
            <a:r>
              <a:rPr lang="nl-BE" sz="1200" dirty="0" err="1"/>
              <a:t>tav</a:t>
            </a:r>
            <a:r>
              <a:rPr lang="nl-BE" sz="1200" dirty="0"/>
              <a:t> werkgevers</a:t>
            </a:r>
          </a:p>
          <a:p>
            <a:endParaRPr lang="nl-BE" dirty="0"/>
          </a:p>
        </p:txBody>
      </p:sp>
      <p:sp>
        <p:nvSpPr>
          <p:cNvPr id="4" name="Tijdelijke aanduiding voor dianummer 3"/>
          <p:cNvSpPr>
            <a:spLocks noGrp="1"/>
          </p:cNvSpPr>
          <p:nvPr>
            <p:ph type="sldNum" sz="quarter" idx="5"/>
          </p:nvPr>
        </p:nvSpPr>
        <p:spPr/>
        <p:txBody>
          <a:bodyPr/>
          <a:lstStyle/>
          <a:p>
            <a:fld id="{D7DB58D4-3C31-4C5F-BAA6-6E18EF333796}" type="slidenum">
              <a:rPr lang="nl-BE" smtClean="0"/>
              <a:t>2</a:t>
            </a:fld>
            <a:endParaRPr lang="nl-BE"/>
          </a:p>
        </p:txBody>
      </p:sp>
    </p:spTree>
    <p:extLst>
      <p:ext uri="{BB962C8B-B14F-4D97-AF65-F5344CB8AC3E}">
        <p14:creationId xmlns:p14="http://schemas.microsoft.com/office/powerpoint/2010/main" val="3432518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BE" sz="1100" dirty="0"/>
          </a:p>
        </p:txBody>
      </p:sp>
      <p:sp>
        <p:nvSpPr>
          <p:cNvPr id="4" name="Tijdelijke aanduiding voor dianummer 3"/>
          <p:cNvSpPr>
            <a:spLocks noGrp="1"/>
          </p:cNvSpPr>
          <p:nvPr>
            <p:ph type="sldNum" sz="quarter" idx="5"/>
          </p:nvPr>
        </p:nvSpPr>
        <p:spPr/>
        <p:txBody>
          <a:bodyPr/>
          <a:lstStyle/>
          <a:p>
            <a:fld id="{D7DB58D4-3C31-4C5F-BAA6-6E18EF333796}" type="slidenum">
              <a:rPr lang="nl-BE" smtClean="0"/>
              <a:t>20</a:t>
            </a:fld>
            <a:endParaRPr lang="nl-BE"/>
          </a:p>
        </p:txBody>
      </p:sp>
    </p:spTree>
    <p:extLst>
      <p:ext uri="{BB962C8B-B14F-4D97-AF65-F5344CB8AC3E}">
        <p14:creationId xmlns:p14="http://schemas.microsoft.com/office/powerpoint/2010/main" val="2058469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BE" sz="1100" dirty="0"/>
          </a:p>
        </p:txBody>
      </p:sp>
      <p:sp>
        <p:nvSpPr>
          <p:cNvPr id="4" name="Tijdelijke aanduiding voor dianummer 3"/>
          <p:cNvSpPr>
            <a:spLocks noGrp="1"/>
          </p:cNvSpPr>
          <p:nvPr>
            <p:ph type="sldNum" sz="quarter" idx="5"/>
          </p:nvPr>
        </p:nvSpPr>
        <p:spPr/>
        <p:txBody>
          <a:bodyPr/>
          <a:lstStyle/>
          <a:p>
            <a:fld id="{D7DB58D4-3C31-4C5F-BAA6-6E18EF333796}" type="slidenum">
              <a:rPr lang="nl-BE" smtClean="0"/>
              <a:t>21</a:t>
            </a:fld>
            <a:endParaRPr lang="nl-BE"/>
          </a:p>
        </p:txBody>
      </p:sp>
    </p:spTree>
    <p:extLst>
      <p:ext uri="{BB962C8B-B14F-4D97-AF65-F5344CB8AC3E}">
        <p14:creationId xmlns:p14="http://schemas.microsoft.com/office/powerpoint/2010/main" val="3512971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BE" sz="1100" dirty="0"/>
          </a:p>
        </p:txBody>
      </p:sp>
      <p:sp>
        <p:nvSpPr>
          <p:cNvPr id="4" name="Tijdelijke aanduiding voor dianummer 3"/>
          <p:cNvSpPr>
            <a:spLocks noGrp="1"/>
          </p:cNvSpPr>
          <p:nvPr>
            <p:ph type="sldNum" sz="quarter" idx="5"/>
          </p:nvPr>
        </p:nvSpPr>
        <p:spPr/>
        <p:txBody>
          <a:bodyPr/>
          <a:lstStyle/>
          <a:p>
            <a:fld id="{D7DB58D4-3C31-4C5F-BAA6-6E18EF333796}" type="slidenum">
              <a:rPr lang="nl-BE" smtClean="0"/>
              <a:t>22</a:t>
            </a:fld>
            <a:endParaRPr lang="nl-BE"/>
          </a:p>
        </p:txBody>
      </p:sp>
    </p:spTree>
    <p:extLst>
      <p:ext uri="{BB962C8B-B14F-4D97-AF65-F5344CB8AC3E}">
        <p14:creationId xmlns:p14="http://schemas.microsoft.com/office/powerpoint/2010/main" val="107253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BE" sz="1100" dirty="0"/>
          </a:p>
        </p:txBody>
      </p:sp>
      <p:sp>
        <p:nvSpPr>
          <p:cNvPr id="4" name="Tijdelijke aanduiding voor dianummer 3"/>
          <p:cNvSpPr>
            <a:spLocks noGrp="1"/>
          </p:cNvSpPr>
          <p:nvPr>
            <p:ph type="sldNum" sz="quarter" idx="5"/>
          </p:nvPr>
        </p:nvSpPr>
        <p:spPr/>
        <p:txBody>
          <a:bodyPr/>
          <a:lstStyle/>
          <a:p>
            <a:fld id="{D7DB58D4-3C31-4C5F-BAA6-6E18EF333796}" type="slidenum">
              <a:rPr lang="nl-BE" smtClean="0"/>
              <a:t>23</a:t>
            </a:fld>
            <a:endParaRPr lang="nl-BE"/>
          </a:p>
        </p:txBody>
      </p:sp>
    </p:spTree>
    <p:extLst>
      <p:ext uri="{BB962C8B-B14F-4D97-AF65-F5344CB8AC3E}">
        <p14:creationId xmlns:p14="http://schemas.microsoft.com/office/powerpoint/2010/main" val="502838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BE" sz="1100" dirty="0"/>
          </a:p>
        </p:txBody>
      </p:sp>
      <p:sp>
        <p:nvSpPr>
          <p:cNvPr id="4" name="Tijdelijke aanduiding voor dianummer 3"/>
          <p:cNvSpPr>
            <a:spLocks noGrp="1"/>
          </p:cNvSpPr>
          <p:nvPr>
            <p:ph type="sldNum" sz="quarter" idx="5"/>
          </p:nvPr>
        </p:nvSpPr>
        <p:spPr/>
        <p:txBody>
          <a:bodyPr/>
          <a:lstStyle/>
          <a:p>
            <a:fld id="{D7DB58D4-3C31-4C5F-BAA6-6E18EF333796}" type="slidenum">
              <a:rPr lang="nl-BE" smtClean="0"/>
              <a:t>24</a:t>
            </a:fld>
            <a:endParaRPr lang="nl-BE"/>
          </a:p>
        </p:txBody>
      </p:sp>
    </p:spTree>
    <p:extLst>
      <p:ext uri="{BB962C8B-B14F-4D97-AF65-F5344CB8AC3E}">
        <p14:creationId xmlns:p14="http://schemas.microsoft.com/office/powerpoint/2010/main" val="3164454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BE" sz="1100" dirty="0"/>
          </a:p>
        </p:txBody>
      </p:sp>
      <p:sp>
        <p:nvSpPr>
          <p:cNvPr id="4" name="Tijdelijke aanduiding voor dianummer 3"/>
          <p:cNvSpPr>
            <a:spLocks noGrp="1"/>
          </p:cNvSpPr>
          <p:nvPr>
            <p:ph type="sldNum" sz="quarter" idx="5"/>
          </p:nvPr>
        </p:nvSpPr>
        <p:spPr/>
        <p:txBody>
          <a:bodyPr/>
          <a:lstStyle/>
          <a:p>
            <a:fld id="{D7DB58D4-3C31-4C5F-BAA6-6E18EF333796}" type="slidenum">
              <a:rPr lang="nl-BE" smtClean="0"/>
              <a:t>25</a:t>
            </a:fld>
            <a:endParaRPr lang="nl-BE"/>
          </a:p>
        </p:txBody>
      </p:sp>
    </p:spTree>
    <p:extLst>
      <p:ext uri="{BB962C8B-B14F-4D97-AF65-F5344CB8AC3E}">
        <p14:creationId xmlns:p14="http://schemas.microsoft.com/office/powerpoint/2010/main" val="938517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BE" sz="1100" dirty="0"/>
          </a:p>
        </p:txBody>
      </p:sp>
      <p:sp>
        <p:nvSpPr>
          <p:cNvPr id="4" name="Tijdelijke aanduiding voor dianummer 3"/>
          <p:cNvSpPr>
            <a:spLocks noGrp="1"/>
          </p:cNvSpPr>
          <p:nvPr>
            <p:ph type="sldNum" sz="quarter" idx="5"/>
          </p:nvPr>
        </p:nvSpPr>
        <p:spPr/>
        <p:txBody>
          <a:bodyPr/>
          <a:lstStyle/>
          <a:p>
            <a:fld id="{D7DB58D4-3C31-4C5F-BAA6-6E18EF333796}" type="slidenum">
              <a:rPr lang="nl-BE" smtClean="0"/>
              <a:t>26</a:t>
            </a:fld>
            <a:endParaRPr lang="nl-BE"/>
          </a:p>
        </p:txBody>
      </p:sp>
    </p:spTree>
    <p:extLst>
      <p:ext uri="{BB962C8B-B14F-4D97-AF65-F5344CB8AC3E}">
        <p14:creationId xmlns:p14="http://schemas.microsoft.com/office/powerpoint/2010/main" val="1598472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855066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dirty="0"/>
              <a:t>@Inge</a:t>
            </a:r>
          </a:p>
          <a:p>
            <a:endParaRPr lang="nl-BE" dirty="0"/>
          </a:p>
          <a:p>
            <a:r>
              <a:rPr lang="nl-BE" dirty="0"/>
              <a:t>4 luiken waarop het onderzoek focust: </a:t>
            </a:r>
          </a:p>
          <a:p>
            <a:pPr marL="0" indent="-250810">
              <a:buFont typeface="Arial" panose="020B0604020202020204" pitchFamily="34" charset="0"/>
              <a:buChar char="•"/>
            </a:pPr>
            <a:r>
              <a:rPr lang="nl-BE" sz="1200" dirty="0"/>
              <a:t>Arbeidswens, drempels en noden van LWZ </a:t>
            </a:r>
          </a:p>
          <a:p>
            <a:pPr marL="0" indent="-250810">
              <a:buFont typeface="Arial" panose="020B0604020202020204" pitchFamily="34" charset="0"/>
              <a:buChar char="•"/>
            </a:pPr>
            <a:r>
              <a:rPr lang="nl-BE" sz="1200" dirty="0"/>
              <a:t>Integrale bemiddeling en begeleiding plus (IB+)</a:t>
            </a:r>
          </a:p>
          <a:p>
            <a:pPr marL="0" indent="-250810">
              <a:buFont typeface="Arial" panose="020B0604020202020204" pitchFamily="34" charset="0"/>
              <a:buChar char="•"/>
            </a:pPr>
            <a:r>
              <a:rPr lang="nl-BE" sz="1200" dirty="0"/>
              <a:t>Instroom in en effectiviteit van activeringsmaatregelen voor LWZ</a:t>
            </a:r>
          </a:p>
          <a:p>
            <a:pPr marL="0" indent="-250810">
              <a:buFont typeface="Arial" panose="020B0604020202020204" pitchFamily="34" charset="0"/>
              <a:buChar char="•"/>
            </a:pPr>
            <a:r>
              <a:rPr lang="nl-BE" sz="1200" dirty="0"/>
              <a:t>Signaalfuncties van sollicitatieopdrachten en </a:t>
            </a:r>
            <a:r>
              <a:rPr lang="nl-BE" sz="1200" dirty="0" err="1"/>
              <a:t>jobhunting</a:t>
            </a:r>
            <a:r>
              <a:rPr lang="nl-BE" sz="1200" dirty="0"/>
              <a:t> door </a:t>
            </a:r>
            <a:r>
              <a:rPr lang="nl-BE" sz="1200" dirty="0" err="1"/>
              <a:t>tendering</a:t>
            </a:r>
            <a:r>
              <a:rPr lang="nl-BE" sz="1200" dirty="0"/>
              <a:t> partners </a:t>
            </a:r>
            <a:r>
              <a:rPr lang="nl-BE" sz="1200" dirty="0" err="1"/>
              <a:t>tav</a:t>
            </a:r>
            <a:r>
              <a:rPr lang="nl-BE" sz="1200" dirty="0"/>
              <a:t> werkgevers</a:t>
            </a:r>
          </a:p>
          <a:p>
            <a:endParaRPr lang="nl-BE" dirty="0"/>
          </a:p>
        </p:txBody>
      </p:sp>
      <p:sp>
        <p:nvSpPr>
          <p:cNvPr id="4" name="Tijdelijke aanduiding voor dianummer 3"/>
          <p:cNvSpPr>
            <a:spLocks noGrp="1"/>
          </p:cNvSpPr>
          <p:nvPr>
            <p:ph type="sldNum" sz="quarter" idx="5"/>
          </p:nvPr>
        </p:nvSpPr>
        <p:spPr/>
        <p:txBody>
          <a:bodyPr/>
          <a:lstStyle/>
          <a:p>
            <a:fld id="{D7DB58D4-3C31-4C5F-BAA6-6E18EF333796}" type="slidenum">
              <a:rPr lang="nl-BE" smtClean="0"/>
              <a:t>3</a:t>
            </a:fld>
            <a:endParaRPr lang="nl-BE"/>
          </a:p>
        </p:txBody>
      </p:sp>
    </p:spTree>
    <p:extLst>
      <p:ext uri="{BB962C8B-B14F-4D97-AF65-F5344CB8AC3E}">
        <p14:creationId xmlns:p14="http://schemas.microsoft.com/office/powerpoint/2010/main" val="2699974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dirty="0"/>
              <a:t>@Inge</a:t>
            </a:r>
          </a:p>
          <a:p>
            <a:endParaRPr lang="nl-BE" dirty="0"/>
          </a:p>
          <a:p>
            <a:r>
              <a:rPr lang="nl-BE" dirty="0"/>
              <a:t>4 luiken waarop het onderzoek focust: </a:t>
            </a:r>
          </a:p>
          <a:p>
            <a:pPr marL="0" indent="-250810">
              <a:buFont typeface="Arial" panose="020B0604020202020204" pitchFamily="34" charset="0"/>
              <a:buChar char="•"/>
            </a:pPr>
            <a:r>
              <a:rPr lang="nl-BE" sz="1200" dirty="0"/>
              <a:t>Arbeidswens, drempels en noden van LWZ </a:t>
            </a:r>
          </a:p>
          <a:p>
            <a:pPr marL="0" indent="-250810">
              <a:buFont typeface="Arial" panose="020B0604020202020204" pitchFamily="34" charset="0"/>
              <a:buChar char="•"/>
            </a:pPr>
            <a:r>
              <a:rPr lang="nl-BE" sz="1200" dirty="0"/>
              <a:t>Integrale bemiddeling en begeleiding plus (IB+)</a:t>
            </a:r>
          </a:p>
          <a:p>
            <a:pPr marL="0" indent="-250810">
              <a:buFont typeface="Arial" panose="020B0604020202020204" pitchFamily="34" charset="0"/>
              <a:buChar char="•"/>
            </a:pPr>
            <a:r>
              <a:rPr lang="nl-BE" sz="1200" dirty="0"/>
              <a:t>Instroom in en effectiviteit van activeringsmaatregelen voor LWZ</a:t>
            </a:r>
          </a:p>
          <a:p>
            <a:pPr marL="0" indent="-250810">
              <a:buFont typeface="Arial" panose="020B0604020202020204" pitchFamily="34" charset="0"/>
              <a:buChar char="•"/>
            </a:pPr>
            <a:r>
              <a:rPr lang="nl-BE" sz="1200" dirty="0"/>
              <a:t>Signaalfuncties van sollicitatieopdrachten en </a:t>
            </a:r>
            <a:r>
              <a:rPr lang="nl-BE" sz="1200" dirty="0" err="1"/>
              <a:t>jobhunting</a:t>
            </a:r>
            <a:r>
              <a:rPr lang="nl-BE" sz="1200" dirty="0"/>
              <a:t> door </a:t>
            </a:r>
            <a:r>
              <a:rPr lang="nl-BE" sz="1200" dirty="0" err="1"/>
              <a:t>tendering</a:t>
            </a:r>
            <a:r>
              <a:rPr lang="nl-BE" sz="1200" dirty="0"/>
              <a:t> partners </a:t>
            </a:r>
            <a:r>
              <a:rPr lang="nl-BE" sz="1200" dirty="0" err="1"/>
              <a:t>tav</a:t>
            </a:r>
            <a:r>
              <a:rPr lang="nl-BE" sz="1200" dirty="0"/>
              <a:t> werkgevers</a:t>
            </a:r>
          </a:p>
          <a:p>
            <a:endParaRPr lang="nl-BE" dirty="0"/>
          </a:p>
        </p:txBody>
      </p:sp>
      <p:sp>
        <p:nvSpPr>
          <p:cNvPr id="4" name="Tijdelijke aanduiding voor dianummer 3"/>
          <p:cNvSpPr>
            <a:spLocks noGrp="1"/>
          </p:cNvSpPr>
          <p:nvPr>
            <p:ph type="sldNum" sz="quarter" idx="5"/>
          </p:nvPr>
        </p:nvSpPr>
        <p:spPr/>
        <p:txBody>
          <a:bodyPr/>
          <a:lstStyle/>
          <a:p>
            <a:fld id="{D7DB58D4-3C31-4C5F-BAA6-6E18EF333796}" type="slidenum">
              <a:rPr lang="nl-BE" smtClean="0"/>
              <a:t>4</a:t>
            </a:fld>
            <a:endParaRPr lang="nl-BE"/>
          </a:p>
        </p:txBody>
      </p:sp>
    </p:spTree>
    <p:extLst>
      <p:ext uri="{BB962C8B-B14F-4D97-AF65-F5344CB8AC3E}">
        <p14:creationId xmlns:p14="http://schemas.microsoft.com/office/powerpoint/2010/main" val="4076288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dirty="0"/>
              <a:t>@Inge</a:t>
            </a:r>
          </a:p>
          <a:p>
            <a:endParaRPr lang="nl-BE" dirty="0"/>
          </a:p>
          <a:p>
            <a:r>
              <a:rPr lang="nl-BE" dirty="0"/>
              <a:t>4 luiken waarop het onderzoek focust: </a:t>
            </a:r>
          </a:p>
          <a:p>
            <a:pPr marL="0" indent="-250810">
              <a:buFont typeface="Arial" panose="020B0604020202020204" pitchFamily="34" charset="0"/>
              <a:buChar char="•"/>
            </a:pPr>
            <a:r>
              <a:rPr lang="nl-BE" sz="1200" dirty="0"/>
              <a:t>Arbeidswens, drempels en noden van LWZ </a:t>
            </a:r>
          </a:p>
          <a:p>
            <a:pPr marL="0" indent="-250810">
              <a:buFont typeface="Arial" panose="020B0604020202020204" pitchFamily="34" charset="0"/>
              <a:buChar char="•"/>
            </a:pPr>
            <a:r>
              <a:rPr lang="nl-BE" sz="1200" dirty="0"/>
              <a:t>Integrale bemiddeling en begeleiding plus (IB+)</a:t>
            </a:r>
          </a:p>
          <a:p>
            <a:pPr marL="0" indent="-250810">
              <a:buFont typeface="Arial" panose="020B0604020202020204" pitchFamily="34" charset="0"/>
              <a:buChar char="•"/>
            </a:pPr>
            <a:r>
              <a:rPr lang="nl-BE" sz="1200" dirty="0"/>
              <a:t>Instroom in en effectiviteit van activeringsmaatregelen voor LWZ</a:t>
            </a:r>
          </a:p>
          <a:p>
            <a:pPr marL="0" indent="-250810">
              <a:buFont typeface="Arial" panose="020B0604020202020204" pitchFamily="34" charset="0"/>
              <a:buChar char="•"/>
            </a:pPr>
            <a:r>
              <a:rPr lang="nl-BE" sz="1200" dirty="0"/>
              <a:t>Signaalfuncties van sollicitatieopdrachten en </a:t>
            </a:r>
            <a:r>
              <a:rPr lang="nl-BE" sz="1200" dirty="0" err="1"/>
              <a:t>jobhunting</a:t>
            </a:r>
            <a:r>
              <a:rPr lang="nl-BE" sz="1200" dirty="0"/>
              <a:t> door </a:t>
            </a:r>
            <a:r>
              <a:rPr lang="nl-BE" sz="1200" dirty="0" err="1"/>
              <a:t>tendering</a:t>
            </a:r>
            <a:r>
              <a:rPr lang="nl-BE" sz="1200" dirty="0"/>
              <a:t> partners </a:t>
            </a:r>
            <a:r>
              <a:rPr lang="nl-BE" sz="1200" dirty="0" err="1"/>
              <a:t>tav</a:t>
            </a:r>
            <a:r>
              <a:rPr lang="nl-BE" sz="1200" dirty="0"/>
              <a:t> werkgevers</a:t>
            </a:r>
          </a:p>
          <a:p>
            <a:endParaRPr lang="nl-BE" dirty="0"/>
          </a:p>
        </p:txBody>
      </p:sp>
      <p:sp>
        <p:nvSpPr>
          <p:cNvPr id="4" name="Tijdelijke aanduiding voor dianummer 3"/>
          <p:cNvSpPr>
            <a:spLocks noGrp="1"/>
          </p:cNvSpPr>
          <p:nvPr>
            <p:ph type="sldNum" sz="quarter" idx="5"/>
          </p:nvPr>
        </p:nvSpPr>
        <p:spPr/>
        <p:txBody>
          <a:bodyPr/>
          <a:lstStyle/>
          <a:p>
            <a:fld id="{D7DB58D4-3C31-4C5F-BAA6-6E18EF333796}" type="slidenum">
              <a:rPr lang="nl-BE" smtClean="0"/>
              <a:t>5</a:t>
            </a:fld>
            <a:endParaRPr lang="nl-BE"/>
          </a:p>
        </p:txBody>
      </p:sp>
    </p:spTree>
    <p:extLst>
      <p:ext uri="{BB962C8B-B14F-4D97-AF65-F5344CB8AC3E}">
        <p14:creationId xmlns:p14="http://schemas.microsoft.com/office/powerpoint/2010/main" val="803144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dirty="0"/>
              <a:t>@Inge</a:t>
            </a:r>
          </a:p>
          <a:p>
            <a:endParaRPr lang="nl-BE" dirty="0"/>
          </a:p>
          <a:p>
            <a:r>
              <a:rPr lang="nl-BE" dirty="0"/>
              <a:t>4 luiken waarop het onderzoek focust: </a:t>
            </a:r>
          </a:p>
          <a:p>
            <a:pPr marL="0" indent="-250810">
              <a:buFont typeface="Arial" panose="020B0604020202020204" pitchFamily="34" charset="0"/>
              <a:buChar char="•"/>
            </a:pPr>
            <a:r>
              <a:rPr lang="nl-BE" sz="1200" dirty="0"/>
              <a:t>Arbeidswens, drempels en noden van LWZ </a:t>
            </a:r>
          </a:p>
          <a:p>
            <a:pPr marL="0" indent="-250810">
              <a:buFont typeface="Arial" panose="020B0604020202020204" pitchFamily="34" charset="0"/>
              <a:buChar char="•"/>
            </a:pPr>
            <a:r>
              <a:rPr lang="nl-BE" sz="1200" dirty="0"/>
              <a:t>Integrale bemiddeling en begeleiding plus (IB+)</a:t>
            </a:r>
          </a:p>
          <a:p>
            <a:pPr marL="0" indent="-250810">
              <a:buFont typeface="Arial" panose="020B0604020202020204" pitchFamily="34" charset="0"/>
              <a:buChar char="•"/>
            </a:pPr>
            <a:r>
              <a:rPr lang="nl-BE" sz="1200" dirty="0"/>
              <a:t>Instroom in en effectiviteit van activeringsmaatregelen voor LWZ</a:t>
            </a:r>
          </a:p>
          <a:p>
            <a:pPr marL="0" indent="-250810">
              <a:buFont typeface="Arial" panose="020B0604020202020204" pitchFamily="34" charset="0"/>
              <a:buChar char="•"/>
            </a:pPr>
            <a:r>
              <a:rPr lang="nl-BE" sz="1200" dirty="0"/>
              <a:t>Signaalfuncties van sollicitatieopdrachten en </a:t>
            </a:r>
            <a:r>
              <a:rPr lang="nl-BE" sz="1200" dirty="0" err="1"/>
              <a:t>jobhunting</a:t>
            </a:r>
            <a:r>
              <a:rPr lang="nl-BE" sz="1200" dirty="0"/>
              <a:t> door </a:t>
            </a:r>
            <a:r>
              <a:rPr lang="nl-BE" sz="1200" dirty="0" err="1"/>
              <a:t>tendering</a:t>
            </a:r>
            <a:r>
              <a:rPr lang="nl-BE" sz="1200" dirty="0"/>
              <a:t> partners </a:t>
            </a:r>
            <a:r>
              <a:rPr lang="nl-BE" sz="1200" dirty="0" err="1"/>
              <a:t>tav</a:t>
            </a:r>
            <a:r>
              <a:rPr lang="nl-BE" sz="1200" dirty="0"/>
              <a:t> werkgevers</a:t>
            </a:r>
          </a:p>
          <a:p>
            <a:endParaRPr lang="nl-BE" dirty="0"/>
          </a:p>
        </p:txBody>
      </p:sp>
      <p:sp>
        <p:nvSpPr>
          <p:cNvPr id="4" name="Tijdelijke aanduiding voor dianummer 3"/>
          <p:cNvSpPr>
            <a:spLocks noGrp="1"/>
          </p:cNvSpPr>
          <p:nvPr>
            <p:ph type="sldNum" sz="quarter" idx="5"/>
          </p:nvPr>
        </p:nvSpPr>
        <p:spPr/>
        <p:txBody>
          <a:bodyPr/>
          <a:lstStyle/>
          <a:p>
            <a:fld id="{D7DB58D4-3C31-4C5F-BAA6-6E18EF333796}" type="slidenum">
              <a:rPr lang="nl-BE" smtClean="0"/>
              <a:t>6</a:t>
            </a:fld>
            <a:endParaRPr lang="nl-BE"/>
          </a:p>
        </p:txBody>
      </p:sp>
    </p:spTree>
    <p:extLst>
      <p:ext uri="{BB962C8B-B14F-4D97-AF65-F5344CB8AC3E}">
        <p14:creationId xmlns:p14="http://schemas.microsoft.com/office/powerpoint/2010/main" val="4064704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100" b="1" dirty="0"/>
              <a:t>@Inge</a:t>
            </a:r>
          </a:p>
          <a:p>
            <a:pPr marL="171450" indent="-171450">
              <a:buFont typeface="Arial" panose="020B0604020202020204" pitchFamily="34" charset="0"/>
              <a:buChar char="•"/>
            </a:pPr>
            <a:endParaRPr lang="nl-BE" sz="1100" dirty="0"/>
          </a:p>
        </p:txBody>
      </p:sp>
      <p:sp>
        <p:nvSpPr>
          <p:cNvPr id="4" name="Tijdelijke aanduiding voor dianummer 3"/>
          <p:cNvSpPr>
            <a:spLocks noGrp="1"/>
          </p:cNvSpPr>
          <p:nvPr>
            <p:ph type="sldNum" sz="quarter" idx="5"/>
          </p:nvPr>
        </p:nvSpPr>
        <p:spPr/>
        <p:txBody>
          <a:bodyPr/>
          <a:lstStyle/>
          <a:p>
            <a:fld id="{D7DB58D4-3C31-4C5F-BAA6-6E18EF333796}" type="slidenum">
              <a:rPr lang="nl-BE" smtClean="0"/>
              <a:t>7</a:t>
            </a:fld>
            <a:endParaRPr lang="nl-BE"/>
          </a:p>
        </p:txBody>
      </p:sp>
    </p:spTree>
    <p:extLst>
      <p:ext uri="{BB962C8B-B14F-4D97-AF65-F5344CB8AC3E}">
        <p14:creationId xmlns:p14="http://schemas.microsoft.com/office/powerpoint/2010/main" val="3066337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100" b="1" dirty="0"/>
              <a:t>@Inge</a:t>
            </a:r>
          </a:p>
          <a:p>
            <a:pPr marL="171450" indent="-171450">
              <a:buFont typeface="Arial" panose="020B0604020202020204" pitchFamily="34" charset="0"/>
              <a:buChar char="•"/>
            </a:pPr>
            <a:endParaRPr lang="nl-BE" sz="1100" dirty="0"/>
          </a:p>
        </p:txBody>
      </p:sp>
      <p:sp>
        <p:nvSpPr>
          <p:cNvPr id="4" name="Tijdelijke aanduiding voor dianummer 3"/>
          <p:cNvSpPr>
            <a:spLocks noGrp="1"/>
          </p:cNvSpPr>
          <p:nvPr>
            <p:ph type="sldNum" sz="quarter" idx="5"/>
          </p:nvPr>
        </p:nvSpPr>
        <p:spPr/>
        <p:txBody>
          <a:bodyPr/>
          <a:lstStyle/>
          <a:p>
            <a:fld id="{D7DB58D4-3C31-4C5F-BAA6-6E18EF333796}" type="slidenum">
              <a:rPr lang="nl-BE" smtClean="0"/>
              <a:t>8</a:t>
            </a:fld>
            <a:endParaRPr lang="nl-BE"/>
          </a:p>
        </p:txBody>
      </p:sp>
    </p:spTree>
    <p:extLst>
      <p:ext uri="{BB962C8B-B14F-4D97-AF65-F5344CB8AC3E}">
        <p14:creationId xmlns:p14="http://schemas.microsoft.com/office/powerpoint/2010/main" val="3747144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100" b="1" dirty="0"/>
              <a:t>@Inge</a:t>
            </a:r>
          </a:p>
          <a:p>
            <a:pPr marL="171450" indent="-171450">
              <a:buFont typeface="Arial" panose="020B0604020202020204" pitchFamily="34" charset="0"/>
              <a:buChar char="•"/>
            </a:pPr>
            <a:endParaRPr lang="nl-BE" sz="1100" dirty="0"/>
          </a:p>
        </p:txBody>
      </p:sp>
      <p:sp>
        <p:nvSpPr>
          <p:cNvPr id="4" name="Tijdelijke aanduiding voor dianummer 3"/>
          <p:cNvSpPr>
            <a:spLocks noGrp="1"/>
          </p:cNvSpPr>
          <p:nvPr>
            <p:ph type="sldNum" sz="quarter" idx="5"/>
          </p:nvPr>
        </p:nvSpPr>
        <p:spPr/>
        <p:txBody>
          <a:bodyPr/>
          <a:lstStyle/>
          <a:p>
            <a:fld id="{D7DB58D4-3C31-4C5F-BAA6-6E18EF333796}" type="slidenum">
              <a:rPr lang="nl-BE" smtClean="0"/>
              <a:t>9</a:t>
            </a:fld>
            <a:endParaRPr lang="nl-BE"/>
          </a:p>
        </p:txBody>
      </p:sp>
    </p:spTree>
    <p:extLst>
      <p:ext uri="{BB962C8B-B14F-4D97-AF65-F5344CB8AC3E}">
        <p14:creationId xmlns:p14="http://schemas.microsoft.com/office/powerpoint/2010/main" val="99015643"/>
      </p:ext>
    </p:extLst>
  </p:cSld>
  <p:clrMapOvr>
    <a:masterClrMapping/>
  </p:clrMapOvr>
</p:notes>
</file>

<file path=ppt/slideLayouts/_rels/slideLayout1.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10.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11.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12.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2.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3.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4.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5.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6.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7.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8.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9.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0E1A9B-DF03-4DFD-3101-483C65A919D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DEEFF825-00CC-E656-6228-F23A799D27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D40085FD-2DF1-E872-471F-FFD86B083224}"/>
              </a:ext>
            </a:extLst>
          </p:cNvPr>
          <p:cNvSpPr>
            <a:spLocks noGrp="1"/>
          </p:cNvSpPr>
          <p:nvPr>
            <p:ph type="dt" sz="half" idx="10"/>
          </p:nvPr>
        </p:nvSpPr>
        <p:spPr/>
        <p:txBody>
          <a:bodyPr/>
          <a:lstStyle/>
          <a:p>
            <a:fld id="{2A067DDF-6B06-41F3-B5BA-006A7B199E3F}" type="datetimeFigureOut">
              <a:rPr lang="nl-BE" smtClean="0"/>
              <a:t>18/04/2024</a:t>
            </a:fld>
            <a:endParaRPr lang="nl-BE"/>
          </a:p>
        </p:txBody>
      </p:sp>
      <p:sp>
        <p:nvSpPr>
          <p:cNvPr id="5" name="Tijdelijke aanduiding voor voettekst 4">
            <a:extLst>
              <a:ext uri="{FF2B5EF4-FFF2-40B4-BE49-F238E27FC236}">
                <a16:creationId xmlns:a16="http://schemas.microsoft.com/office/drawing/2014/main" id="{370192B7-6537-EA0F-D1CF-BA21460F8568}"/>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374BA81-C7CF-2EBB-9BC7-7C325D430D02}"/>
              </a:ext>
            </a:extLst>
          </p:cNvPr>
          <p:cNvSpPr>
            <a:spLocks noGrp="1"/>
          </p:cNvSpPr>
          <p:nvPr>
            <p:ph type="sldNum" sz="quarter" idx="12"/>
          </p:nvPr>
        </p:nvSpPr>
        <p:spPr/>
        <p:txBody>
          <a:bodyPr/>
          <a:lstStyle/>
          <a:p>
            <a:fld id="{86CF7543-BF68-425E-9B6F-D633525119AB}" type="slidenum">
              <a:rPr lang="nl-BE" smtClean="0"/>
              <a:t>‹nr.›</a:t>
            </a:fld>
            <a:endParaRPr lang="nl-BE"/>
          </a:p>
        </p:txBody>
      </p:sp>
    </p:spTree>
    <p:extLst>
      <p:ext uri="{BB962C8B-B14F-4D97-AF65-F5344CB8AC3E}">
        <p14:creationId xmlns:p14="http://schemas.microsoft.com/office/powerpoint/2010/main" val="247021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5C07B4-4A90-EA4B-E8FA-2E9822ED96D7}"/>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A391BF6-DBF3-7131-F965-44394CCC8F1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8C8493CE-A5E7-F3E0-E9B8-E1064F41661F}"/>
              </a:ext>
            </a:extLst>
          </p:cNvPr>
          <p:cNvSpPr>
            <a:spLocks noGrp="1"/>
          </p:cNvSpPr>
          <p:nvPr>
            <p:ph type="dt" sz="half" idx="10"/>
          </p:nvPr>
        </p:nvSpPr>
        <p:spPr/>
        <p:txBody>
          <a:bodyPr/>
          <a:lstStyle/>
          <a:p>
            <a:fld id="{2A067DDF-6B06-41F3-B5BA-006A7B199E3F}" type="datetimeFigureOut">
              <a:rPr lang="nl-BE" smtClean="0"/>
              <a:t>18/04/2024</a:t>
            </a:fld>
            <a:endParaRPr lang="nl-BE"/>
          </a:p>
        </p:txBody>
      </p:sp>
      <p:sp>
        <p:nvSpPr>
          <p:cNvPr id="5" name="Tijdelijke aanduiding voor voettekst 4">
            <a:extLst>
              <a:ext uri="{FF2B5EF4-FFF2-40B4-BE49-F238E27FC236}">
                <a16:creationId xmlns:a16="http://schemas.microsoft.com/office/drawing/2014/main" id="{DB2CA5DD-E10B-7FDD-38A7-F92FCAD9884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6AF25E3-0222-67AD-932C-97391E8CEC47}"/>
              </a:ext>
            </a:extLst>
          </p:cNvPr>
          <p:cNvSpPr>
            <a:spLocks noGrp="1"/>
          </p:cNvSpPr>
          <p:nvPr>
            <p:ph type="sldNum" sz="quarter" idx="12"/>
          </p:nvPr>
        </p:nvSpPr>
        <p:spPr/>
        <p:txBody>
          <a:bodyPr/>
          <a:lstStyle/>
          <a:p>
            <a:fld id="{86CF7543-BF68-425E-9B6F-D633525119AB}" type="slidenum">
              <a:rPr lang="nl-BE" smtClean="0"/>
              <a:t>‹nr.›</a:t>
            </a:fld>
            <a:endParaRPr lang="nl-BE"/>
          </a:p>
        </p:txBody>
      </p:sp>
    </p:spTree>
    <p:extLst>
      <p:ext uri="{BB962C8B-B14F-4D97-AF65-F5344CB8AC3E}">
        <p14:creationId xmlns:p14="http://schemas.microsoft.com/office/powerpoint/2010/main" val="2401686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C88446F-4F2F-C458-5E60-9AE366627F0B}"/>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28CA092-02E9-86A0-1A45-EC9AE1BC5BE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DD472EA-1917-BC9E-4036-FFDBD7FD9F40}"/>
              </a:ext>
            </a:extLst>
          </p:cNvPr>
          <p:cNvSpPr>
            <a:spLocks noGrp="1"/>
          </p:cNvSpPr>
          <p:nvPr>
            <p:ph type="dt" sz="half" idx="10"/>
          </p:nvPr>
        </p:nvSpPr>
        <p:spPr/>
        <p:txBody>
          <a:bodyPr/>
          <a:lstStyle/>
          <a:p>
            <a:fld id="{2A067DDF-6B06-41F3-B5BA-006A7B199E3F}" type="datetimeFigureOut">
              <a:rPr lang="nl-BE" smtClean="0"/>
              <a:t>18/04/2024</a:t>
            </a:fld>
            <a:endParaRPr lang="nl-BE"/>
          </a:p>
        </p:txBody>
      </p:sp>
      <p:sp>
        <p:nvSpPr>
          <p:cNvPr id="5" name="Tijdelijke aanduiding voor voettekst 4">
            <a:extLst>
              <a:ext uri="{FF2B5EF4-FFF2-40B4-BE49-F238E27FC236}">
                <a16:creationId xmlns:a16="http://schemas.microsoft.com/office/drawing/2014/main" id="{F9A2C2C4-9E81-56D8-DF2F-147303BCBBC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62C7A84-7A3E-6630-49B8-77314471FE05}"/>
              </a:ext>
            </a:extLst>
          </p:cNvPr>
          <p:cNvSpPr>
            <a:spLocks noGrp="1"/>
          </p:cNvSpPr>
          <p:nvPr>
            <p:ph type="sldNum" sz="quarter" idx="12"/>
          </p:nvPr>
        </p:nvSpPr>
        <p:spPr/>
        <p:txBody>
          <a:bodyPr/>
          <a:lstStyle/>
          <a:p>
            <a:fld id="{86CF7543-BF68-425E-9B6F-D633525119AB}" type="slidenum">
              <a:rPr lang="nl-BE" smtClean="0"/>
              <a:t>‹nr.›</a:t>
            </a:fld>
            <a:endParaRPr lang="nl-BE"/>
          </a:p>
        </p:txBody>
      </p:sp>
    </p:spTree>
    <p:extLst>
      <p:ext uri="{BB962C8B-B14F-4D97-AF65-F5344CB8AC3E}">
        <p14:creationId xmlns:p14="http://schemas.microsoft.com/office/powerpoint/2010/main" val="3599201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8"/>
        <p:cNvGrpSpPr/>
        <p:nvPr/>
      </p:nvGrpSpPr>
      <p:grpSpPr>
        <a:xfrm>
          <a:off x="0" y="0"/>
          <a:ext cx="0" cy="0"/>
          <a:chOff x="0" y="0"/>
          <a:chExt cx="0" cy="0"/>
        </a:xfrm>
      </p:grpSpPr>
      <p:sp>
        <p:nvSpPr>
          <p:cNvPr id="59" name="Google Shape;59;g1ea4ace0f3e_2_8"/>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0" name="Google Shape;60;g1ea4ace0f3e_2_8"/>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61" name="Google Shape;61;g1ea4ace0f3e_2_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nl-BE" smtClean="0"/>
              <a:pPr/>
              <a:t>‹nr.›</a:t>
            </a:fld>
            <a:endParaRPr lang="nl-BE"/>
          </a:p>
        </p:txBody>
      </p:sp>
    </p:spTree>
    <p:extLst>
      <p:ext uri="{BB962C8B-B14F-4D97-AF65-F5344CB8AC3E}">
        <p14:creationId xmlns:p14="http://schemas.microsoft.com/office/powerpoint/2010/main" val="3093273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012DE4-D4E2-C851-F7ED-03CFE136233B}"/>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C152C4FA-5F0A-5D16-3976-20B03636B86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0DC6B70-6002-9AA6-47E5-3113C6CCC22A}"/>
              </a:ext>
            </a:extLst>
          </p:cNvPr>
          <p:cNvSpPr>
            <a:spLocks noGrp="1"/>
          </p:cNvSpPr>
          <p:nvPr>
            <p:ph type="dt" sz="half" idx="10"/>
          </p:nvPr>
        </p:nvSpPr>
        <p:spPr/>
        <p:txBody>
          <a:bodyPr/>
          <a:lstStyle/>
          <a:p>
            <a:fld id="{2A067DDF-6B06-41F3-B5BA-006A7B199E3F}" type="datetimeFigureOut">
              <a:rPr lang="nl-BE" smtClean="0"/>
              <a:t>18/04/2024</a:t>
            </a:fld>
            <a:endParaRPr lang="nl-BE"/>
          </a:p>
        </p:txBody>
      </p:sp>
      <p:sp>
        <p:nvSpPr>
          <p:cNvPr id="5" name="Tijdelijke aanduiding voor voettekst 4">
            <a:extLst>
              <a:ext uri="{FF2B5EF4-FFF2-40B4-BE49-F238E27FC236}">
                <a16:creationId xmlns:a16="http://schemas.microsoft.com/office/drawing/2014/main" id="{7C1A7926-7010-7288-A2AD-EAA79D0F63F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E082F3B-B629-BC63-A1B7-33BF4A3F6804}"/>
              </a:ext>
            </a:extLst>
          </p:cNvPr>
          <p:cNvSpPr>
            <a:spLocks noGrp="1"/>
          </p:cNvSpPr>
          <p:nvPr>
            <p:ph type="sldNum" sz="quarter" idx="12"/>
          </p:nvPr>
        </p:nvSpPr>
        <p:spPr/>
        <p:txBody>
          <a:bodyPr/>
          <a:lstStyle/>
          <a:p>
            <a:fld id="{86CF7543-BF68-425E-9B6F-D633525119AB}" type="slidenum">
              <a:rPr lang="nl-BE" smtClean="0"/>
              <a:t>‹nr.›</a:t>
            </a:fld>
            <a:endParaRPr lang="nl-BE"/>
          </a:p>
        </p:txBody>
      </p:sp>
    </p:spTree>
    <p:extLst>
      <p:ext uri="{BB962C8B-B14F-4D97-AF65-F5344CB8AC3E}">
        <p14:creationId xmlns:p14="http://schemas.microsoft.com/office/powerpoint/2010/main" val="2152833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454649-F83C-6371-DFFF-5699ED17A2E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AC2E58E0-A0EF-7104-09A3-A5BCE11ECF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2D4B224-12F4-0EB0-9B1E-FC9A2BA6D00C}"/>
              </a:ext>
            </a:extLst>
          </p:cNvPr>
          <p:cNvSpPr>
            <a:spLocks noGrp="1"/>
          </p:cNvSpPr>
          <p:nvPr>
            <p:ph type="dt" sz="half" idx="10"/>
          </p:nvPr>
        </p:nvSpPr>
        <p:spPr/>
        <p:txBody>
          <a:bodyPr/>
          <a:lstStyle/>
          <a:p>
            <a:fld id="{2A067DDF-6B06-41F3-B5BA-006A7B199E3F}" type="datetimeFigureOut">
              <a:rPr lang="nl-BE" smtClean="0"/>
              <a:t>18/04/2024</a:t>
            </a:fld>
            <a:endParaRPr lang="nl-BE"/>
          </a:p>
        </p:txBody>
      </p:sp>
      <p:sp>
        <p:nvSpPr>
          <p:cNvPr id="5" name="Tijdelijke aanduiding voor voettekst 4">
            <a:extLst>
              <a:ext uri="{FF2B5EF4-FFF2-40B4-BE49-F238E27FC236}">
                <a16:creationId xmlns:a16="http://schemas.microsoft.com/office/drawing/2014/main" id="{13D5B1A8-8990-D704-EBC2-9D94C9B5BC4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FD9B7B6-4D47-59F9-5FC3-3856E02CBF2B}"/>
              </a:ext>
            </a:extLst>
          </p:cNvPr>
          <p:cNvSpPr>
            <a:spLocks noGrp="1"/>
          </p:cNvSpPr>
          <p:nvPr>
            <p:ph type="sldNum" sz="quarter" idx="12"/>
          </p:nvPr>
        </p:nvSpPr>
        <p:spPr/>
        <p:txBody>
          <a:bodyPr/>
          <a:lstStyle/>
          <a:p>
            <a:fld id="{86CF7543-BF68-425E-9B6F-D633525119AB}" type="slidenum">
              <a:rPr lang="nl-BE" smtClean="0"/>
              <a:t>‹nr.›</a:t>
            </a:fld>
            <a:endParaRPr lang="nl-BE"/>
          </a:p>
        </p:txBody>
      </p:sp>
    </p:spTree>
    <p:extLst>
      <p:ext uri="{BB962C8B-B14F-4D97-AF65-F5344CB8AC3E}">
        <p14:creationId xmlns:p14="http://schemas.microsoft.com/office/powerpoint/2010/main" val="3649576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02B8DE-AF73-91EC-EA64-767D9B4CE6DA}"/>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806ED622-CC76-14CB-0E34-33FB9233174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382147B7-74E0-C065-AB4A-3E8602E23FF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8B1D29A2-07AC-1903-9A93-9CD575D4683C}"/>
              </a:ext>
            </a:extLst>
          </p:cNvPr>
          <p:cNvSpPr>
            <a:spLocks noGrp="1"/>
          </p:cNvSpPr>
          <p:nvPr>
            <p:ph type="dt" sz="half" idx="10"/>
          </p:nvPr>
        </p:nvSpPr>
        <p:spPr/>
        <p:txBody>
          <a:bodyPr/>
          <a:lstStyle/>
          <a:p>
            <a:fld id="{2A067DDF-6B06-41F3-B5BA-006A7B199E3F}" type="datetimeFigureOut">
              <a:rPr lang="nl-BE" smtClean="0"/>
              <a:t>18/04/2024</a:t>
            </a:fld>
            <a:endParaRPr lang="nl-BE"/>
          </a:p>
        </p:txBody>
      </p:sp>
      <p:sp>
        <p:nvSpPr>
          <p:cNvPr id="6" name="Tijdelijke aanduiding voor voettekst 5">
            <a:extLst>
              <a:ext uri="{FF2B5EF4-FFF2-40B4-BE49-F238E27FC236}">
                <a16:creationId xmlns:a16="http://schemas.microsoft.com/office/drawing/2014/main" id="{162BE62F-BB03-D5AC-917B-CC1A49045BB8}"/>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ED08038F-E859-4094-20A2-8CA32760CBB3}"/>
              </a:ext>
            </a:extLst>
          </p:cNvPr>
          <p:cNvSpPr>
            <a:spLocks noGrp="1"/>
          </p:cNvSpPr>
          <p:nvPr>
            <p:ph type="sldNum" sz="quarter" idx="12"/>
          </p:nvPr>
        </p:nvSpPr>
        <p:spPr/>
        <p:txBody>
          <a:bodyPr/>
          <a:lstStyle/>
          <a:p>
            <a:fld id="{86CF7543-BF68-425E-9B6F-D633525119AB}" type="slidenum">
              <a:rPr lang="nl-BE" smtClean="0"/>
              <a:t>‹nr.›</a:t>
            </a:fld>
            <a:endParaRPr lang="nl-BE"/>
          </a:p>
        </p:txBody>
      </p:sp>
    </p:spTree>
    <p:extLst>
      <p:ext uri="{BB962C8B-B14F-4D97-AF65-F5344CB8AC3E}">
        <p14:creationId xmlns:p14="http://schemas.microsoft.com/office/powerpoint/2010/main" val="2542396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0D7FA1-65D9-023A-6C66-1B498341147A}"/>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A51F491-CA75-6321-657D-BF8CA8EF8A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BB1D5EE-ACC2-122D-B3D4-E713839194F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5CEA6C34-CF96-92A6-A7BC-8528681F29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920D481-03CD-83D1-0619-95733AD2DBF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DFCA0E89-C7EA-721E-E56E-AEC14CCE7531}"/>
              </a:ext>
            </a:extLst>
          </p:cNvPr>
          <p:cNvSpPr>
            <a:spLocks noGrp="1"/>
          </p:cNvSpPr>
          <p:nvPr>
            <p:ph type="dt" sz="half" idx="10"/>
          </p:nvPr>
        </p:nvSpPr>
        <p:spPr/>
        <p:txBody>
          <a:bodyPr/>
          <a:lstStyle/>
          <a:p>
            <a:fld id="{2A067DDF-6B06-41F3-B5BA-006A7B199E3F}" type="datetimeFigureOut">
              <a:rPr lang="nl-BE" smtClean="0"/>
              <a:t>18/04/2024</a:t>
            </a:fld>
            <a:endParaRPr lang="nl-BE"/>
          </a:p>
        </p:txBody>
      </p:sp>
      <p:sp>
        <p:nvSpPr>
          <p:cNvPr id="8" name="Tijdelijke aanduiding voor voettekst 7">
            <a:extLst>
              <a:ext uri="{FF2B5EF4-FFF2-40B4-BE49-F238E27FC236}">
                <a16:creationId xmlns:a16="http://schemas.microsoft.com/office/drawing/2014/main" id="{DF0AC00C-3726-D10A-2733-D774B56ED745}"/>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BF1ED059-9635-9C24-872D-0827D2D21B47}"/>
              </a:ext>
            </a:extLst>
          </p:cNvPr>
          <p:cNvSpPr>
            <a:spLocks noGrp="1"/>
          </p:cNvSpPr>
          <p:nvPr>
            <p:ph type="sldNum" sz="quarter" idx="12"/>
          </p:nvPr>
        </p:nvSpPr>
        <p:spPr/>
        <p:txBody>
          <a:bodyPr/>
          <a:lstStyle/>
          <a:p>
            <a:fld id="{86CF7543-BF68-425E-9B6F-D633525119AB}" type="slidenum">
              <a:rPr lang="nl-BE" smtClean="0"/>
              <a:t>‹nr.›</a:t>
            </a:fld>
            <a:endParaRPr lang="nl-BE"/>
          </a:p>
        </p:txBody>
      </p:sp>
    </p:spTree>
    <p:extLst>
      <p:ext uri="{BB962C8B-B14F-4D97-AF65-F5344CB8AC3E}">
        <p14:creationId xmlns:p14="http://schemas.microsoft.com/office/powerpoint/2010/main" val="140444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F9B418-8B84-7085-28FD-6E5349BFF44E}"/>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4964D41D-3D9A-E480-5695-BF82160DE1B5}"/>
              </a:ext>
            </a:extLst>
          </p:cNvPr>
          <p:cNvSpPr>
            <a:spLocks noGrp="1"/>
          </p:cNvSpPr>
          <p:nvPr>
            <p:ph type="dt" sz="half" idx="10"/>
          </p:nvPr>
        </p:nvSpPr>
        <p:spPr/>
        <p:txBody>
          <a:bodyPr/>
          <a:lstStyle/>
          <a:p>
            <a:fld id="{2A067DDF-6B06-41F3-B5BA-006A7B199E3F}" type="datetimeFigureOut">
              <a:rPr lang="nl-BE" smtClean="0"/>
              <a:t>18/04/2024</a:t>
            </a:fld>
            <a:endParaRPr lang="nl-BE"/>
          </a:p>
        </p:txBody>
      </p:sp>
      <p:sp>
        <p:nvSpPr>
          <p:cNvPr id="4" name="Tijdelijke aanduiding voor voettekst 3">
            <a:extLst>
              <a:ext uri="{FF2B5EF4-FFF2-40B4-BE49-F238E27FC236}">
                <a16:creationId xmlns:a16="http://schemas.microsoft.com/office/drawing/2014/main" id="{444B3AA9-B2F0-D51A-D59B-E56C60525E4B}"/>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33BA1E1D-F385-D001-F028-7108987BC246}"/>
              </a:ext>
            </a:extLst>
          </p:cNvPr>
          <p:cNvSpPr>
            <a:spLocks noGrp="1"/>
          </p:cNvSpPr>
          <p:nvPr>
            <p:ph type="sldNum" sz="quarter" idx="12"/>
          </p:nvPr>
        </p:nvSpPr>
        <p:spPr/>
        <p:txBody>
          <a:bodyPr/>
          <a:lstStyle/>
          <a:p>
            <a:fld id="{86CF7543-BF68-425E-9B6F-D633525119AB}" type="slidenum">
              <a:rPr lang="nl-BE" smtClean="0"/>
              <a:t>‹nr.›</a:t>
            </a:fld>
            <a:endParaRPr lang="nl-BE"/>
          </a:p>
        </p:txBody>
      </p:sp>
    </p:spTree>
    <p:extLst>
      <p:ext uri="{BB962C8B-B14F-4D97-AF65-F5344CB8AC3E}">
        <p14:creationId xmlns:p14="http://schemas.microsoft.com/office/powerpoint/2010/main" val="161093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D48B588-48DC-5C7C-1866-428B37AB5E5A}"/>
              </a:ext>
            </a:extLst>
          </p:cNvPr>
          <p:cNvSpPr>
            <a:spLocks noGrp="1"/>
          </p:cNvSpPr>
          <p:nvPr>
            <p:ph type="dt" sz="half" idx="10"/>
          </p:nvPr>
        </p:nvSpPr>
        <p:spPr/>
        <p:txBody>
          <a:bodyPr/>
          <a:lstStyle/>
          <a:p>
            <a:fld id="{2A067DDF-6B06-41F3-B5BA-006A7B199E3F}" type="datetimeFigureOut">
              <a:rPr lang="nl-BE" smtClean="0"/>
              <a:t>18/04/2024</a:t>
            </a:fld>
            <a:endParaRPr lang="nl-BE"/>
          </a:p>
        </p:txBody>
      </p:sp>
      <p:sp>
        <p:nvSpPr>
          <p:cNvPr id="3" name="Tijdelijke aanduiding voor voettekst 2">
            <a:extLst>
              <a:ext uri="{FF2B5EF4-FFF2-40B4-BE49-F238E27FC236}">
                <a16:creationId xmlns:a16="http://schemas.microsoft.com/office/drawing/2014/main" id="{EEEF442A-3124-1D04-F3EF-D513015ECABC}"/>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B1209974-4BEA-AD1A-6E2C-A93DA2E165DB}"/>
              </a:ext>
            </a:extLst>
          </p:cNvPr>
          <p:cNvSpPr>
            <a:spLocks noGrp="1"/>
          </p:cNvSpPr>
          <p:nvPr>
            <p:ph type="sldNum" sz="quarter" idx="12"/>
          </p:nvPr>
        </p:nvSpPr>
        <p:spPr/>
        <p:txBody>
          <a:bodyPr/>
          <a:lstStyle/>
          <a:p>
            <a:fld id="{86CF7543-BF68-425E-9B6F-D633525119AB}" type="slidenum">
              <a:rPr lang="nl-BE" smtClean="0"/>
              <a:t>‹nr.›</a:t>
            </a:fld>
            <a:endParaRPr lang="nl-BE"/>
          </a:p>
        </p:txBody>
      </p:sp>
    </p:spTree>
    <p:extLst>
      <p:ext uri="{BB962C8B-B14F-4D97-AF65-F5344CB8AC3E}">
        <p14:creationId xmlns:p14="http://schemas.microsoft.com/office/powerpoint/2010/main" val="30686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A74B5-4E45-27DC-EB4F-29DC0968B3D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88557C6-6D0F-92CC-AD95-67EB3D134C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4F87C814-BE98-EA61-3309-22EEB24BFE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6337532-D195-A632-E3FA-520BC79F8DAF}"/>
              </a:ext>
            </a:extLst>
          </p:cNvPr>
          <p:cNvSpPr>
            <a:spLocks noGrp="1"/>
          </p:cNvSpPr>
          <p:nvPr>
            <p:ph type="dt" sz="half" idx="10"/>
          </p:nvPr>
        </p:nvSpPr>
        <p:spPr/>
        <p:txBody>
          <a:bodyPr/>
          <a:lstStyle/>
          <a:p>
            <a:fld id="{2A067DDF-6B06-41F3-B5BA-006A7B199E3F}" type="datetimeFigureOut">
              <a:rPr lang="nl-BE" smtClean="0"/>
              <a:t>18/04/2024</a:t>
            </a:fld>
            <a:endParaRPr lang="nl-BE"/>
          </a:p>
        </p:txBody>
      </p:sp>
      <p:sp>
        <p:nvSpPr>
          <p:cNvPr id="6" name="Tijdelijke aanduiding voor voettekst 5">
            <a:extLst>
              <a:ext uri="{FF2B5EF4-FFF2-40B4-BE49-F238E27FC236}">
                <a16:creationId xmlns:a16="http://schemas.microsoft.com/office/drawing/2014/main" id="{00B272CD-4392-557E-3007-3E654F609012}"/>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CD18D3D1-ED58-E707-57EA-4101E5D99DEE}"/>
              </a:ext>
            </a:extLst>
          </p:cNvPr>
          <p:cNvSpPr>
            <a:spLocks noGrp="1"/>
          </p:cNvSpPr>
          <p:nvPr>
            <p:ph type="sldNum" sz="quarter" idx="12"/>
          </p:nvPr>
        </p:nvSpPr>
        <p:spPr/>
        <p:txBody>
          <a:bodyPr/>
          <a:lstStyle/>
          <a:p>
            <a:fld id="{86CF7543-BF68-425E-9B6F-D633525119AB}" type="slidenum">
              <a:rPr lang="nl-BE" smtClean="0"/>
              <a:t>‹nr.›</a:t>
            </a:fld>
            <a:endParaRPr lang="nl-BE"/>
          </a:p>
        </p:txBody>
      </p:sp>
    </p:spTree>
    <p:extLst>
      <p:ext uri="{BB962C8B-B14F-4D97-AF65-F5344CB8AC3E}">
        <p14:creationId xmlns:p14="http://schemas.microsoft.com/office/powerpoint/2010/main" val="37540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5D2139-E577-3CB6-7D2C-663337580AC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BBA6EFA4-00D5-5452-7BB3-2035D9C9D8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20026DB1-F931-7BE3-E345-CAECB1600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A00E23B-E0EA-76D7-7A24-4C98F1AD5BC5}"/>
              </a:ext>
            </a:extLst>
          </p:cNvPr>
          <p:cNvSpPr>
            <a:spLocks noGrp="1"/>
          </p:cNvSpPr>
          <p:nvPr>
            <p:ph type="dt" sz="half" idx="10"/>
          </p:nvPr>
        </p:nvSpPr>
        <p:spPr/>
        <p:txBody>
          <a:bodyPr/>
          <a:lstStyle/>
          <a:p>
            <a:fld id="{2A067DDF-6B06-41F3-B5BA-006A7B199E3F}" type="datetimeFigureOut">
              <a:rPr lang="nl-BE" smtClean="0"/>
              <a:t>18/04/2024</a:t>
            </a:fld>
            <a:endParaRPr lang="nl-BE"/>
          </a:p>
        </p:txBody>
      </p:sp>
      <p:sp>
        <p:nvSpPr>
          <p:cNvPr id="6" name="Tijdelijke aanduiding voor voettekst 5">
            <a:extLst>
              <a:ext uri="{FF2B5EF4-FFF2-40B4-BE49-F238E27FC236}">
                <a16:creationId xmlns:a16="http://schemas.microsoft.com/office/drawing/2014/main" id="{957B6143-24A2-6137-79CE-D695B480ECA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C9642203-4DC6-3342-B80C-75D6F5E5E719}"/>
              </a:ext>
            </a:extLst>
          </p:cNvPr>
          <p:cNvSpPr>
            <a:spLocks noGrp="1"/>
          </p:cNvSpPr>
          <p:nvPr>
            <p:ph type="sldNum" sz="quarter" idx="12"/>
          </p:nvPr>
        </p:nvSpPr>
        <p:spPr/>
        <p:txBody>
          <a:bodyPr/>
          <a:lstStyle/>
          <a:p>
            <a:fld id="{86CF7543-BF68-425E-9B6F-D633525119AB}" type="slidenum">
              <a:rPr lang="nl-BE" smtClean="0"/>
              <a:t>‹nr.›</a:t>
            </a:fld>
            <a:endParaRPr lang="nl-BE"/>
          </a:p>
        </p:txBody>
      </p:sp>
    </p:spTree>
    <p:extLst>
      <p:ext uri="{BB962C8B-B14F-4D97-AF65-F5344CB8AC3E}">
        <p14:creationId xmlns:p14="http://schemas.microsoft.com/office/powerpoint/2010/main" val="2483080501"/>
      </p:ext>
    </p:extLst>
  </p:cSld>
  <p:clrMapOvr>
    <a:masterClrMapping/>
  </p:clrMapOvr>
</p:sldLayout>
</file>

<file path=ppt/slideMasters/_rels/slideMaster1.xml.rels><?xml version="1.0" encoding="UTF-8" standalone="no"?>
<Relationships xmlns="http://schemas.openxmlformats.org/package/2006/relationships">
<Relationship Id="rId1" Target="../slideLayouts/slideLayout1.xml" Type="http://schemas.openxmlformats.org/officeDocument/2006/relationships/slideLayout"/>
<Relationship Id="rId10" Target="../slideLayouts/slideLayout10.xml" Type="http://schemas.openxmlformats.org/officeDocument/2006/relationships/slideLayout"/>
<Relationship Id="rId11" Target="../slideLayouts/slideLayout11.xml" Type="http://schemas.openxmlformats.org/officeDocument/2006/relationships/slideLayout"/>
<Relationship Id="rId12" Target="../slideLayouts/slideLayout12.xml" Type="http://schemas.openxmlformats.org/officeDocument/2006/relationships/slideLayout"/>
<Relationship Id="rId13" Target="../theme/theme1.xml" Type="http://schemas.openxmlformats.org/officeDocument/2006/relationships/theme"/>
<Relationship Id="rId2" Target="../slideLayouts/slideLayout2.xml" Type="http://schemas.openxmlformats.org/officeDocument/2006/relationships/slideLayout"/>
<Relationship Id="rId3" Target="../slideLayouts/slideLayout3.xml" Type="http://schemas.openxmlformats.org/officeDocument/2006/relationships/slideLayout"/>
<Relationship Id="rId4" Target="../slideLayouts/slideLayout4.xml" Type="http://schemas.openxmlformats.org/officeDocument/2006/relationships/slideLayout"/>
<Relationship Id="rId5" Target="../slideLayouts/slideLayout5.xml" Type="http://schemas.openxmlformats.org/officeDocument/2006/relationships/slideLayout"/>
<Relationship Id="rId6" Target="../slideLayouts/slideLayout6.xml" Type="http://schemas.openxmlformats.org/officeDocument/2006/relationships/slideLayout"/>
<Relationship Id="rId7" Target="../slideLayouts/slideLayout7.xml" Type="http://schemas.openxmlformats.org/officeDocument/2006/relationships/slideLayout"/>
<Relationship Id="rId8" Target="../slideLayouts/slideLayout8.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9771BBB-46AE-84C0-A4A3-ACAEED9296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95B4228-E25A-7DAF-B6B9-39A2FB5415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CDE023B-13A3-E947-4360-D0DC0A36F5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67DDF-6B06-41F3-B5BA-006A7B199E3F}" type="datetimeFigureOut">
              <a:rPr lang="nl-BE" smtClean="0"/>
              <a:t>18/04/2024</a:t>
            </a:fld>
            <a:endParaRPr lang="nl-BE"/>
          </a:p>
        </p:txBody>
      </p:sp>
      <p:sp>
        <p:nvSpPr>
          <p:cNvPr id="5" name="Tijdelijke aanduiding voor voettekst 4">
            <a:extLst>
              <a:ext uri="{FF2B5EF4-FFF2-40B4-BE49-F238E27FC236}">
                <a16:creationId xmlns:a16="http://schemas.microsoft.com/office/drawing/2014/main" id="{55E7AA65-A5E4-4C83-CF07-457F90791C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B34576EC-43AD-416C-EB41-3B2B72EEB1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F7543-BF68-425E-9B6F-D633525119AB}" type="slidenum">
              <a:rPr lang="nl-BE" smtClean="0"/>
              <a:t>‹nr.›</a:t>
            </a:fld>
            <a:endParaRPr lang="nl-BE"/>
          </a:p>
        </p:txBody>
      </p:sp>
    </p:spTree>
    <p:extLst>
      <p:ext uri="{BB962C8B-B14F-4D97-AF65-F5344CB8AC3E}">
        <p14:creationId xmlns:p14="http://schemas.microsoft.com/office/powerpoint/2010/main" val="1430671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
<Relationships xmlns="http://schemas.openxmlformats.org/package/2006/relationships">
<Relationship Id="rId1" Target="../slideLayouts/slideLayout1.xml" Type="http://schemas.openxmlformats.org/officeDocument/2006/relationships/slideLayout"/>
<Relationship Id="rId2" Target="../notesSlides/notesSlide1.xml" Type="http://schemas.openxmlformats.org/officeDocument/2006/relationships/notesSlide"/>
<Relationship Id="rId3" Target="../media/image1.jpeg" Type="http://schemas.openxmlformats.org/officeDocument/2006/relationships/image"/>
<Relationship Id="rId4" Target="cid:image002.jpg@01D579CF.EDF07E50" TargetMode="External" Type="http://schemas.openxmlformats.org/officeDocument/2006/relationships/image"/>
<Relationship Id="rId5" Target="../media/image2.png" Type="http://schemas.openxmlformats.org/officeDocument/2006/relationships/image"/>
<Relationship Id="rId6" Target="../media/image3.png" Type="http://schemas.openxmlformats.org/officeDocument/2006/relationships/image"/>
<Relationship Id="rId7" Target="../media/image4.jpeg" Type="http://schemas.openxmlformats.org/officeDocument/2006/relationships/image"/>
<Relationship Id="rId8" Target="../media/image5.emf" Type="http://schemas.openxmlformats.org/officeDocument/2006/relationships/image"/>
</Relationships>

</file>

<file path=ppt/slides/_rels/slide10.xml.rels><?xml version="1.0" encoding="UTF-8" standalone="no"?>
<Relationships xmlns="http://schemas.openxmlformats.org/package/2006/relationships">
<Relationship Id="rId1" Target="../slideLayouts/slideLayout12.xml" Type="http://schemas.openxmlformats.org/officeDocument/2006/relationships/slideLayout"/>
<Relationship Id="rId2" Target="../notesSlides/notesSlide10.xml" Type="http://schemas.openxmlformats.org/officeDocument/2006/relationships/notesSlide"/>
<Relationship Id="rId3" Target="../media/image16.jpeg" Type="http://schemas.openxmlformats.org/officeDocument/2006/relationships/image"/>
<Relationship Id="rId4" Target="../media/image6.png" Type="http://schemas.openxmlformats.org/officeDocument/2006/relationships/image"/>
<Relationship Id="rId5" Target="../media/image7.png" Type="http://schemas.openxmlformats.org/officeDocument/2006/relationships/image"/>
<Relationship Id="rId6" Target="../media/image8.png" Type="http://schemas.openxmlformats.org/officeDocument/2006/relationships/image"/>
<Relationship Id="rId7" Target="../media/image9.png" Type="http://schemas.openxmlformats.org/officeDocument/2006/relationships/image"/>
</Relationships>

</file>

<file path=ppt/slides/_rels/slide11.xml.rels><?xml version="1.0" encoding="UTF-8" standalone="no"?>
<Relationships xmlns="http://schemas.openxmlformats.org/package/2006/relationships">
<Relationship Id="rId1" Target="../slideLayouts/slideLayout12.xml" Type="http://schemas.openxmlformats.org/officeDocument/2006/relationships/slideLayout"/>
<Relationship Id="rId2" Target="../notesSlides/notesSlide11.xml" Type="http://schemas.openxmlformats.org/officeDocument/2006/relationships/notesSlide"/>
<Relationship Id="rId3" Target="../media/image17.jpeg" Type="http://schemas.openxmlformats.org/officeDocument/2006/relationships/image"/>
<Relationship Id="rId4" Target="../media/image6.png" Type="http://schemas.openxmlformats.org/officeDocument/2006/relationships/image"/>
<Relationship Id="rId5" Target="../media/image7.png" Type="http://schemas.openxmlformats.org/officeDocument/2006/relationships/image"/>
<Relationship Id="rId6" Target="../media/image8.png" Type="http://schemas.openxmlformats.org/officeDocument/2006/relationships/image"/>
<Relationship Id="rId7" Target="../media/image9.png" Type="http://schemas.openxmlformats.org/officeDocument/2006/relationships/image"/>
</Relationships>

</file>

<file path=ppt/slides/_rels/slide12.xml.rels><?xml version="1.0" encoding="UTF-8" standalone="no"?>
<Relationships xmlns="http://schemas.openxmlformats.org/package/2006/relationships">
<Relationship Id="rId1" Target="../slideLayouts/slideLayout12.xml" Type="http://schemas.openxmlformats.org/officeDocument/2006/relationships/slideLayout"/>
<Relationship Id="rId2" Target="../notesSlides/notesSlide12.xml" Type="http://schemas.openxmlformats.org/officeDocument/2006/relationships/notesSlide"/>
<Relationship Id="rId3" Target="../media/image18.png" Type="http://schemas.openxmlformats.org/officeDocument/2006/relationships/image"/>
<Relationship Id="rId4" Target="../media/image6.png" Type="http://schemas.openxmlformats.org/officeDocument/2006/relationships/image"/>
<Relationship Id="rId5" Target="../media/image7.png" Type="http://schemas.openxmlformats.org/officeDocument/2006/relationships/image"/>
<Relationship Id="rId6" Target="../media/image8.png" Type="http://schemas.openxmlformats.org/officeDocument/2006/relationships/image"/>
<Relationship Id="rId7" Target="../media/image9.png" Type="http://schemas.openxmlformats.org/officeDocument/2006/relationships/image"/>
</Relationships>

</file>

<file path=ppt/slides/_rels/slide13.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13.xml" Type="http://schemas.openxmlformats.org/officeDocument/2006/relationships/notesSlide"/>
<Relationship Id="rId3" Target="../media/image6.png" Type="http://schemas.openxmlformats.org/officeDocument/2006/relationships/image"/>
<Relationship Id="rId4" Target="../media/image7.png" Type="http://schemas.openxmlformats.org/officeDocument/2006/relationships/image"/>
<Relationship Id="rId5" Target="../media/image8.png" Type="http://schemas.openxmlformats.org/officeDocument/2006/relationships/image"/>
<Relationship Id="rId6" Target="../media/image9.png" Type="http://schemas.openxmlformats.org/officeDocument/2006/relationships/image"/>
</Relationships>

</file>

<file path=ppt/slides/_rels/slide14.xml.rels><?xml version="1.0" encoding="UTF-8" standalone="no"?>
<Relationships xmlns="http://schemas.openxmlformats.org/package/2006/relationships">
<Relationship Id="rId1" Target="../slideLayouts/slideLayout12.xml" Type="http://schemas.openxmlformats.org/officeDocument/2006/relationships/slideLayout"/>
<Relationship Id="rId2" Target="../notesSlides/notesSlide14.xml" Type="http://schemas.openxmlformats.org/officeDocument/2006/relationships/notesSlide"/>
<Relationship Id="rId3" Target="../media/image6.png" Type="http://schemas.openxmlformats.org/officeDocument/2006/relationships/image"/>
<Relationship Id="rId4" Target="../media/image7.png" Type="http://schemas.openxmlformats.org/officeDocument/2006/relationships/image"/>
<Relationship Id="rId5" Target="../media/image8.png" Type="http://schemas.openxmlformats.org/officeDocument/2006/relationships/image"/>
<Relationship Id="rId6" Target="../media/image9.png" Type="http://schemas.openxmlformats.org/officeDocument/2006/relationships/image"/>
</Relationships>

</file>

<file path=ppt/slides/_rels/slide15.xml.rels><?xml version="1.0" encoding="UTF-8" standalone="no"?>
<Relationships xmlns="http://schemas.openxmlformats.org/package/2006/relationships">
<Relationship Id="rId1" Target="../slideLayouts/slideLayout12.xml" Type="http://schemas.openxmlformats.org/officeDocument/2006/relationships/slideLayout"/>
<Relationship Id="rId2" Target="../notesSlides/notesSlide15.xml" Type="http://schemas.openxmlformats.org/officeDocument/2006/relationships/notesSlide"/>
<Relationship Id="rId3" Target="../media/image19.png" Type="http://schemas.openxmlformats.org/officeDocument/2006/relationships/image"/>
<Relationship Id="rId4" Target="../media/image6.png" Type="http://schemas.openxmlformats.org/officeDocument/2006/relationships/image"/>
<Relationship Id="rId5" Target="../media/image7.png" Type="http://schemas.openxmlformats.org/officeDocument/2006/relationships/image"/>
<Relationship Id="rId6" Target="../media/image8.png" Type="http://schemas.openxmlformats.org/officeDocument/2006/relationships/image"/>
<Relationship Id="rId7" Target="../media/image9.png" Type="http://schemas.openxmlformats.org/officeDocument/2006/relationships/image"/>
</Relationships>

</file>

<file path=ppt/slides/_rels/slide16.xml.rels><?xml version="1.0" encoding="UTF-8" standalone="no"?>
<Relationships xmlns="http://schemas.openxmlformats.org/package/2006/relationships">
<Relationship Id="rId1" Target="../slideLayouts/slideLayout12.xml" Type="http://schemas.openxmlformats.org/officeDocument/2006/relationships/slideLayout"/>
<Relationship Id="rId2" Target="../notesSlides/notesSlide16.xml" Type="http://schemas.openxmlformats.org/officeDocument/2006/relationships/notesSlide"/>
<Relationship Id="rId3" Target="../media/image6.png" Type="http://schemas.openxmlformats.org/officeDocument/2006/relationships/image"/>
<Relationship Id="rId4" Target="../media/image7.png" Type="http://schemas.openxmlformats.org/officeDocument/2006/relationships/image"/>
<Relationship Id="rId5" Target="../media/image8.png" Type="http://schemas.openxmlformats.org/officeDocument/2006/relationships/image"/>
<Relationship Id="rId6" Target="../media/image9.png" Type="http://schemas.openxmlformats.org/officeDocument/2006/relationships/image"/>
</Relationships>

</file>

<file path=ppt/slides/_rels/slide17.xml.rels><?xml version="1.0" encoding="UTF-8" standalone="no"?>
<Relationships xmlns="http://schemas.openxmlformats.org/package/2006/relationships">
<Relationship Id="rId1" Target="../slideLayouts/slideLayout12.xml" Type="http://schemas.openxmlformats.org/officeDocument/2006/relationships/slideLayout"/>
<Relationship Id="rId2" Target="../notesSlides/notesSlide17.xml" Type="http://schemas.openxmlformats.org/officeDocument/2006/relationships/notesSlide"/>
<Relationship Id="rId3" Target="../media/image6.png" Type="http://schemas.openxmlformats.org/officeDocument/2006/relationships/image"/>
<Relationship Id="rId4" Target="../media/image7.png" Type="http://schemas.openxmlformats.org/officeDocument/2006/relationships/image"/>
<Relationship Id="rId5" Target="../media/image8.png" Type="http://schemas.openxmlformats.org/officeDocument/2006/relationships/image"/>
<Relationship Id="rId6" Target="../media/image9.png" Type="http://schemas.openxmlformats.org/officeDocument/2006/relationships/image"/>
<Relationship Id="rId7" Target="../media/image20.png" Type="http://schemas.openxmlformats.org/officeDocument/2006/relationships/image"/>
</Relationships>

</file>

<file path=ppt/slides/_rels/slide18.xml.rels><?xml version="1.0" encoding="UTF-8" standalone="no"?>
<Relationships xmlns="http://schemas.openxmlformats.org/package/2006/relationships">
<Relationship Id="rId1" Target="../slideLayouts/slideLayout12.xml" Type="http://schemas.openxmlformats.org/officeDocument/2006/relationships/slideLayout"/>
<Relationship Id="rId2" Target="../notesSlides/notesSlide18.xml" Type="http://schemas.openxmlformats.org/officeDocument/2006/relationships/notesSlide"/>
<Relationship Id="rId3" Target="../media/image6.png" Type="http://schemas.openxmlformats.org/officeDocument/2006/relationships/image"/>
<Relationship Id="rId4" Target="../media/image7.png" Type="http://schemas.openxmlformats.org/officeDocument/2006/relationships/image"/>
<Relationship Id="rId5" Target="../media/image8.png" Type="http://schemas.openxmlformats.org/officeDocument/2006/relationships/image"/>
<Relationship Id="rId6" Target="../media/image9.png" Type="http://schemas.openxmlformats.org/officeDocument/2006/relationships/image"/>
</Relationships>

</file>

<file path=ppt/slides/_rels/slide19.xml.rels><?xml version="1.0" encoding="UTF-8" standalone="no"?>
<Relationships xmlns="http://schemas.openxmlformats.org/package/2006/relationships">
<Relationship Id="rId1" Target="../slideLayouts/slideLayout12.xml" Type="http://schemas.openxmlformats.org/officeDocument/2006/relationships/slideLayout"/>
<Relationship Id="rId2" Target="../notesSlides/notesSlide19.xml" Type="http://schemas.openxmlformats.org/officeDocument/2006/relationships/notesSlide"/>
<Relationship Id="rId3" Target="../charts/chart1.xml" Type="http://schemas.openxmlformats.org/officeDocument/2006/relationships/chart"/>
<Relationship Id="rId4" Target="../media/image6.png" Type="http://schemas.openxmlformats.org/officeDocument/2006/relationships/image"/>
<Relationship Id="rId5" Target="../media/image7.png" Type="http://schemas.openxmlformats.org/officeDocument/2006/relationships/image"/>
<Relationship Id="rId6" Target="../media/image8.png" Type="http://schemas.openxmlformats.org/officeDocument/2006/relationships/image"/>
<Relationship Id="rId7" Target="../media/image9.png" Type="http://schemas.openxmlformats.org/officeDocument/2006/relationships/image"/>
</Relationships>

</file>

<file path=ppt/slides/_rels/slide2.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2.xml" Type="http://schemas.openxmlformats.org/officeDocument/2006/relationships/notesSlide"/>
</Relationships>

</file>

<file path=ppt/slides/_rels/slide20.xml.rels><?xml version="1.0" encoding="UTF-8" standalone="no"?>
<Relationships xmlns="http://schemas.openxmlformats.org/package/2006/relationships">
<Relationship Id="rId1" Target="../slideLayouts/slideLayout12.xml" Type="http://schemas.openxmlformats.org/officeDocument/2006/relationships/slideLayout"/>
<Relationship Id="rId2" Target="../notesSlides/notesSlide20.xml" Type="http://schemas.openxmlformats.org/officeDocument/2006/relationships/notesSlide"/>
<Relationship Id="rId3" Target="../media/image6.png" Type="http://schemas.openxmlformats.org/officeDocument/2006/relationships/image"/>
<Relationship Id="rId4" Target="../media/image7.png" Type="http://schemas.openxmlformats.org/officeDocument/2006/relationships/image"/>
<Relationship Id="rId5" Target="../media/image8.png" Type="http://schemas.openxmlformats.org/officeDocument/2006/relationships/image"/>
<Relationship Id="rId6" Target="../media/image9.png" Type="http://schemas.openxmlformats.org/officeDocument/2006/relationships/image"/>
<Relationship Id="rId7" Target="../media/image21.png" Type="http://schemas.openxmlformats.org/officeDocument/2006/relationships/image"/>
<Relationship Id="rId8" Target="../charts/chart2.xml" Type="http://schemas.openxmlformats.org/officeDocument/2006/relationships/chart"/>
</Relationships>

</file>

<file path=ppt/slides/_rels/slide21.xml.rels><?xml version="1.0" encoding="UTF-8" standalone="no"?>
<Relationships xmlns="http://schemas.openxmlformats.org/package/2006/relationships">
<Relationship Id="rId1" Target="../slideLayouts/slideLayout12.xml" Type="http://schemas.openxmlformats.org/officeDocument/2006/relationships/slideLayout"/>
<Relationship Id="rId2" Target="../notesSlides/notesSlide21.xml" Type="http://schemas.openxmlformats.org/officeDocument/2006/relationships/notesSlide"/>
<Relationship Id="rId3" Target="../media/image6.png" Type="http://schemas.openxmlformats.org/officeDocument/2006/relationships/image"/>
<Relationship Id="rId4" Target="../media/image7.png" Type="http://schemas.openxmlformats.org/officeDocument/2006/relationships/image"/>
<Relationship Id="rId5" Target="../media/image8.png" Type="http://schemas.openxmlformats.org/officeDocument/2006/relationships/image"/>
<Relationship Id="rId6" Target="../media/image9.png" Type="http://schemas.openxmlformats.org/officeDocument/2006/relationships/image"/>
<Relationship Id="rId7" Target="../media/image21.png" Type="http://schemas.openxmlformats.org/officeDocument/2006/relationships/image"/>
<Relationship Id="rId8" Target="../charts/chart3.xml" Type="http://schemas.openxmlformats.org/officeDocument/2006/relationships/chart"/>
</Relationships>

</file>

<file path=ppt/slides/_rels/slide22.xml.rels><?xml version="1.0" encoding="UTF-8" standalone="no"?>
<Relationships xmlns="http://schemas.openxmlformats.org/package/2006/relationships">
<Relationship Id="rId1" Target="../slideLayouts/slideLayout12.xml" Type="http://schemas.openxmlformats.org/officeDocument/2006/relationships/slideLayout"/>
<Relationship Id="rId2" Target="../notesSlides/notesSlide22.xml" Type="http://schemas.openxmlformats.org/officeDocument/2006/relationships/notesSlide"/>
<Relationship Id="rId3" Target="../media/image6.png" Type="http://schemas.openxmlformats.org/officeDocument/2006/relationships/image"/>
<Relationship Id="rId4" Target="../media/image7.png" Type="http://schemas.openxmlformats.org/officeDocument/2006/relationships/image"/>
<Relationship Id="rId5" Target="../media/image8.png" Type="http://schemas.openxmlformats.org/officeDocument/2006/relationships/image"/>
<Relationship Id="rId6" Target="../media/image9.png" Type="http://schemas.openxmlformats.org/officeDocument/2006/relationships/image"/>
<Relationship Id="rId7" Target="../media/image21.png" Type="http://schemas.openxmlformats.org/officeDocument/2006/relationships/image"/>
<Relationship Id="rId8" Target="../charts/chart4.xml" Type="http://schemas.openxmlformats.org/officeDocument/2006/relationships/chart"/>
</Relationships>

</file>

<file path=ppt/slides/_rels/slide23.xml.rels><?xml version="1.0" encoding="UTF-8" standalone="no"?>
<Relationships xmlns="http://schemas.openxmlformats.org/package/2006/relationships">
<Relationship Id="rId1" Target="../slideLayouts/slideLayout12.xml" Type="http://schemas.openxmlformats.org/officeDocument/2006/relationships/slideLayout"/>
<Relationship Id="rId2" Target="../notesSlides/notesSlide23.xml" Type="http://schemas.openxmlformats.org/officeDocument/2006/relationships/notesSlide"/>
<Relationship Id="rId3" Target="../media/image6.png" Type="http://schemas.openxmlformats.org/officeDocument/2006/relationships/image"/>
<Relationship Id="rId4" Target="../media/image7.png" Type="http://schemas.openxmlformats.org/officeDocument/2006/relationships/image"/>
<Relationship Id="rId5" Target="../media/image8.png" Type="http://schemas.openxmlformats.org/officeDocument/2006/relationships/image"/>
<Relationship Id="rId6" Target="../media/image9.png" Type="http://schemas.openxmlformats.org/officeDocument/2006/relationships/image"/>
<Relationship Id="rId7" Target="../media/image21.png" Type="http://schemas.openxmlformats.org/officeDocument/2006/relationships/image"/>
<Relationship Id="rId8" Target="../charts/chart5.xml" Type="http://schemas.openxmlformats.org/officeDocument/2006/relationships/chart"/>
</Relationships>

</file>

<file path=ppt/slides/_rels/slide24.xml.rels><?xml version="1.0" encoding="UTF-8" standalone="no"?>
<Relationships xmlns="http://schemas.openxmlformats.org/package/2006/relationships">
<Relationship Id="rId1" Target="../slideLayouts/slideLayout12.xml" Type="http://schemas.openxmlformats.org/officeDocument/2006/relationships/slideLayout"/>
<Relationship Id="rId2" Target="../notesSlides/notesSlide24.xml" Type="http://schemas.openxmlformats.org/officeDocument/2006/relationships/notesSlide"/>
<Relationship Id="rId3" Target="../media/image6.png" Type="http://schemas.openxmlformats.org/officeDocument/2006/relationships/image"/>
<Relationship Id="rId4" Target="../media/image7.png" Type="http://schemas.openxmlformats.org/officeDocument/2006/relationships/image"/>
<Relationship Id="rId5" Target="../media/image8.png" Type="http://schemas.openxmlformats.org/officeDocument/2006/relationships/image"/>
<Relationship Id="rId6" Target="../media/image9.png" Type="http://schemas.openxmlformats.org/officeDocument/2006/relationships/image"/>
<Relationship Id="rId7" Target="../media/image21.png" Type="http://schemas.openxmlformats.org/officeDocument/2006/relationships/image"/>
<Relationship Id="rId8" Target="../charts/chart6.xml" Type="http://schemas.openxmlformats.org/officeDocument/2006/relationships/chart"/>
</Relationships>

</file>

<file path=ppt/slides/_rels/slide25.xml.rels><?xml version="1.0" encoding="UTF-8" standalone="no"?>
<Relationships xmlns="http://schemas.openxmlformats.org/package/2006/relationships">
<Relationship Id="rId1" Target="../slideLayouts/slideLayout12.xml" Type="http://schemas.openxmlformats.org/officeDocument/2006/relationships/slideLayout"/>
<Relationship Id="rId10" Target="../charts/chart9.xml" Type="http://schemas.openxmlformats.org/officeDocument/2006/relationships/chart"/>
<Relationship Id="rId11" Target="../charts/chart10.xml" Type="http://schemas.openxmlformats.org/officeDocument/2006/relationships/chart"/>
<Relationship Id="rId12" Target="../media/image23.png" Type="http://schemas.openxmlformats.org/officeDocument/2006/relationships/image"/>
<Relationship Id="rId2" Target="../notesSlides/notesSlide25.xml" Type="http://schemas.openxmlformats.org/officeDocument/2006/relationships/notesSlide"/>
<Relationship Id="rId3" Target="../media/image22.png" Type="http://schemas.openxmlformats.org/officeDocument/2006/relationships/image"/>
<Relationship Id="rId4" Target="../charts/chart7.xml" Type="http://schemas.openxmlformats.org/officeDocument/2006/relationships/chart"/>
<Relationship Id="rId5" Target="../charts/chart8.xml" Type="http://schemas.openxmlformats.org/officeDocument/2006/relationships/chart"/>
<Relationship Id="rId6" Target="../media/image6.png" Type="http://schemas.openxmlformats.org/officeDocument/2006/relationships/image"/>
<Relationship Id="rId7" Target="../media/image7.png" Type="http://schemas.openxmlformats.org/officeDocument/2006/relationships/image"/>
<Relationship Id="rId8" Target="../media/image8.png" Type="http://schemas.openxmlformats.org/officeDocument/2006/relationships/image"/>
<Relationship Id="rId9" Target="../media/image9.png" Type="http://schemas.openxmlformats.org/officeDocument/2006/relationships/image"/>
</Relationships>

</file>

<file path=ppt/slides/_rels/slide26.xml.rels><?xml version="1.0" encoding="UTF-8" standalone="no"?>
<Relationships xmlns="http://schemas.openxmlformats.org/package/2006/relationships">
<Relationship Id="rId1" Target="../slideLayouts/slideLayout12.xml" Type="http://schemas.openxmlformats.org/officeDocument/2006/relationships/slideLayout"/>
<Relationship Id="rId2" Target="../notesSlides/notesSlide26.xml" Type="http://schemas.openxmlformats.org/officeDocument/2006/relationships/notesSlide"/>
<Relationship Id="rId3" Target="../media/image6.png" Type="http://schemas.openxmlformats.org/officeDocument/2006/relationships/image"/>
<Relationship Id="rId4" Target="../media/image7.png" Type="http://schemas.openxmlformats.org/officeDocument/2006/relationships/image"/>
<Relationship Id="rId5" Target="../media/image8.png" Type="http://schemas.openxmlformats.org/officeDocument/2006/relationships/image"/>
<Relationship Id="rId6" Target="../media/image9.png" Type="http://schemas.openxmlformats.org/officeDocument/2006/relationships/image"/>
</Relationships>

</file>

<file path=ppt/slides/_rels/slide27.xml.rels><?xml version="1.0" encoding="UTF-8" standalone="no"?>
<Relationships xmlns="http://schemas.openxmlformats.org/package/2006/relationships">
<Relationship Id="rId1" Target="../slideLayouts/slideLayout1.xml" Type="http://schemas.openxmlformats.org/officeDocument/2006/relationships/slideLayout"/>
<Relationship Id="rId2" Target="../notesSlides/notesSlide27.xml" Type="http://schemas.openxmlformats.org/officeDocument/2006/relationships/notesSlide"/>
<Relationship Id="rId3" Target="../media/image1.jpeg" Type="http://schemas.openxmlformats.org/officeDocument/2006/relationships/image"/>
<Relationship Id="rId4" Target="cid:image002.jpg@01D579CF.EDF07E50" TargetMode="External" Type="http://schemas.openxmlformats.org/officeDocument/2006/relationships/image"/>
<Relationship Id="rId5" Target="../media/image2.png" Type="http://schemas.openxmlformats.org/officeDocument/2006/relationships/image"/>
<Relationship Id="rId6" Target="../media/image3.png" Type="http://schemas.openxmlformats.org/officeDocument/2006/relationships/image"/>
<Relationship Id="rId7" Target="../media/image4.jpeg" Type="http://schemas.openxmlformats.org/officeDocument/2006/relationships/image"/>
<Relationship Id="rId8" Target="../media/image5.emf" Type="http://schemas.openxmlformats.org/officeDocument/2006/relationships/image"/>
</Relationships>

</file>

<file path=ppt/slides/_rels/slide3.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3.xml" Type="http://schemas.openxmlformats.org/officeDocument/2006/relationships/notesSlide"/>
</Relationships>

</file>

<file path=ppt/slides/_rels/slide4.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4.xml" Type="http://schemas.openxmlformats.org/officeDocument/2006/relationships/notesSlide"/>
<Relationship Id="rId3" Target="../media/image6.png" Type="http://schemas.openxmlformats.org/officeDocument/2006/relationships/image"/>
<Relationship Id="rId4" Target="../media/image7.png" Type="http://schemas.openxmlformats.org/officeDocument/2006/relationships/image"/>
<Relationship Id="rId5" Target="../media/image8.png" Type="http://schemas.openxmlformats.org/officeDocument/2006/relationships/image"/>
<Relationship Id="rId6" Target="../media/image9.png" Type="http://schemas.openxmlformats.org/officeDocument/2006/relationships/image"/>
</Relationships>

</file>

<file path=ppt/slides/_rels/slide5.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5.xml" Type="http://schemas.openxmlformats.org/officeDocument/2006/relationships/notesSlide"/>
<Relationship Id="rId3" Target="../media/image6.png" Type="http://schemas.openxmlformats.org/officeDocument/2006/relationships/image"/>
<Relationship Id="rId4" Target="../media/image7.png" Type="http://schemas.openxmlformats.org/officeDocument/2006/relationships/image"/>
<Relationship Id="rId5" Target="../media/image8.png" Type="http://schemas.openxmlformats.org/officeDocument/2006/relationships/image"/>
<Relationship Id="rId6" Target="../media/image9.png" Type="http://schemas.openxmlformats.org/officeDocument/2006/relationships/image"/>
</Relationships>

</file>

<file path=ppt/slides/_rels/slide6.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6.xml" Type="http://schemas.openxmlformats.org/officeDocument/2006/relationships/notesSlide"/>
<Relationship Id="rId3" Target="../media/image6.png" Type="http://schemas.openxmlformats.org/officeDocument/2006/relationships/image"/>
<Relationship Id="rId4" Target="../media/image7.png" Type="http://schemas.openxmlformats.org/officeDocument/2006/relationships/image"/>
<Relationship Id="rId5" Target="../media/image8.png" Type="http://schemas.openxmlformats.org/officeDocument/2006/relationships/image"/>
<Relationship Id="rId6" Target="../media/image9.png" Type="http://schemas.openxmlformats.org/officeDocument/2006/relationships/image"/>
</Relationships>

</file>

<file path=ppt/slides/_rels/slide7.xml.rels><?xml version="1.0" encoding="UTF-8" standalone="no"?>
<Relationships xmlns="http://schemas.openxmlformats.org/package/2006/relationships">
<Relationship Id="rId1" Target="../slideLayouts/slideLayout12.xml" Type="http://schemas.openxmlformats.org/officeDocument/2006/relationships/slideLayout"/>
<Relationship Id="rId2" Target="../notesSlides/notesSlide7.xml" Type="http://schemas.openxmlformats.org/officeDocument/2006/relationships/notesSlide"/>
<Relationship Id="rId3" Target="../media/image10.png" Type="http://schemas.openxmlformats.org/officeDocument/2006/relationships/image"/>
<Relationship Id="rId4" Target="../media/image11.png" Type="http://schemas.openxmlformats.org/officeDocument/2006/relationships/image"/>
<Relationship Id="rId5" Target="../media/image12.png" Type="http://schemas.openxmlformats.org/officeDocument/2006/relationships/image"/>
<Relationship Id="rId6" Target="../media/image6.png" Type="http://schemas.openxmlformats.org/officeDocument/2006/relationships/image"/>
<Relationship Id="rId7" Target="../media/image7.png" Type="http://schemas.openxmlformats.org/officeDocument/2006/relationships/image"/>
<Relationship Id="rId8" Target="../media/image8.png" Type="http://schemas.openxmlformats.org/officeDocument/2006/relationships/image"/>
<Relationship Id="rId9" Target="../media/image9.png" Type="http://schemas.openxmlformats.org/officeDocument/2006/relationships/image"/>
</Relationships>

</file>

<file path=ppt/slides/_rels/slide8.xml.rels><?xml version="1.0" encoding="UTF-8" standalone="no"?>
<Relationships xmlns="http://schemas.openxmlformats.org/package/2006/relationships">
<Relationship Id="rId1" Target="../slideLayouts/slideLayout12.xml" Type="http://schemas.openxmlformats.org/officeDocument/2006/relationships/slideLayout"/>
<Relationship Id="rId10" Target="../media/image13.png" Type="http://schemas.openxmlformats.org/officeDocument/2006/relationships/image"/>
<Relationship Id="rId11" Target="../media/image14.png" Type="http://schemas.openxmlformats.org/officeDocument/2006/relationships/image"/>
<Relationship Id="rId2" Target="../notesSlides/notesSlide8.xml" Type="http://schemas.openxmlformats.org/officeDocument/2006/relationships/notesSlide"/>
<Relationship Id="rId3" Target="../media/image10.png" Type="http://schemas.openxmlformats.org/officeDocument/2006/relationships/image"/>
<Relationship Id="rId4" Target="../media/image11.png" Type="http://schemas.openxmlformats.org/officeDocument/2006/relationships/image"/>
<Relationship Id="rId5" Target="../media/image12.png" Type="http://schemas.openxmlformats.org/officeDocument/2006/relationships/image"/>
<Relationship Id="rId6" Target="../media/image6.png" Type="http://schemas.openxmlformats.org/officeDocument/2006/relationships/image"/>
<Relationship Id="rId7" Target="../media/image7.png" Type="http://schemas.openxmlformats.org/officeDocument/2006/relationships/image"/>
<Relationship Id="rId8" Target="../media/image8.png" Type="http://schemas.openxmlformats.org/officeDocument/2006/relationships/image"/>
<Relationship Id="rId9" Target="../media/image9.png" Type="http://schemas.openxmlformats.org/officeDocument/2006/relationships/image"/>
</Relationships>

</file>

<file path=ppt/slides/_rels/slide9.xml.rels><?xml version="1.0" encoding="UTF-8" standalone="no"?>
<Relationships xmlns="http://schemas.openxmlformats.org/package/2006/relationships">
<Relationship Id="rId1" Target="../slideLayouts/slideLayout12.xml" Type="http://schemas.openxmlformats.org/officeDocument/2006/relationships/slideLayout"/>
<Relationship Id="rId10" Target="../media/image15.png" Type="http://schemas.openxmlformats.org/officeDocument/2006/relationships/image"/>
<Relationship Id="rId2" Target="../notesSlides/notesSlide9.xml" Type="http://schemas.openxmlformats.org/officeDocument/2006/relationships/notesSlide"/>
<Relationship Id="rId3" Target="../media/image10.png" Type="http://schemas.openxmlformats.org/officeDocument/2006/relationships/image"/>
<Relationship Id="rId4" Target="../media/image11.png" Type="http://schemas.openxmlformats.org/officeDocument/2006/relationships/image"/>
<Relationship Id="rId5" Target="../media/image12.png" Type="http://schemas.openxmlformats.org/officeDocument/2006/relationships/image"/>
<Relationship Id="rId6" Target="../media/image6.png" Type="http://schemas.openxmlformats.org/officeDocument/2006/relationships/image"/>
<Relationship Id="rId7" Target="../media/image7.png" Type="http://schemas.openxmlformats.org/officeDocument/2006/relationships/image"/>
<Relationship Id="rId8" Target="../media/image8.png" Type="http://schemas.openxmlformats.org/officeDocument/2006/relationships/image"/>
<Relationship Id="rId9" Target="../media/image9.png" Type="http://schemas.openxmlformats.org/officeDocument/2006/relationships/image"/>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2" name="Google Shape;102;p1"/>
          <p:cNvSpPr txBox="1">
            <a:spLocks noGrp="1"/>
          </p:cNvSpPr>
          <p:nvPr>
            <p:ph type="title" idx="4294967295"/>
          </p:nvPr>
        </p:nvSpPr>
        <p:spPr>
          <a:xfrm>
            <a:off x="1784848" y="1453784"/>
            <a:ext cx="10407152" cy="2800446"/>
          </a:xfrm>
          <a:prstGeom prst="rect">
            <a:avLst/>
          </a:prstGeom>
          <a:noFill/>
          <a:ln>
            <a:noFill/>
          </a:ln>
        </p:spPr>
        <p:txBody>
          <a:bodyPr spcFirstLastPara="1" vert="horz" wrap="square" lIns="121900" tIns="121900" rIns="121900" bIns="121900" rtlCol="0" anchor="t" anchorCtr="0">
            <a:noAutofit/>
          </a:bodyPr>
          <a:lstStyle/>
          <a:p>
            <a:pPr algn="ctr">
              <a:lnSpc>
                <a:spcPct val="100000"/>
              </a:lnSpc>
              <a:spcBef>
                <a:spcPts val="0"/>
              </a:spcBef>
              <a:buSzPts val="2800"/>
            </a:pPr>
            <a:r>
              <a:rPr lang="nl-BE" sz="5400" b="1" dirty="0">
                <a:latin typeface="+mn-lt"/>
              </a:rPr>
              <a:t>Activering van Langdurig Werkzoekenden</a:t>
            </a:r>
            <a:br>
              <a:rPr lang="nl-BE" sz="5400" b="1" dirty="0">
                <a:latin typeface="+mn-lt"/>
              </a:rPr>
            </a:br>
            <a:br>
              <a:rPr lang="nl-BE" sz="1050" b="1" dirty="0">
                <a:latin typeface="+mn-lt"/>
              </a:rPr>
            </a:br>
            <a:r>
              <a:rPr lang="nl-BE" sz="2600" dirty="0">
                <a:latin typeface="+mn-lt"/>
              </a:rPr>
              <a:t>Op zoek naar hefbomen aan de hand van een mixed-</a:t>
            </a:r>
            <a:r>
              <a:rPr lang="nl-BE" sz="2600" dirty="0" err="1">
                <a:latin typeface="+mn-lt"/>
              </a:rPr>
              <a:t>methods</a:t>
            </a:r>
            <a:r>
              <a:rPr lang="nl-BE" sz="2600" dirty="0">
                <a:latin typeface="+mn-lt"/>
              </a:rPr>
              <a:t> benadering</a:t>
            </a:r>
          </a:p>
        </p:txBody>
      </p:sp>
      <p:sp>
        <p:nvSpPr>
          <p:cNvPr id="103" name="Google Shape;103;p1"/>
          <p:cNvSpPr txBox="1">
            <a:spLocks noGrp="1"/>
          </p:cNvSpPr>
          <p:nvPr>
            <p:ph type="body" idx="4294967295"/>
          </p:nvPr>
        </p:nvSpPr>
        <p:spPr>
          <a:xfrm>
            <a:off x="3929152" y="4728480"/>
            <a:ext cx="5644426" cy="1086394"/>
          </a:xfrm>
          <a:prstGeom prst="rect">
            <a:avLst/>
          </a:prstGeom>
          <a:noFill/>
          <a:ln>
            <a:noFill/>
          </a:ln>
        </p:spPr>
        <p:txBody>
          <a:bodyPr spcFirstLastPara="1" vert="horz" wrap="square" lIns="121900" tIns="121900" rIns="121900" bIns="121900" rtlCol="0" anchor="ctr" anchorCtr="0">
            <a:normAutofit/>
          </a:bodyPr>
          <a:lstStyle/>
          <a:p>
            <a:pPr marL="0" indent="0" algn="ctr">
              <a:lnSpc>
                <a:spcPct val="115000"/>
              </a:lnSpc>
              <a:spcBef>
                <a:spcPts val="0"/>
              </a:spcBef>
              <a:buSzPts val="1800"/>
              <a:buNone/>
            </a:pPr>
            <a:r>
              <a:rPr lang="nl-BE" sz="1600" i="1" dirty="0"/>
              <a:t>Samen Kennis Maken - VDAB</a:t>
            </a:r>
          </a:p>
          <a:p>
            <a:pPr marL="0" indent="0" algn="ctr">
              <a:lnSpc>
                <a:spcPct val="115000"/>
              </a:lnSpc>
              <a:spcBef>
                <a:spcPts val="0"/>
              </a:spcBef>
              <a:buSzPts val="1800"/>
              <a:buNone/>
            </a:pPr>
            <a:r>
              <a:rPr lang="nl-BE" sz="1600" i="1" dirty="0"/>
              <a:t>22 april 2024 | 09u30 - 17u00 | </a:t>
            </a:r>
            <a:r>
              <a:rPr lang="nl-BE" sz="1600" i="1" dirty="0" err="1"/>
              <a:t>Vestar</a:t>
            </a:r>
            <a:r>
              <a:rPr lang="nl-BE" sz="1600" i="1" dirty="0"/>
              <a:t> Antwerpen</a:t>
            </a:r>
            <a:endParaRPr sz="1600" i="1" dirty="0"/>
          </a:p>
        </p:txBody>
      </p:sp>
      <p:pic>
        <p:nvPicPr>
          <p:cNvPr id="2" name="Afbeelding 1">
            <a:extLst>
              <a:ext uri="{FF2B5EF4-FFF2-40B4-BE49-F238E27FC236}">
                <a16:creationId xmlns:a16="http://schemas.microsoft.com/office/drawing/2014/main" id="{AB3469CC-9F6B-8956-5911-8DD862A97CC3}"/>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907325" y="6342135"/>
            <a:ext cx="1844040" cy="381000"/>
          </a:xfrm>
          <a:prstGeom prst="rect">
            <a:avLst/>
          </a:prstGeom>
          <a:noFill/>
          <a:ln>
            <a:noFill/>
          </a:ln>
        </p:spPr>
      </p:pic>
      <p:graphicFrame>
        <p:nvGraphicFramePr>
          <p:cNvPr id="7" name="Tabel 6">
            <a:extLst>
              <a:ext uri="{FF2B5EF4-FFF2-40B4-BE49-F238E27FC236}">
                <a16:creationId xmlns:a16="http://schemas.microsoft.com/office/drawing/2014/main" id="{C25D9673-7EE3-0E17-F598-75446E616606}"/>
              </a:ext>
            </a:extLst>
          </p:cNvPr>
          <p:cNvGraphicFramePr>
            <a:graphicFrameLocks noGrp="1"/>
          </p:cNvGraphicFramePr>
          <p:nvPr>
            <p:extLst>
              <p:ext uri="{D42A27DB-BD31-4B8C-83A1-F6EECF244321}">
                <p14:modId xmlns:p14="http://schemas.microsoft.com/office/powerpoint/2010/main" val="3637368865"/>
              </p:ext>
            </p:extLst>
          </p:nvPr>
        </p:nvGraphicFramePr>
        <p:xfrm>
          <a:off x="7944549" y="6389506"/>
          <a:ext cx="2417561" cy="286258"/>
        </p:xfrm>
        <a:graphic>
          <a:graphicData uri="http://schemas.openxmlformats.org/drawingml/2006/table">
            <a:tbl>
              <a:tblPr firstRow="1" firstCol="1" bandRow="1"/>
              <a:tblGrid>
                <a:gridCol w="378294">
                  <a:extLst>
                    <a:ext uri="{9D8B030D-6E8A-4147-A177-3AD203B41FA5}">
                      <a16:colId xmlns:a16="http://schemas.microsoft.com/office/drawing/2014/main" val="1989040540"/>
                    </a:ext>
                  </a:extLst>
                </a:gridCol>
                <a:gridCol w="2039267">
                  <a:extLst>
                    <a:ext uri="{9D8B030D-6E8A-4147-A177-3AD203B41FA5}">
                      <a16:colId xmlns:a16="http://schemas.microsoft.com/office/drawing/2014/main" val="4225448143"/>
                    </a:ext>
                  </a:extLst>
                </a:gridCol>
              </a:tblGrid>
              <a:tr h="0">
                <a:tc>
                  <a:txBody>
                    <a:bodyPr/>
                    <a:lstStyle/>
                    <a:p>
                      <a:pPr algn="just">
                        <a:lnSpc>
                          <a:spcPct val="85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B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85000"/>
                        </a:lnSpc>
                        <a:spcAft>
                          <a:spcPts val="0"/>
                        </a:spcAft>
                      </a:pPr>
                      <a:r>
                        <a:rPr lang="en-US" sz="1100" b="1" kern="100" dirty="0">
                          <a:solidFill>
                            <a:srgbClr val="1F4E79"/>
                          </a:solidFill>
                          <a:effectLst/>
                          <a:latin typeface="Calibri" panose="020F0502020204030204" pitchFamily="34" charset="0"/>
                          <a:ea typeface="Calibri" panose="020F0502020204030204" pitchFamily="34" charset="0"/>
                          <a:cs typeface="Calibri" panose="020F0502020204030204" pitchFamily="34" charset="0"/>
                        </a:rPr>
                        <a:t>Department of Economics</a:t>
                      </a:r>
                    </a:p>
                    <a:p>
                      <a:pPr algn="just">
                        <a:lnSpc>
                          <a:spcPct val="85000"/>
                        </a:lnSpc>
                        <a:spcAft>
                          <a:spcPts val="800"/>
                        </a:spcAft>
                      </a:pPr>
                      <a:r>
                        <a:rPr lang="en-US" sz="1100" b="1" kern="100" dirty="0">
                          <a:solidFill>
                            <a:srgbClr val="1F4E79"/>
                          </a:solidFill>
                          <a:effectLst/>
                          <a:latin typeface="Calibri" panose="020F0502020204030204" pitchFamily="34" charset="0"/>
                          <a:ea typeface="Calibri" panose="020F0502020204030204" pitchFamily="34" charset="0"/>
                          <a:cs typeface="Calibri" panose="020F0502020204030204" pitchFamily="34" charset="0"/>
                        </a:rPr>
                        <a:t>University of Antwerp</a:t>
                      </a:r>
                      <a:endParaRPr lang="nl-B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95590344"/>
                  </a:ext>
                </a:extLst>
              </a:tr>
            </a:tbl>
          </a:graphicData>
        </a:graphic>
      </p:graphicFrame>
      <p:pic>
        <p:nvPicPr>
          <p:cNvPr id="1029" name="Afbeelding 11">
            <a:extLst>
              <a:ext uri="{FF2B5EF4-FFF2-40B4-BE49-F238E27FC236}">
                <a16:creationId xmlns:a16="http://schemas.microsoft.com/office/drawing/2014/main" id="{B756EC15-EBDF-CB90-EC92-945E93DCC1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5885" y="6361307"/>
            <a:ext cx="334856" cy="331788"/>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4CAB3113-9E11-D01B-1C59-2BD61FA99ED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84847" y="6473385"/>
            <a:ext cx="2176145" cy="219710"/>
          </a:xfrm>
          <a:prstGeom prst="rect">
            <a:avLst/>
          </a:prstGeom>
          <a:noFill/>
        </p:spPr>
      </p:pic>
      <p:pic>
        <p:nvPicPr>
          <p:cNvPr id="9" name="Google Shape;159;g29546739458_6_43">
            <a:extLst>
              <a:ext uri="{FF2B5EF4-FFF2-40B4-BE49-F238E27FC236}">
                <a16:creationId xmlns:a16="http://schemas.microsoft.com/office/drawing/2014/main" id="{B729740A-2552-B6C2-B9B7-5C2FD97A6E65}"/>
              </a:ext>
            </a:extLst>
          </p:cNvPr>
          <p:cNvPicPr/>
          <p:nvPr/>
        </p:nvPicPr>
        <p:blipFill rotWithShape="1">
          <a:blip r:embed="rId7">
            <a:alphaModFix/>
            <a:extLst>
              <a:ext uri="{28A0092B-C50C-407E-A947-70E740481C1C}">
                <a14:useLocalDpi xmlns:a14="http://schemas.microsoft.com/office/drawing/2010/main" val="0"/>
              </a:ext>
            </a:extLst>
          </a:blip>
          <a:srcRect l="88270" t="86976" r="1570" b="2815"/>
          <a:stretch/>
        </p:blipFill>
        <p:spPr>
          <a:xfrm>
            <a:off x="11308443" y="6380659"/>
            <a:ext cx="823730" cy="452755"/>
          </a:xfrm>
          <a:prstGeom prst="rect">
            <a:avLst/>
          </a:prstGeom>
          <a:noFill/>
          <a:ln>
            <a:noFill/>
          </a:ln>
        </p:spPr>
      </p:pic>
      <p:pic>
        <p:nvPicPr>
          <p:cNvPr id="3" name="Afbeelding 2">
            <a:extLst>
              <a:ext uri="{FF2B5EF4-FFF2-40B4-BE49-F238E27FC236}">
                <a16:creationId xmlns:a16="http://schemas.microsoft.com/office/drawing/2014/main" id="{AB1F8578-E229-2B9C-14E6-266467ADF114}"/>
              </a:ext>
            </a:extLst>
          </p:cNvPr>
          <p:cNvPicPr>
            <a:picLocks noChangeAspect="1"/>
          </p:cNvPicPr>
          <p:nvPr/>
        </p:nvPicPr>
        <p:blipFill rotWithShape="1">
          <a:blip r:embed="rId8">
            <a:extLst>
              <a:ext uri="{28A0092B-C50C-407E-A947-70E740481C1C}">
                <a14:useLocalDpi xmlns:a14="http://schemas.microsoft.com/office/drawing/2010/main" val="0"/>
              </a:ext>
            </a:extLst>
          </a:blip>
          <a:srcRect r="76436"/>
          <a:stretch/>
        </p:blipFill>
        <p:spPr bwMode="auto">
          <a:xfrm>
            <a:off x="1" y="203665"/>
            <a:ext cx="1752600" cy="3203575"/>
          </a:xfrm>
          <a:prstGeom prst="rect">
            <a:avLst/>
          </a:prstGeom>
          <a:noFill/>
          <a:ln>
            <a:noFill/>
          </a:ln>
        </p:spPr>
      </p:pic>
      <p:pic>
        <p:nvPicPr>
          <p:cNvPr id="4" name="Afbeelding 3">
            <a:extLst>
              <a:ext uri="{FF2B5EF4-FFF2-40B4-BE49-F238E27FC236}">
                <a16:creationId xmlns:a16="http://schemas.microsoft.com/office/drawing/2014/main" id="{6EBC1FBE-0B91-04AC-2D60-C3AAE5C80C5E}"/>
              </a:ext>
            </a:extLst>
          </p:cNvPr>
          <p:cNvPicPr>
            <a:picLocks noChangeAspect="1"/>
          </p:cNvPicPr>
          <p:nvPr/>
        </p:nvPicPr>
        <p:blipFill rotWithShape="1">
          <a:blip r:embed="rId8">
            <a:extLst>
              <a:ext uri="{28A0092B-C50C-407E-A947-70E740481C1C}">
                <a14:useLocalDpi xmlns:a14="http://schemas.microsoft.com/office/drawing/2010/main" val="0"/>
              </a:ext>
            </a:extLst>
          </a:blip>
          <a:srcRect r="76436"/>
          <a:stretch/>
        </p:blipFill>
        <p:spPr bwMode="auto">
          <a:xfrm>
            <a:off x="1" y="3450760"/>
            <a:ext cx="1752600" cy="3203575"/>
          </a:xfrm>
          <a:prstGeom prst="rect">
            <a:avLst/>
          </a:prstGeom>
          <a:noFill/>
          <a:ln>
            <a:noFill/>
          </a:ln>
        </p:spPr>
      </p:pic>
    </p:spTree>
    <p:extLst>
      <p:ext uri="{BB962C8B-B14F-4D97-AF65-F5344CB8AC3E}">
        <p14:creationId xmlns:p14="http://schemas.microsoft.com/office/powerpoint/2010/main" val="2682559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C185345F-A390-B052-4A0B-D4BD603F223C}"/>
              </a:ext>
            </a:extLst>
          </p:cNvPr>
          <p:cNvSpPr>
            <a:spLocks noGrp="1"/>
          </p:cNvSpPr>
          <p:nvPr>
            <p:ph type="body" idx="1"/>
          </p:nvPr>
        </p:nvSpPr>
        <p:spPr>
          <a:xfrm>
            <a:off x="1435072" y="1109032"/>
            <a:ext cx="10280903" cy="6425615"/>
          </a:xfrm>
        </p:spPr>
        <p:txBody>
          <a:bodyPr>
            <a:normAutofit/>
          </a:bodyPr>
          <a:lstStyle/>
          <a:p>
            <a:pPr marL="358775" indent="-358775" algn="just"/>
            <a:r>
              <a:rPr lang="nl-BE" sz="2000" b="1" dirty="0">
                <a:cs typeface="Arial" panose="020B0604020202020204" pitchFamily="34" charset="0"/>
              </a:rPr>
              <a:t>Welzijn, maatschappelijk nut en sociaal contact </a:t>
            </a:r>
            <a:r>
              <a:rPr lang="nl-BE" sz="2000" dirty="0">
                <a:cs typeface="Arial" panose="020B0604020202020204" pitchFamily="34" charset="0"/>
              </a:rPr>
              <a:t>zijn belangrijke motieven voor de arbeidswens van LWZ</a:t>
            </a: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r>
              <a:rPr lang="nl-BE" sz="1800" b="0" i="1" u="none" strike="noStrike" dirty="0">
                <a:solidFill>
                  <a:srgbClr val="000000"/>
                </a:solidFill>
                <a:effectLst/>
              </a:rPr>
              <a:t>"Werk geeft financiële vrijheid, </a:t>
            </a:r>
            <a:r>
              <a:rPr lang="nl-BE" sz="1800" b="0" i="1" u="none" strike="noStrike" dirty="0">
                <a:solidFill>
                  <a:srgbClr val="00B0F0"/>
                </a:solidFill>
                <a:effectLst/>
              </a:rPr>
              <a:t>ik moet alles kunnen betalen en het groeit niet aan de bomen.</a:t>
            </a:r>
            <a:r>
              <a:rPr lang="nl-BE" sz="1800" b="0" i="1" u="none" strike="noStrike" dirty="0">
                <a:solidFill>
                  <a:srgbClr val="000000"/>
                </a:solidFill>
                <a:effectLst/>
              </a:rPr>
              <a:t>" </a:t>
            </a:r>
            <a:endParaRPr lang="nl-BE" sz="1800" i="1" dirty="0">
              <a:solidFill>
                <a:srgbClr val="000000"/>
              </a:solidFill>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p:txBody>
      </p:sp>
      <p:pic>
        <p:nvPicPr>
          <p:cNvPr id="2054" name="Picture 6">
            <a:extLst>
              <a:ext uri="{FF2B5EF4-FFF2-40B4-BE49-F238E27FC236}">
                <a16:creationId xmlns:a16="http://schemas.microsoft.com/office/drawing/2014/main" id="{15869EA7-41F1-4ACA-87C9-4129C51214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360" b="7051"/>
          <a:stretch/>
        </p:blipFill>
        <p:spPr bwMode="auto">
          <a:xfrm>
            <a:off x="2782961" y="2374719"/>
            <a:ext cx="7269203" cy="2677828"/>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a:extLst>
              <a:ext uri="{FF2B5EF4-FFF2-40B4-BE49-F238E27FC236}">
                <a16:creationId xmlns:a16="http://schemas.microsoft.com/office/drawing/2014/main" id="{00AF696A-6757-AAE8-E588-38AA1BA6DD03}"/>
              </a:ext>
            </a:extLst>
          </p:cNvPr>
          <p:cNvSpPr/>
          <p:nvPr/>
        </p:nvSpPr>
        <p:spPr>
          <a:xfrm>
            <a:off x="1555893" y="5132542"/>
            <a:ext cx="9723338" cy="120033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nl-BE" sz="1800" b="0" i="1" u="none" strike="noStrike" dirty="0">
                <a:solidFill>
                  <a:srgbClr val="000000"/>
                </a:solidFill>
                <a:effectLst/>
              </a:rPr>
              <a:t>"Iedere mens moet werken, alle gezonde mensen moeten werken, zieke mensen geen probleem, maar </a:t>
            </a:r>
            <a:r>
              <a:rPr lang="nl-BE" sz="1800" b="0" i="1" u="none" strike="noStrike" dirty="0">
                <a:solidFill>
                  <a:srgbClr val="92D050"/>
                </a:solidFill>
                <a:effectLst/>
              </a:rPr>
              <a:t>gezonde mensen moeten werken en belastingen betalen, op die manier helpen we elkaar.</a:t>
            </a:r>
            <a:r>
              <a:rPr lang="nl-BE" sz="1800" b="0" i="1" u="none" strike="noStrike" dirty="0">
                <a:solidFill>
                  <a:srgbClr val="000000"/>
                </a:solidFill>
                <a:effectLst/>
              </a:rPr>
              <a:t>”</a:t>
            </a:r>
          </a:p>
          <a:p>
            <a:pPr algn="ctr"/>
            <a:endParaRPr lang="nl-BE" dirty="0"/>
          </a:p>
        </p:txBody>
      </p:sp>
      <p:sp>
        <p:nvSpPr>
          <p:cNvPr id="9" name="Rechthoek 8">
            <a:extLst>
              <a:ext uri="{FF2B5EF4-FFF2-40B4-BE49-F238E27FC236}">
                <a16:creationId xmlns:a16="http://schemas.microsoft.com/office/drawing/2014/main" id="{AADFDEFC-DC1D-D058-8DE5-39F75E0A0003}"/>
              </a:ext>
            </a:extLst>
          </p:cNvPr>
          <p:cNvSpPr/>
          <p:nvPr/>
        </p:nvSpPr>
        <p:spPr>
          <a:xfrm>
            <a:off x="1555893" y="5052547"/>
            <a:ext cx="9563211" cy="135121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nl-BE" sz="1800" b="0" i="1" u="none" strike="noStrike" dirty="0">
                <a:solidFill>
                  <a:srgbClr val="000000"/>
                </a:solidFill>
                <a:effectLst/>
              </a:rPr>
              <a:t>"Als mensen werken, werkende mensen zijn gezond. </a:t>
            </a:r>
            <a:r>
              <a:rPr lang="nl-BE" sz="1800" b="0" i="1" u="none" strike="noStrike" dirty="0">
                <a:solidFill>
                  <a:srgbClr val="FFC000"/>
                </a:solidFill>
                <a:effectLst/>
              </a:rPr>
              <a:t>Mensen hebben met werken veel sociale contacten</a:t>
            </a:r>
            <a:r>
              <a:rPr lang="nl-BE" sz="1800" b="0" i="1" u="none" strike="noStrike" dirty="0">
                <a:solidFill>
                  <a:srgbClr val="000000"/>
                </a:solidFill>
                <a:effectLst/>
              </a:rPr>
              <a:t> en ze hebben kansen om te leren, je kan genieten van heel veel aspecten van het werk."</a:t>
            </a:r>
            <a:endParaRPr lang="nl-BE" dirty="0"/>
          </a:p>
          <a:p>
            <a:endParaRPr lang="nl-BE" dirty="0"/>
          </a:p>
        </p:txBody>
      </p:sp>
      <p:sp>
        <p:nvSpPr>
          <p:cNvPr id="7" name="Titel 1">
            <a:extLst>
              <a:ext uri="{FF2B5EF4-FFF2-40B4-BE49-F238E27FC236}">
                <a16:creationId xmlns:a16="http://schemas.microsoft.com/office/drawing/2014/main" id="{C71ED079-8E89-0319-0B7A-EC301252CF5E}"/>
              </a:ext>
            </a:extLst>
          </p:cNvPr>
          <p:cNvSpPr>
            <a:spLocks noGrp="1"/>
          </p:cNvSpPr>
          <p:nvPr>
            <p:ph type="title"/>
          </p:nvPr>
        </p:nvSpPr>
        <p:spPr>
          <a:xfrm>
            <a:off x="1688286" y="282431"/>
            <a:ext cx="9844185" cy="763600"/>
          </a:xfrm>
        </p:spPr>
        <p:txBody>
          <a:bodyPr>
            <a:noAutofit/>
          </a:bodyPr>
          <a:lstStyle/>
          <a:p>
            <a:r>
              <a:rPr lang="nl-BE" sz="3600" b="1" dirty="0">
                <a:solidFill>
                  <a:srgbClr val="217772"/>
                </a:solidFill>
                <a:latin typeface="+mn-lt"/>
              </a:rPr>
              <a:t>Arbeidswens van LWZ</a:t>
            </a:r>
          </a:p>
        </p:txBody>
      </p:sp>
      <p:pic>
        <p:nvPicPr>
          <p:cNvPr id="2" name="Afbeelding 1">
            <a:extLst>
              <a:ext uri="{FF2B5EF4-FFF2-40B4-BE49-F238E27FC236}">
                <a16:creationId xmlns:a16="http://schemas.microsoft.com/office/drawing/2014/main" id="{1D942310-2072-4E45-085E-49D2B246F8E5}"/>
              </a:ext>
            </a:extLst>
          </p:cNvPr>
          <p:cNvPicPr>
            <a:picLocks noChangeAspect="1"/>
          </p:cNvPicPr>
          <p:nvPr/>
        </p:nvPicPr>
        <p:blipFill rotWithShape="1">
          <a:blip r:embed="rId4"/>
          <a:srcRect r="2864" b="15161"/>
          <a:stretch/>
        </p:blipFill>
        <p:spPr>
          <a:xfrm>
            <a:off x="314332" y="1046031"/>
            <a:ext cx="898885" cy="785086"/>
          </a:xfrm>
          <a:prstGeom prst="rect">
            <a:avLst/>
          </a:prstGeom>
        </p:spPr>
      </p:pic>
      <p:pic>
        <p:nvPicPr>
          <p:cNvPr id="6" name="Afbeelding 5">
            <a:extLst>
              <a:ext uri="{FF2B5EF4-FFF2-40B4-BE49-F238E27FC236}">
                <a16:creationId xmlns:a16="http://schemas.microsoft.com/office/drawing/2014/main" id="{D41ACB48-B7E9-923E-D9E6-6EA57C0E4125}"/>
              </a:ext>
            </a:extLst>
          </p:cNvPr>
          <p:cNvPicPr>
            <a:picLocks noChangeAspect="1"/>
          </p:cNvPicPr>
          <p:nvPr/>
        </p:nvPicPr>
        <p:blipFill rotWithShape="1">
          <a:blip r:embed="rId5">
            <a:lum bright="70000" contrast="-70000"/>
          </a:blip>
          <a:srcRect r="8358" b="22515"/>
          <a:stretch/>
        </p:blipFill>
        <p:spPr>
          <a:xfrm>
            <a:off x="314332" y="2351281"/>
            <a:ext cx="947141" cy="800821"/>
          </a:xfrm>
          <a:prstGeom prst="rect">
            <a:avLst/>
          </a:prstGeom>
        </p:spPr>
      </p:pic>
      <p:pic>
        <p:nvPicPr>
          <p:cNvPr id="13" name="Afbeelding 12">
            <a:extLst>
              <a:ext uri="{FF2B5EF4-FFF2-40B4-BE49-F238E27FC236}">
                <a16:creationId xmlns:a16="http://schemas.microsoft.com/office/drawing/2014/main" id="{A94FB96C-CFEA-131A-31B0-5E609D74054C}"/>
              </a:ext>
            </a:extLst>
          </p:cNvPr>
          <p:cNvPicPr>
            <a:picLocks noChangeAspect="1"/>
          </p:cNvPicPr>
          <p:nvPr/>
        </p:nvPicPr>
        <p:blipFill rotWithShape="1">
          <a:blip r:embed="rId6">
            <a:lum bright="70000" contrast="-70000"/>
          </a:blip>
          <a:srcRect t="10801" r="4898" b="22177"/>
          <a:stretch/>
        </p:blipFill>
        <p:spPr>
          <a:xfrm>
            <a:off x="227013" y="5206581"/>
            <a:ext cx="1059005" cy="746308"/>
          </a:xfrm>
          <a:prstGeom prst="rect">
            <a:avLst/>
          </a:prstGeom>
        </p:spPr>
      </p:pic>
      <p:pic>
        <p:nvPicPr>
          <p:cNvPr id="14" name="Afbeelding 13">
            <a:extLst>
              <a:ext uri="{FF2B5EF4-FFF2-40B4-BE49-F238E27FC236}">
                <a16:creationId xmlns:a16="http://schemas.microsoft.com/office/drawing/2014/main" id="{E9B8F202-09B0-B8AF-C1CE-C53179DC85AD}"/>
              </a:ext>
            </a:extLst>
          </p:cNvPr>
          <p:cNvPicPr>
            <a:picLocks noChangeAspect="1"/>
          </p:cNvPicPr>
          <p:nvPr/>
        </p:nvPicPr>
        <p:blipFill rotWithShape="1">
          <a:blip r:embed="rId7">
            <a:lum bright="70000" contrast="-70000"/>
          </a:blip>
          <a:srcRect r="1315" b="16283"/>
          <a:stretch/>
        </p:blipFill>
        <p:spPr>
          <a:xfrm>
            <a:off x="227013" y="3705865"/>
            <a:ext cx="1155872" cy="980552"/>
          </a:xfrm>
          <a:prstGeom prst="rect">
            <a:avLst/>
          </a:prstGeom>
        </p:spPr>
      </p:pic>
    </p:spTree>
    <p:extLst>
      <p:ext uri="{BB962C8B-B14F-4D97-AF65-F5344CB8AC3E}">
        <p14:creationId xmlns:p14="http://schemas.microsoft.com/office/powerpoint/2010/main" val="270776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2" end="12"/>
                                            </p:txEl>
                                          </p:spTgt>
                                        </p:tgtEl>
                                        <p:attrNameLst>
                                          <p:attrName>style.visibility</p:attrName>
                                        </p:attrNameLst>
                                      </p:cBhvr>
                                      <p:to>
                                        <p:strVal val="visible"/>
                                      </p:to>
                                    </p:set>
                                    <p:anim calcmode="lin" valueType="num">
                                      <p:cBhvr additive="base">
                                        <p:cTn id="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C185345F-A390-B052-4A0B-D4BD603F223C}"/>
              </a:ext>
            </a:extLst>
          </p:cNvPr>
          <p:cNvSpPr>
            <a:spLocks noGrp="1"/>
          </p:cNvSpPr>
          <p:nvPr>
            <p:ph type="body" idx="1"/>
          </p:nvPr>
        </p:nvSpPr>
        <p:spPr>
          <a:xfrm>
            <a:off x="1382885" y="1109032"/>
            <a:ext cx="10171175" cy="6425615"/>
          </a:xfrm>
        </p:spPr>
        <p:txBody>
          <a:bodyPr>
            <a:normAutofit/>
          </a:bodyPr>
          <a:lstStyle/>
          <a:p>
            <a:pPr marL="358775" indent="-358775" algn="just"/>
            <a:r>
              <a:rPr lang="nl-BE" sz="2000" dirty="0"/>
              <a:t>LWZ ervaren drempels op de arbeidsmarkt door </a:t>
            </a:r>
            <a:r>
              <a:rPr lang="nl-BE" sz="2000" b="1" dirty="0"/>
              <a:t>discriminatie en/of de afwezigheid van arbeidsgereedheid, beschikbaarheid en werkstimulansen</a:t>
            </a:r>
          </a:p>
          <a:p>
            <a:pPr marL="358775" indent="-358775" algn="just"/>
            <a:r>
              <a:rPr lang="nl-BE" sz="2000" dirty="0"/>
              <a:t>Drempels zijn </a:t>
            </a:r>
            <a:r>
              <a:rPr lang="nl-BE" sz="2000" b="1" dirty="0" err="1"/>
              <a:t>multidimensioneel</a:t>
            </a:r>
            <a:r>
              <a:rPr lang="nl-BE" sz="2000" b="1" dirty="0"/>
              <a:t> en kunnen elkaar versterken</a:t>
            </a: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p:txBody>
      </p:sp>
      <p:pic>
        <p:nvPicPr>
          <p:cNvPr id="2050" name="Picture 2">
            <a:extLst>
              <a:ext uri="{FF2B5EF4-FFF2-40B4-BE49-F238E27FC236}">
                <a16:creationId xmlns:a16="http://schemas.microsoft.com/office/drawing/2014/main" id="{4E7C3A13-C4E4-0CDF-E4B0-AFF0F5C73E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4" b="3452"/>
          <a:stretch/>
        </p:blipFill>
        <p:spPr bwMode="auto">
          <a:xfrm>
            <a:off x="3425358" y="2292096"/>
            <a:ext cx="5892495" cy="3157728"/>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2BDB3FFA-8509-E182-C3E9-D93AD0DF7F98}"/>
              </a:ext>
            </a:extLst>
          </p:cNvPr>
          <p:cNvSpPr/>
          <p:nvPr/>
        </p:nvSpPr>
        <p:spPr>
          <a:xfrm>
            <a:off x="1709875" y="5421285"/>
            <a:ext cx="9844185" cy="135121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nl-BE" i="1" dirty="0"/>
              <a:t>“Als je langdurig werkloos bent, dan ben je </a:t>
            </a:r>
            <a:r>
              <a:rPr lang="nl-BE" i="1" dirty="0">
                <a:solidFill>
                  <a:srgbClr val="00B0F0"/>
                </a:solidFill>
              </a:rPr>
              <a:t>te moeilijk, dan ben je niet flexibel genoeg, dan ben je niet inzetbaar</a:t>
            </a:r>
            <a:r>
              <a:rPr lang="nl-BE" i="1" dirty="0"/>
              <a:t>.”</a:t>
            </a:r>
            <a:endParaRPr lang="nl-BE" dirty="0"/>
          </a:p>
        </p:txBody>
      </p:sp>
      <p:sp>
        <p:nvSpPr>
          <p:cNvPr id="15" name="Rechthoek 14">
            <a:extLst>
              <a:ext uri="{FF2B5EF4-FFF2-40B4-BE49-F238E27FC236}">
                <a16:creationId xmlns:a16="http://schemas.microsoft.com/office/drawing/2014/main" id="{666B19D3-8EBD-90EE-B31F-CEAA478EA9CC}"/>
              </a:ext>
            </a:extLst>
          </p:cNvPr>
          <p:cNvSpPr/>
          <p:nvPr/>
        </p:nvSpPr>
        <p:spPr>
          <a:xfrm>
            <a:off x="1546379" y="5470168"/>
            <a:ext cx="9844185" cy="135121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nl-BE" i="1" dirty="0"/>
              <a:t>“Wat heel moeilijk is, is </a:t>
            </a:r>
            <a:r>
              <a:rPr lang="nl-BE" i="1" dirty="0">
                <a:solidFill>
                  <a:srgbClr val="FFC000"/>
                </a:solidFill>
              </a:rPr>
              <a:t>de competenties, de belangrijkste is bijna altijd de taal, wij moeten vlot Nederlands spreken want onze competenties betekenen niks zonder Nederlands</a:t>
            </a:r>
            <a:r>
              <a:rPr lang="nl-BE" i="1" dirty="0"/>
              <a:t>. Als ze denken elke ding is goed, maar het Nederlands niet, dan gaat het niet werken.”</a:t>
            </a:r>
            <a:endParaRPr lang="nl-BE" dirty="0"/>
          </a:p>
        </p:txBody>
      </p:sp>
      <p:sp>
        <p:nvSpPr>
          <p:cNvPr id="16" name="Rechthoek 15">
            <a:extLst>
              <a:ext uri="{FF2B5EF4-FFF2-40B4-BE49-F238E27FC236}">
                <a16:creationId xmlns:a16="http://schemas.microsoft.com/office/drawing/2014/main" id="{75ADF376-FB0D-1D41-7457-0EB1153597C9}"/>
              </a:ext>
            </a:extLst>
          </p:cNvPr>
          <p:cNvSpPr/>
          <p:nvPr/>
        </p:nvSpPr>
        <p:spPr>
          <a:xfrm>
            <a:off x="1525691" y="5441629"/>
            <a:ext cx="9844185" cy="135121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nl-BE" i="1" dirty="0"/>
              <a:t>“Het zijn meestal mensen die werk zoeken die geen vervoer kunnen permitteren, </a:t>
            </a:r>
            <a:r>
              <a:rPr lang="nl-BE" i="1" dirty="0">
                <a:solidFill>
                  <a:srgbClr val="40A69C"/>
                </a:solidFill>
              </a:rPr>
              <a:t>je hebt werk nodig om vervoer te kunnen betalen</a:t>
            </a:r>
            <a:r>
              <a:rPr lang="nl-BE" i="1" dirty="0"/>
              <a:t>.”</a:t>
            </a:r>
            <a:endParaRPr lang="nl-BE" dirty="0"/>
          </a:p>
        </p:txBody>
      </p:sp>
      <p:sp>
        <p:nvSpPr>
          <p:cNvPr id="17" name="Rechthoek 16">
            <a:extLst>
              <a:ext uri="{FF2B5EF4-FFF2-40B4-BE49-F238E27FC236}">
                <a16:creationId xmlns:a16="http://schemas.microsoft.com/office/drawing/2014/main" id="{20AB627B-BCD0-57BE-D441-73480CCC0722}"/>
              </a:ext>
            </a:extLst>
          </p:cNvPr>
          <p:cNvSpPr/>
          <p:nvPr/>
        </p:nvSpPr>
        <p:spPr>
          <a:xfrm>
            <a:off x="1628127" y="5421285"/>
            <a:ext cx="9844185" cy="135121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nl-BE" i="1" dirty="0"/>
              <a:t>“Nu heb ik per maand, redelijk veel, </a:t>
            </a:r>
            <a:r>
              <a:rPr lang="nl-BE" i="1" dirty="0">
                <a:solidFill>
                  <a:srgbClr val="92D050"/>
                </a:solidFill>
              </a:rPr>
              <a:t>en terug gaan werken betekent minder verdienen. Het gaat echt om 500 euro, dus waarom zou ik dan gaan werken,</a:t>
            </a:r>
            <a:r>
              <a:rPr lang="nl-BE" i="1" dirty="0"/>
              <a:t> de enige reden zou kunnen zijn om terug onder de mensen te komen.”</a:t>
            </a:r>
            <a:endParaRPr lang="nl-BE" dirty="0"/>
          </a:p>
        </p:txBody>
      </p:sp>
      <p:sp>
        <p:nvSpPr>
          <p:cNvPr id="2" name="Titel 1">
            <a:extLst>
              <a:ext uri="{FF2B5EF4-FFF2-40B4-BE49-F238E27FC236}">
                <a16:creationId xmlns:a16="http://schemas.microsoft.com/office/drawing/2014/main" id="{3265064F-6F02-D16B-4A07-C47F5D735079}"/>
              </a:ext>
            </a:extLst>
          </p:cNvPr>
          <p:cNvSpPr>
            <a:spLocks noGrp="1"/>
          </p:cNvSpPr>
          <p:nvPr>
            <p:ph type="title"/>
          </p:nvPr>
        </p:nvSpPr>
        <p:spPr>
          <a:xfrm>
            <a:off x="1688286" y="282431"/>
            <a:ext cx="9844185" cy="763600"/>
          </a:xfrm>
        </p:spPr>
        <p:txBody>
          <a:bodyPr>
            <a:noAutofit/>
          </a:bodyPr>
          <a:lstStyle/>
          <a:p>
            <a:r>
              <a:rPr lang="nl-BE" sz="3600" b="1" dirty="0">
                <a:solidFill>
                  <a:srgbClr val="217772"/>
                </a:solidFill>
                <a:latin typeface="+mn-lt"/>
              </a:rPr>
              <a:t>Drempels van LWZ</a:t>
            </a:r>
          </a:p>
        </p:txBody>
      </p:sp>
      <p:pic>
        <p:nvPicPr>
          <p:cNvPr id="6" name="Afbeelding 5">
            <a:extLst>
              <a:ext uri="{FF2B5EF4-FFF2-40B4-BE49-F238E27FC236}">
                <a16:creationId xmlns:a16="http://schemas.microsoft.com/office/drawing/2014/main" id="{7DA633B3-1B11-AD5C-B61C-477506AA7615}"/>
              </a:ext>
            </a:extLst>
          </p:cNvPr>
          <p:cNvPicPr>
            <a:picLocks noChangeAspect="1"/>
          </p:cNvPicPr>
          <p:nvPr/>
        </p:nvPicPr>
        <p:blipFill rotWithShape="1">
          <a:blip r:embed="rId4"/>
          <a:srcRect r="2864" b="15161"/>
          <a:stretch/>
        </p:blipFill>
        <p:spPr>
          <a:xfrm>
            <a:off x="314332" y="1046031"/>
            <a:ext cx="898885" cy="785086"/>
          </a:xfrm>
          <a:prstGeom prst="rect">
            <a:avLst/>
          </a:prstGeom>
        </p:spPr>
      </p:pic>
      <p:pic>
        <p:nvPicPr>
          <p:cNvPr id="7" name="Afbeelding 6">
            <a:extLst>
              <a:ext uri="{FF2B5EF4-FFF2-40B4-BE49-F238E27FC236}">
                <a16:creationId xmlns:a16="http://schemas.microsoft.com/office/drawing/2014/main" id="{02DF3A1D-708B-8A74-4582-C3ECAE517A2F}"/>
              </a:ext>
            </a:extLst>
          </p:cNvPr>
          <p:cNvPicPr>
            <a:picLocks noChangeAspect="1"/>
          </p:cNvPicPr>
          <p:nvPr/>
        </p:nvPicPr>
        <p:blipFill rotWithShape="1">
          <a:blip r:embed="rId5">
            <a:lum bright="70000" contrast="-70000"/>
          </a:blip>
          <a:srcRect r="8358" b="22515"/>
          <a:stretch/>
        </p:blipFill>
        <p:spPr>
          <a:xfrm>
            <a:off x="314332" y="2351281"/>
            <a:ext cx="947141" cy="800821"/>
          </a:xfrm>
          <a:prstGeom prst="rect">
            <a:avLst/>
          </a:prstGeom>
        </p:spPr>
      </p:pic>
      <p:pic>
        <p:nvPicPr>
          <p:cNvPr id="12" name="Afbeelding 11">
            <a:extLst>
              <a:ext uri="{FF2B5EF4-FFF2-40B4-BE49-F238E27FC236}">
                <a16:creationId xmlns:a16="http://schemas.microsoft.com/office/drawing/2014/main" id="{DB946E7C-49A3-FB56-3102-1388BB96F5D6}"/>
              </a:ext>
            </a:extLst>
          </p:cNvPr>
          <p:cNvPicPr>
            <a:picLocks noChangeAspect="1"/>
          </p:cNvPicPr>
          <p:nvPr/>
        </p:nvPicPr>
        <p:blipFill rotWithShape="1">
          <a:blip r:embed="rId6">
            <a:lum bright="70000" contrast="-70000"/>
          </a:blip>
          <a:srcRect t="10801" r="4898" b="22177"/>
          <a:stretch/>
        </p:blipFill>
        <p:spPr>
          <a:xfrm>
            <a:off x="227013" y="5206581"/>
            <a:ext cx="1059005" cy="746308"/>
          </a:xfrm>
          <a:prstGeom prst="rect">
            <a:avLst/>
          </a:prstGeom>
        </p:spPr>
      </p:pic>
      <p:pic>
        <p:nvPicPr>
          <p:cNvPr id="13" name="Afbeelding 12">
            <a:extLst>
              <a:ext uri="{FF2B5EF4-FFF2-40B4-BE49-F238E27FC236}">
                <a16:creationId xmlns:a16="http://schemas.microsoft.com/office/drawing/2014/main" id="{1CABF9D3-C08F-161F-1410-E6DF902206A0}"/>
              </a:ext>
            </a:extLst>
          </p:cNvPr>
          <p:cNvPicPr>
            <a:picLocks noChangeAspect="1"/>
          </p:cNvPicPr>
          <p:nvPr/>
        </p:nvPicPr>
        <p:blipFill rotWithShape="1">
          <a:blip r:embed="rId7">
            <a:lum bright="70000" contrast="-70000"/>
          </a:blip>
          <a:srcRect r="1315" b="16283"/>
          <a:stretch/>
        </p:blipFill>
        <p:spPr>
          <a:xfrm>
            <a:off x="227013" y="3705865"/>
            <a:ext cx="1155872" cy="980552"/>
          </a:xfrm>
          <a:prstGeom prst="rect">
            <a:avLst/>
          </a:prstGeom>
        </p:spPr>
      </p:pic>
    </p:spTree>
    <p:extLst>
      <p:ext uri="{BB962C8B-B14F-4D97-AF65-F5344CB8AC3E}">
        <p14:creationId xmlns:p14="http://schemas.microsoft.com/office/powerpoint/2010/main" val="144250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C185345F-A390-B052-4A0B-D4BD603F223C}"/>
              </a:ext>
            </a:extLst>
          </p:cNvPr>
          <p:cNvSpPr>
            <a:spLocks noGrp="1"/>
          </p:cNvSpPr>
          <p:nvPr>
            <p:ph type="body" idx="1"/>
          </p:nvPr>
        </p:nvSpPr>
        <p:spPr>
          <a:xfrm>
            <a:off x="1311602" y="1031358"/>
            <a:ext cx="10171175" cy="6425615"/>
          </a:xfrm>
        </p:spPr>
        <p:txBody>
          <a:bodyPr>
            <a:normAutofit/>
          </a:bodyPr>
          <a:lstStyle/>
          <a:p>
            <a:pPr marL="358775" indent="-358775" algn="just"/>
            <a:r>
              <a:rPr lang="nl-BE" sz="2000" dirty="0"/>
              <a:t>LWZ hebben nood aan een </a:t>
            </a:r>
            <a:r>
              <a:rPr lang="nl-BE" sz="2000" b="1" dirty="0"/>
              <a:t>inclusiever arbeidsbeleid, tijdige ondersteuning op maat, positieve werkervaringen en hulp in verband met specifieke drempels </a:t>
            </a:r>
          </a:p>
          <a:p>
            <a:pPr marL="358775" indent="-358775" algn="just"/>
            <a:r>
              <a:rPr lang="nl-BE" sz="2000" dirty="0"/>
              <a:t>LWZ vinden het </a:t>
            </a:r>
            <a:r>
              <a:rPr lang="nl-BE" sz="2000" b="1" dirty="0"/>
              <a:t>moeilijker om specifieke noden te benoemen</a:t>
            </a:r>
            <a:r>
              <a:rPr lang="nl-BE" sz="2000" dirty="0"/>
              <a:t>, door de complexiteit van de drempels </a:t>
            </a: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p:txBody>
      </p:sp>
      <p:pic>
        <p:nvPicPr>
          <p:cNvPr id="11" name="Afbeelding 10">
            <a:extLst>
              <a:ext uri="{FF2B5EF4-FFF2-40B4-BE49-F238E27FC236}">
                <a16:creationId xmlns:a16="http://schemas.microsoft.com/office/drawing/2014/main" id="{BE6C4982-5E61-E5F4-CAC3-C2D07BEC8E09}"/>
              </a:ext>
            </a:extLst>
          </p:cNvPr>
          <p:cNvPicPr>
            <a:picLocks noChangeAspect="1"/>
          </p:cNvPicPr>
          <p:nvPr/>
        </p:nvPicPr>
        <p:blipFill>
          <a:blip r:embed="rId3"/>
          <a:stretch>
            <a:fillRect/>
          </a:stretch>
        </p:blipFill>
        <p:spPr>
          <a:xfrm rot="2073560">
            <a:off x="3747858" y="1367997"/>
            <a:ext cx="5298664" cy="5298664"/>
          </a:xfrm>
          <a:prstGeom prst="rect">
            <a:avLst/>
          </a:prstGeom>
        </p:spPr>
      </p:pic>
      <p:sp>
        <p:nvSpPr>
          <p:cNvPr id="12" name="Rechthoek 11">
            <a:extLst>
              <a:ext uri="{FF2B5EF4-FFF2-40B4-BE49-F238E27FC236}">
                <a16:creationId xmlns:a16="http://schemas.microsoft.com/office/drawing/2014/main" id="{3A1689CF-7F98-579B-03A5-4A52B3CBB86D}"/>
              </a:ext>
            </a:extLst>
          </p:cNvPr>
          <p:cNvSpPr/>
          <p:nvPr/>
        </p:nvSpPr>
        <p:spPr>
          <a:xfrm>
            <a:off x="1768046" y="5662173"/>
            <a:ext cx="9844185" cy="119582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nl-BE" i="1" dirty="0"/>
              <a:t>"Mensen gaan om werk te vinden naar de VDAB, en zij moeten deze weg makkelijker maken. Zodat mensen verder kunnen gaan in het leven. [...] </a:t>
            </a:r>
            <a:r>
              <a:rPr lang="nl-BE" i="1" dirty="0">
                <a:solidFill>
                  <a:srgbClr val="40A69C"/>
                </a:solidFill>
              </a:rPr>
              <a:t>Mensen hebben steun nodig om werk te zoeken</a:t>
            </a:r>
            <a:r>
              <a:rPr lang="nl-BE" i="1" dirty="0"/>
              <a:t>."​ </a:t>
            </a:r>
            <a:endParaRPr lang="nl-BE" dirty="0"/>
          </a:p>
        </p:txBody>
      </p:sp>
      <p:sp>
        <p:nvSpPr>
          <p:cNvPr id="16" name="Rechthoek 15">
            <a:extLst>
              <a:ext uri="{FF2B5EF4-FFF2-40B4-BE49-F238E27FC236}">
                <a16:creationId xmlns:a16="http://schemas.microsoft.com/office/drawing/2014/main" id="{C27F6B5B-16A1-9E78-03E9-A422EABB8A37}"/>
              </a:ext>
            </a:extLst>
          </p:cNvPr>
          <p:cNvSpPr/>
          <p:nvPr/>
        </p:nvSpPr>
        <p:spPr>
          <a:xfrm>
            <a:off x="1736977" y="5498980"/>
            <a:ext cx="9844185" cy="119582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nl-BE" i="1" dirty="0"/>
              <a:t>“</a:t>
            </a:r>
            <a:r>
              <a:rPr lang="nl-BE" i="1" dirty="0">
                <a:solidFill>
                  <a:srgbClr val="40A69C"/>
                </a:solidFill>
              </a:rPr>
              <a:t>Vrijwilligerswerk heeft geholpen. Het is een positieve werkervaring </a:t>
            </a:r>
            <a:r>
              <a:rPr lang="nl-BE" i="1" dirty="0"/>
              <a:t>waardoor ik weet wat ik wil. [...] Ik heb ervaring kunnen opdoen om op mijn CV te zetten, dat is zeer belangrijk.”</a:t>
            </a:r>
            <a:endParaRPr lang="nl-BE" dirty="0"/>
          </a:p>
        </p:txBody>
      </p:sp>
      <p:sp>
        <p:nvSpPr>
          <p:cNvPr id="2" name="Titel 1">
            <a:extLst>
              <a:ext uri="{FF2B5EF4-FFF2-40B4-BE49-F238E27FC236}">
                <a16:creationId xmlns:a16="http://schemas.microsoft.com/office/drawing/2014/main" id="{951663ED-D71A-B1D8-FC5B-DDD1D1102902}"/>
              </a:ext>
            </a:extLst>
          </p:cNvPr>
          <p:cNvSpPr>
            <a:spLocks noGrp="1"/>
          </p:cNvSpPr>
          <p:nvPr>
            <p:ph type="title"/>
          </p:nvPr>
        </p:nvSpPr>
        <p:spPr>
          <a:xfrm>
            <a:off x="1688286" y="282431"/>
            <a:ext cx="9844185" cy="763600"/>
          </a:xfrm>
        </p:spPr>
        <p:txBody>
          <a:bodyPr>
            <a:noAutofit/>
          </a:bodyPr>
          <a:lstStyle/>
          <a:p>
            <a:r>
              <a:rPr lang="nl-BE" sz="3600" b="1" dirty="0">
                <a:solidFill>
                  <a:srgbClr val="217772"/>
                </a:solidFill>
                <a:latin typeface="+mn-lt"/>
              </a:rPr>
              <a:t>Noden van LWZ</a:t>
            </a:r>
          </a:p>
        </p:txBody>
      </p:sp>
      <p:pic>
        <p:nvPicPr>
          <p:cNvPr id="6" name="Afbeelding 5">
            <a:extLst>
              <a:ext uri="{FF2B5EF4-FFF2-40B4-BE49-F238E27FC236}">
                <a16:creationId xmlns:a16="http://schemas.microsoft.com/office/drawing/2014/main" id="{1550756F-D236-6B5D-3E52-32ABCF01E45D}"/>
              </a:ext>
            </a:extLst>
          </p:cNvPr>
          <p:cNvPicPr>
            <a:picLocks noChangeAspect="1"/>
          </p:cNvPicPr>
          <p:nvPr/>
        </p:nvPicPr>
        <p:blipFill rotWithShape="1">
          <a:blip r:embed="rId4"/>
          <a:srcRect r="2864" b="15161"/>
          <a:stretch/>
        </p:blipFill>
        <p:spPr>
          <a:xfrm>
            <a:off x="314332" y="1046031"/>
            <a:ext cx="898885" cy="785086"/>
          </a:xfrm>
          <a:prstGeom prst="rect">
            <a:avLst/>
          </a:prstGeom>
        </p:spPr>
      </p:pic>
      <p:pic>
        <p:nvPicPr>
          <p:cNvPr id="7" name="Afbeelding 6">
            <a:extLst>
              <a:ext uri="{FF2B5EF4-FFF2-40B4-BE49-F238E27FC236}">
                <a16:creationId xmlns:a16="http://schemas.microsoft.com/office/drawing/2014/main" id="{7CB41ADC-17F2-C656-85DB-4B69590EBE29}"/>
              </a:ext>
            </a:extLst>
          </p:cNvPr>
          <p:cNvPicPr>
            <a:picLocks noChangeAspect="1"/>
          </p:cNvPicPr>
          <p:nvPr/>
        </p:nvPicPr>
        <p:blipFill rotWithShape="1">
          <a:blip r:embed="rId5">
            <a:lum bright="70000" contrast="-70000"/>
          </a:blip>
          <a:srcRect r="8358" b="22515"/>
          <a:stretch/>
        </p:blipFill>
        <p:spPr>
          <a:xfrm>
            <a:off x="314332" y="2351281"/>
            <a:ext cx="947141" cy="800821"/>
          </a:xfrm>
          <a:prstGeom prst="rect">
            <a:avLst/>
          </a:prstGeom>
        </p:spPr>
      </p:pic>
      <p:pic>
        <p:nvPicPr>
          <p:cNvPr id="13" name="Afbeelding 12">
            <a:extLst>
              <a:ext uri="{FF2B5EF4-FFF2-40B4-BE49-F238E27FC236}">
                <a16:creationId xmlns:a16="http://schemas.microsoft.com/office/drawing/2014/main" id="{6F9E2F0B-598B-FA4F-BE70-520D9DF71B67}"/>
              </a:ext>
            </a:extLst>
          </p:cNvPr>
          <p:cNvPicPr>
            <a:picLocks noChangeAspect="1"/>
          </p:cNvPicPr>
          <p:nvPr/>
        </p:nvPicPr>
        <p:blipFill rotWithShape="1">
          <a:blip r:embed="rId6">
            <a:lum bright="70000" contrast="-70000"/>
          </a:blip>
          <a:srcRect t="10801" r="4898" b="22177"/>
          <a:stretch/>
        </p:blipFill>
        <p:spPr>
          <a:xfrm>
            <a:off x="227013" y="5206581"/>
            <a:ext cx="1059005" cy="746308"/>
          </a:xfrm>
          <a:prstGeom prst="rect">
            <a:avLst/>
          </a:prstGeom>
        </p:spPr>
      </p:pic>
      <p:pic>
        <p:nvPicPr>
          <p:cNvPr id="14" name="Afbeelding 13">
            <a:extLst>
              <a:ext uri="{FF2B5EF4-FFF2-40B4-BE49-F238E27FC236}">
                <a16:creationId xmlns:a16="http://schemas.microsoft.com/office/drawing/2014/main" id="{450C13DD-5D00-4675-7862-C82AF8EA8F19}"/>
              </a:ext>
            </a:extLst>
          </p:cNvPr>
          <p:cNvPicPr>
            <a:picLocks noChangeAspect="1"/>
          </p:cNvPicPr>
          <p:nvPr/>
        </p:nvPicPr>
        <p:blipFill rotWithShape="1">
          <a:blip r:embed="rId7">
            <a:lum bright="70000" contrast="-70000"/>
          </a:blip>
          <a:srcRect r="1315" b="16283"/>
          <a:stretch/>
        </p:blipFill>
        <p:spPr>
          <a:xfrm>
            <a:off x="227013" y="3705865"/>
            <a:ext cx="1155872" cy="980552"/>
          </a:xfrm>
          <a:prstGeom prst="rect">
            <a:avLst/>
          </a:prstGeom>
        </p:spPr>
      </p:pic>
    </p:spTree>
    <p:extLst>
      <p:ext uri="{BB962C8B-B14F-4D97-AF65-F5344CB8AC3E}">
        <p14:creationId xmlns:p14="http://schemas.microsoft.com/office/powerpoint/2010/main" val="403356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0CECFFA-4016-A631-EC92-B6D422BB7DCF}"/>
              </a:ext>
            </a:extLst>
          </p:cNvPr>
          <p:cNvPicPr>
            <a:picLocks noChangeAspect="1"/>
          </p:cNvPicPr>
          <p:nvPr/>
        </p:nvPicPr>
        <p:blipFill rotWithShape="1">
          <a:blip r:embed="rId3"/>
          <a:srcRect r="2864" b="15161"/>
          <a:stretch/>
        </p:blipFill>
        <p:spPr>
          <a:xfrm>
            <a:off x="314332" y="1046031"/>
            <a:ext cx="898885" cy="785086"/>
          </a:xfrm>
          <a:prstGeom prst="rect">
            <a:avLst/>
          </a:prstGeom>
        </p:spPr>
      </p:pic>
      <p:pic>
        <p:nvPicPr>
          <p:cNvPr id="5" name="Afbeelding 4">
            <a:extLst>
              <a:ext uri="{FF2B5EF4-FFF2-40B4-BE49-F238E27FC236}">
                <a16:creationId xmlns:a16="http://schemas.microsoft.com/office/drawing/2014/main" id="{ACAE2B62-0615-5D6F-6E6A-25DD34CF9AA9}"/>
              </a:ext>
            </a:extLst>
          </p:cNvPr>
          <p:cNvPicPr>
            <a:picLocks noChangeAspect="1"/>
          </p:cNvPicPr>
          <p:nvPr/>
        </p:nvPicPr>
        <p:blipFill rotWithShape="1">
          <a:blip r:embed="rId4"/>
          <a:srcRect r="8358" b="22515"/>
          <a:stretch/>
        </p:blipFill>
        <p:spPr>
          <a:xfrm>
            <a:off x="314332" y="2351281"/>
            <a:ext cx="947141" cy="800821"/>
          </a:xfrm>
          <a:prstGeom prst="rect">
            <a:avLst/>
          </a:prstGeom>
        </p:spPr>
      </p:pic>
      <p:sp>
        <p:nvSpPr>
          <p:cNvPr id="6" name="Ondertitel 2">
            <a:extLst>
              <a:ext uri="{FF2B5EF4-FFF2-40B4-BE49-F238E27FC236}">
                <a16:creationId xmlns:a16="http://schemas.microsoft.com/office/drawing/2014/main" id="{7E703770-33D1-79D4-A56E-860C5B126A1B}"/>
              </a:ext>
            </a:extLst>
          </p:cNvPr>
          <p:cNvSpPr txBox="1">
            <a:spLocks/>
          </p:cNvSpPr>
          <p:nvPr/>
        </p:nvSpPr>
        <p:spPr>
          <a:xfrm>
            <a:off x="1438784" y="1234169"/>
            <a:ext cx="5889386" cy="40880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2400" b="1" dirty="0">
                <a:solidFill>
                  <a:schemeClr val="bg1">
                    <a:lumMod val="85000"/>
                  </a:schemeClr>
                </a:solidFill>
              </a:rPr>
              <a:t>Arbeidswens, drempels en noden van LWZ</a:t>
            </a:r>
          </a:p>
        </p:txBody>
      </p:sp>
      <p:sp>
        <p:nvSpPr>
          <p:cNvPr id="7" name="Ondertitel 2">
            <a:extLst>
              <a:ext uri="{FF2B5EF4-FFF2-40B4-BE49-F238E27FC236}">
                <a16:creationId xmlns:a16="http://schemas.microsoft.com/office/drawing/2014/main" id="{9C0E96C1-B667-C4BC-5C8B-FE751509E398}"/>
              </a:ext>
            </a:extLst>
          </p:cNvPr>
          <p:cNvSpPr txBox="1">
            <a:spLocks/>
          </p:cNvSpPr>
          <p:nvPr/>
        </p:nvSpPr>
        <p:spPr>
          <a:xfrm>
            <a:off x="1438784" y="2553522"/>
            <a:ext cx="6707911" cy="556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2400" b="1" dirty="0">
                <a:solidFill>
                  <a:schemeClr val="bg1">
                    <a:lumMod val="85000"/>
                  </a:schemeClr>
                </a:solidFill>
              </a:rPr>
              <a:t>Integrale bemiddeling en begeleiding plus (IB+)</a:t>
            </a:r>
          </a:p>
        </p:txBody>
      </p:sp>
      <p:sp>
        <p:nvSpPr>
          <p:cNvPr id="8" name="Ondertitel 2">
            <a:extLst>
              <a:ext uri="{FF2B5EF4-FFF2-40B4-BE49-F238E27FC236}">
                <a16:creationId xmlns:a16="http://schemas.microsoft.com/office/drawing/2014/main" id="{49F9F895-1554-F1FA-DD8E-1C3DC451D482}"/>
              </a:ext>
            </a:extLst>
          </p:cNvPr>
          <p:cNvSpPr txBox="1">
            <a:spLocks/>
          </p:cNvSpPr>
          <p:nvPr/>
        </p:nvSpPr>
        <p:spPr>
          <a:xfrm>
            <a:off x="1438784" y="4020481"/>
            <a:ext cx="9034733" cy="556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2400" b="1" dirty="0">
                <a:solidFill>
                  <a:srgbClr val="217772"/>
                </a:solidFill>
              </a:rPr>
              <a:t>Instroom in en effectiviteit van activeringsmaatregelen voor LWZ</a:t>
            </a:r>
          </a:p>
        </p:txBody>
      </p:sp>
      <p:sp>
        <p:nvSpPr>
          <p:cNvPr id="9" name="Ondertitel 2">
            <a:extLst>
              <a:ext uri="{FF2B5EF4-FFF2-40B4-BE49-F238E27FC236}">
                <a16:creationId xmlns:a16="http://schemas.microsoft.com/office/drawing/2014/main" id="{6DE4B9F7-E8B4-8785-94F9-F48D46B372E6}"/>
              </a:ext>
            </a:extLst>
          </p:cNvPr>
          <p:cNvSpPr txBox="1">
            <a:spLocks/>
          </p:cNvSpPr>
          <p:nvPr/>
        </p:nvSpPr>
        <p:spPr>
          <a:xfrm>
            <a:off x="1438784" y="5449682"/>
            <a:ext cx="10567885" cy="5564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2400" b="1" dirty="0">
                <a:solidFill>
                  <a:schemeClr val="bg1">
                    <a:lumMod val="85000"/>
                  </a:schemeClr>
                </a:solidFill>
              </a:rPr>
              <a:t>Signaalfuncties van sollicitatieopdrachten en </a:t>
            </a:r>
            <a:r>
              <a:rPr lang="nl-BE" sz="2400" b="1" dirty="0" err="1">
                <a:solidFill>
                  <a:schemeClr val="bg1">
                    <a:lumMod val="85000"/>
                  </a:schemeClr>
                </a:solidFill>
              </a:rPr>
              <a:t>jobhunting</a:t>
            </a:r>
            <a:r>
              <a:rPr lang="nl-BE" sz="2400" b="1" dirty="0">
                <a:solidFill>
                  <a:schemeClr val="bg1">
                    <a:lumMod val="85000"/>
                  </a:schemeClr>
                </a:solidFill>
              </a:rPr>
              <a:t> door </a:t>
            </a:r>
            <a:r>
              <a:rPr lang="nl-BE" sz="2400" b="1" dirty="0" err="1">
                <a:solidFill>
                  <a:schemeClr val="bg1">
                    <a:lumMod val="85000"/>
                  </a:schemeClr>
                </a:solidFill>
              </a:rPr>
              <a:t>tendering</a:t>
            </a:r>
            <a:r>
              <a:rPr lang="nl-BE" sz="2400" b="1" dirty="0">
                <a:solidFill>
                  <a:schemeClr val="bg1">
                    <a:lumMod val="85000"/>
                  </a:schemeClr>
                </a:solidFill>
              </a:rPr>
              <a:t> partners</a:t>
            </a:r>
          </a:p>
        </p:txBody>
      </p:sp>
      <p:pic>
        <p:nvPicPr>
          <p:cNvPr id="11" name="Afbeelding 10">
            <a:extLst>
              <a:ext uri="{FF2B5EF4-FFF2-40B4-BE49-F238E27FC236}">
                <a16:creationId xmlns:a16="http://schemas.microsoft.com/office/drawing/2014/main" id="{7AD5D696-F3E1-A927-369C-129572B3062F}"/>
              </a:ext>
            </a:extLst>
          </p:cNvPr>
          <p:cNvPicPr>
            <a:picLocks noChangeAspect="1"/>
          </p:cNvPicPr>
          <p:nvPr/>
        </p:nvPicPr>
        <p:blipFill rotWithShape="1">
          <a:blip r:embed="rId5"/>
          <a:srcRect t="10801" r="4898" b="22177"/>
          <a:stretch/>
        </p:blipFill>
        <p:spPr>
          <a:xfrm>
            <a:off x="227013" y="5206581"/>
            <a:ext cx="1059005" cy="746308"/>
          </a:xfrm>
          <a:prstGeom prst="rect">
            <a:avLst/>
          </a:prstGeom>
        </p:spPr>
      </p:pic>
      <p:pic>
        <p:nvPicPr>
          <p:cNvPr id="13" name="Afbeelding 12">
            <a:extLst>
              <a:ext uri="{FF2B5EF4-FFF2-40B4-BE49-F238E27FC236}">
                <a16:creationId xmlns:a16="http://schemas.microsoft.com/office/drawing/2014/main" id="{2D5CF725-14AF-BA0D-BAD2-BE672E6FD54E}"/>
              </a:ext>
            </a:extLst>
          </p:cNvPr>
          <p:cNvPicPr>
            <a:picLocks noChangeAspect="1"/>
          </p:cNvPicPr>
          <p:nvPr/>
        </p:nvPicPr>
        <p:blipFill rotWithShape="1">
          <a:blip r:embed="rId6"/>
          <a:srcRect r="1315" b="16283"/>
          <a:stretch/>
        </p:blipFill>
        <p:spPr>
          <a:xfrm>
            <a:off x="227013" y="3705865"/>
            <a:ext cx="1155872" cy="980552"/>
          </a:xfrm>
          <a:prstGeom prst="rect">
            <a:avLst/>
          </a:prstGeom>
        </p:spPr>
      </p:pic>
    </p:spTree>
    <p:extLst>
      <p:ext uri="{BB962C8B-B14F-4D97-AF65-F5344CB8AC3E}">
        <p14:creationId xmlns:p14="http://schemas.microsoft.com/office/powerpoint/2010/main" val="3092238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C185345F-A390-B052-4A0B-D4BD603F223C}"/>
              </a:ext>
            </a:extLst>
          </p:cNvPr>
          <p:cNvSpPr>
            <a:spLocks noGrp="1"/>
          </p:cNvSpPr>
          <p:nvPr>
            <p:ph type="body" idx="1"/>
          </p:nvPr>
        </p:nvSpPr>
        <p:spPr>
          <a:xfrm>
            <a:off x="1685779" y="1110429"/>
            <a:ext cx="10007783" cy="4737712"/>
          </a:xfrm>
        </p:spPr>
        <p:txBody>
          <a:bodyPr>
            <a:normAutofit/>
          </a:bodyPr>
          <a:lstStyle/>
          <a:p>
            <a:pPr marL="0" indent="0">
              <a:buNone/>
            </a:pPr>
            <a:r>
              <a:rPr lang="nl-BE" sz="2200" b="1" dirty="0">
                <a:solidFill>
                  <a:srgbClr val="000000"/>
                </a:solidFill>
              </a:rPr>
              <a:t>Onderzoeksopzet</a:t>
            </a:r>
          </a:p>
          <a:p>
            <a:pPr marL="357188" indent="-357188" algn="just"/>
            <a:r>
              <a:rPr lang="nl-BE" sz="2000" dirty="0">
                <a:solidFill>
                  <a:srgbClr val="000000"/>
                </a:solidFill>
              </a:rPr>
              <a:t>Populatiedata voor alle LWZ in Vlaanderen in 2015-2022 </a:t>
            </a:r>
          </a:p>
          <a:p>
            <a:pPr marL="0" indent="0" algn="just">
              <a:buNone/>
            </a:pPr>
            <a:endParaRPr lang="nl-BE" sz="2000" dirty="0">
              <a:solidFill>
                <a:srgbClr val="000000"/>
              </a:solidFill>
            </a:endParaRPr>
          </a:p>
          <a:p>
            <a:pPr marL="357188" indent="-357188" algn="just"/>
            <a:r>
              <a:rPr lang="en-US" sz="2000" dirty="0">
                <a:solidFill>
                  <a:srgbClr val="000000"/>
                </a:solidFill>
              </a:rPr>
              <a:t>Dynamic propensity score matching model</a:t>
            </a:r>
          </a:p>
          <a:p>
            <a:pPr marL="628650" lvl="1" indent="-271463" algn="just"/>
            <a:r>
              <a:rPr lang="nl-BE" sz="1800" dirty="0">
                <a:solidFill>
                  <a:srgbClr val="000000"/>
                </a:solidFill>
              </a:rPr>
              <a:t>Instroom van LWZ in acties</a:t>
            </a:r>
          </a:p>
          <a:p>
            <a:pPr marL="628650" lvl="1" indent="-271463" algn="just">
              <a:spcBef>
                <a:spcPts val="600"/>
              </a:spcBef>
            </a:pPr>
            <a:r>
              <a:rPr lang="nl-BE" sz="1800" dirty="0">
                <a:solidFill>
                  <a:srgbClr val="000000"/>
                </a:solidFill>
              </a:rPr>
              <a:t>Effectiviteit van acties voor uitstroom naar werk, controlerend voor mogelijk selectieve instroom</a:t>
            </a:r>
          </a:p>
          <a:p>
            <a:pPr marL="357188" indent="-357188"/>
            <a:endParaRPr lang="nl-BE" sz="1900" dirty="0">
              <a:solidFill>
                <a:srgbClr val="000000"/>
              </a:solidFill>
              <a:latin typeface="Arial" panose="020B0604020202020204" pitchFamily="34" charset="0"/>
            </a:endParaRPr>
          </a:p>
          <a:p>
            <a:endParaRPr lang="nl-BE" sz="1800" dirty="0">
              <a:solidFill>
                <a:srgbClr val="000000"/>
              </a:solidFill>
              <a:latin typeface="Arial" panose="020B0604020202020204" pitchFamily="34" charset="0"/>
            </a:endParaRPr>
          </a:p>
          <a:p>
            <a:endParaRPr lang="nl-BE" sz="1800" dirty="0">
              <a:solidFill>
                <a:srgbClr val="000000"/>
              </a:solidFill>
              <a:latin typeface="Arial" panose="020B0604020202020204" pitchFamily="34" charset="0"/>
            </a:endParaRPr>
          </a:p>
          <a:p>
            <a:endParaRPr lang="nl-BE" sz="1800" dirty="0">
              <a:solidFill>
                <a:srgbClr val="000000"/>
              </a:solidFill>
              <a:latin typeface="Arial" panose="020B0604020202020204" pitchFamily="34" charset="0"/>
            </a:endParaRPr>
          </a:p>
          <a:p>
            <a:endParaRPr lang="nl-BE" sz="1800"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p:txBody>
      </p:sp>
      <p:sp>
        <p:nvSpPr>
          <p:cNvPr id="14" name="Titel 1">
            <a:extLst>
              <a:ext uri="{FF2B5EF4-FFF2-40B4-BE49-F238E27FC236}">
                <a16:creationId xmlns:a16="http://schemas.microsoft.com/office/drawing/2014/main" id="{BA9AFD11-1066-0107-EDEA-193CB78F7A67}"/>
              </a:ext>
            </a:extLst>
          </p:cNvPr>
          <p:cNvSpPr>
            <a:spLocks noGrp="1"/>
          </p:cNvSpPr>
          <p:nvPr>
            <p:ph type="title"/>
          </p:nvPr>
        </p:nvSpPr>
        <p:spPr>
          <a:xfrm>
            <a:off x="1685780" y="282431"/>
            <a:ext cx="9844185" cy="763600"/>
          </a:xfrm>
        </p:spPr>
        <p:txBody>
          <a:bodyPr>
            <a:noAutofit/>
          </a:bodyPr>
          <a:lstStyle/>
          <a:p>
            <a:r>
              <a:rPr lang="nl-BE" sz="3600" b="1" dirty="0">
                <a:solidFill>
                  <a:srgbClr val="217772"/>
                </a:solidFill>
                <a:latin typeface="+mn-lt"/>
              </a:rPr>
              <a:t>Effectiviteit van activeringsmaatregelen voor LWZ</a:t>
            </a:r>
          </a:p>
        </p:txBody>
      </p:sp>
      <p:pic>
        <p:nvPicPr>
          <p:cNvPr id="2" name="Afbeelding 1">
            <a:extLst>
              <a:ext uri="{FF2B5EF4-FFF2-40B4-BE49-F238E27FC236}">
                <a16:creationId xmlns:a16="http://schemas.microsoft.com/office/drawing/2014/main" id="{98A5D346-F5FE-237D-E569-DC82A10038FE}"/>
              </a:ext>
            </a:extLst>
          </p:cNvPr>
          <p:cNvPicPr>
            <a:picLocks noChangeAspect="1"/>
          </p:cNvPicPr>
          <p:nvPr/>
        </p:nvPicPr>
        <p:blipFill rotWithShape="1">
          <a:blip r:embed="rId3">
            <a:lum bright="70000" contrast="-70000"/>
          </a:blip>
          <a:srcRect r="2864" b="15161"/>
          <a:stretch/>
        </p:blipFill>
        <p:spPr>
          <a:xfrm>
            <a:off x="314332" y="1046031"/>
            <a:ext cx="898885" cy="785086"/>
          </a:xfrm>
          <a:prstGeom prst="rect">
            <a:avLst/>
          </a:prstGeom>
        </p:spPr>
      </p:pic>
      <p:pic>
        <p:nvPicPr>
          <p:cNvPr id="3" name="Afbeelding 2">
            <a:extLst>
              <a:ext uri="{FF2B5EF4-FFF2-40B4-BE49-F238E27FC236}">
                <a16:creationId xmlns:a16="http://schemas.microsoft.com/office/drawing/2014/main" id="{FD346C13-3A63-BD19-41E3-0F11E888FF45}"/>
              </a:ext>
            </a:extLst>
          </p:cNvPr>
          <p:cNvPicPr>
            <a:picLocks noChangeAspect="1"/>
          </p:cNvPicPr>
          <p:nvPr/>
        </p:nvPicPr>
        <p:blipFill rotWithShape="1">
          <a:blip r:embed="rId4">
            <a:lum bright="70000" contrast="-70000"/>
          </a:blip>
          <a:srcRect r="8358" b="22515"/>
          <a:stretch/>
        </p:blipFill>
        <p:spPr>
          <a:xfrm>
            <a:off x="314332" y="2351281"/>
            <a:ext cx="947141" cy="800821"/>
          </a:xfrm>
          <a:prstGeom prst="rect">
            <a:avLst/>
          </a:prstGeom>
        </p:spPr>
      </p:pic>
      <p:pic>
        <p:nvPicPr>
          <p:cNvPr id="4" name="Afbeelding 3">
            <a:extLst>
              <a:ext uri="{FF2B5EF4-FFF2-40B4-BE49-F238E27FC236}">
                <a16:creationId xmlns:a16="http://schemas.microsoft.com/office/drawing/2014/main" id="{D3575DFC-759A-4E7C-5369-99A1937A6518}"/>
              </a:ext>
            </a:extLst>
          </p:cNvPr>
          <p:cNvPicPr>
            <a:picLocks noChangeAspect="1"/>
          </p:cNvPicPr>
          <p:nvPr/>
        </p:nvPicPr>
        <p:blipFill rotWithShape="1">
          <a:blip r:embed="rId5">
            <a:lum bright="70000" contrast="-70000"/>
          </a:blip>
          <a:srcRect t="10801" r="4898" b="22177"/>
          <a:stretch/>
        </p:blipFill>
        <p:spPr>
          <a:xfrm>
            <a:off x="227013" y="5206581"/>
            <a:ext cx="1059005" cy="746308"/>
          </a:xfrm>
          <a:prstGeom prst="rect">
            <a:avLst/>
          </a:prstGeom>
        </p:spPr>
      </p:pic>
      <p:pic>
        <p:nvPicPr>
          <p:cNvPr id="6" name="Afbeelding 5">
            <a:extLst>
              <a:ext uri="{FF2B5EF4-FFF2-40B4-BE49-F238E27FC236}">
                <a16:creationId xmlns:a16="http://schemas.microsoft.com/office/drawing/2014/main" id="{8004145D-2356-B467-2485-F29915EE78AF}"/>
              </a:ext>
            </a:extLst>
          </p:cNvPr>
          <p:cNvPicPr>
            <a:picLocks noChangeAspect="1"/>
          </p:cNvPicPr>
          <p:nvPr/>
        </p:nvPicPr>
        <p:blipFill rotWithShape="1">
          <a:blip r:embed="rId6"/>
          <a:srcRect r="1315" b="16283"/>
          <a:stretch/>
        </p:blipFill>
        <p:spPr>
          <a:xfrm>
            <a:off x="227013" y="3705865"/>
            <a:ext cx="1155872" cy="980552"/>
          </a:xfrm>
          <a:prstGeom prst="rect">
            <a:avLst/>
          </a:prstGeom>
        </p:spPr>
      </p:pic>
    </p:spTree>
    <p:extLst>
      <p:ext uri="{BB962C8B-B14F-4D97-AF65-F5344CB8AC3E}">
        <p14:creationId xmlns:p14="http://schemas.microsoft.com/office/powerpoint/2010/main" val="3609257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C185345F-A390-B052-4A0B-D4BD603F223C}"/>
              </a:ext>
            </a:extLst>
          </p:cNvPr>
          <p:cNvSpPr>
            <a:spLocks noGrp="1"/>
          </p:cNvSpPr>
          <p:nvPr>
            <p:ph type="body" idx="1"/>
          </p:nvPr>
        </p:nvSpPr>
        <p:spPr>
          <a:xfrm>
            <a:off x="1685779" y="1110429"/>
            <a:ext cx="10126058" cy="4737712"/>
          </a:xfrm>
        </p:spPr>
        <p:txBody>
          <a:bodyPr>
            <a:normAutofit/>
          </a:bodyPr>
          <a:lstStyle/>
          <a:p>
            <a:pPr marL="0" indent="0" algn="just">
              <a:buNone/>
            </a:pPr>
            <a:r>
              <a:rPr lang="nl-BE" sz="2200" b="1" dirty="0">
                <a:solidFill>
                  <a:srgbClr val="000000"/>
                </a:solidFill>
              </a:rPr>
              <a:t>STAP 1: Dynamische matching</a:t>
            </a:r>
          </a:p>
          <a:p>
            <a:pPr marL="357188" indent="-357188" algn="just">
              <a:spcBef>
                <a:spcPts val="600"/>
              </a:spcBef>
            </a:pPr>
            <a:r>
              <a:rPr lang="nl-BE" sz="2000" dirty="0">
                <a:solidFill>
                  <a:srgbClr val="000000"/>
                </a:solidFill>
              </a:rPr>
              <a:t>Voor elke actie vergelijken we de groep die start met deelname in een bepaalde maand met een gelijkaardige groep die (nog) niet deelnam op dat moment</a:t>
            </a:r>
          </a:p>
          <a:p>
            <a:pPr marL="0" indent="0" algn="just">
              <a:buNone/>
            </a:pPr>
            <a:endParaRPr lang="nl-BE" sz="1900" dirty="0">
              <a:solidFill>
                <a:srgbClr val="000000"/>
              </a:solidFill>
              <a:latin typeface="Arial" panose="020B0604020202020204" pitchFamily="34" charset="0"/>
            </a:endParaRPr>
          </a:p>
          <a:p>
            <a:pPr algn="just"/>
            <a:endParaRPr lang="nl-BE" sz="1800" dirty="0">
              <a:solidFill>
                <a:srgbClr val="000000"/>
              </a:solidFill>
              <a:latin typeface="Arial" panose="020B0604020202020204" pitchFamily="34" charset="0"/>
            </a:endParaRPr>
          </a:p>
          <a:p>
            <a:pPr algn="just"/>
            <a:endParaRPr lang="nl-BE" sz="1800" dirty="0">
              <a:solidFill>
                <a:srgbClr val="000000"/>
              </a:solidFill>
              <a:latin typeface="Arial" panose="020B0604020202020204" pitchFamily="34" charset="0"/>
            </a:endParaRPr>
          </a:p>
          <a:p>
            <a:pPr algn="just"/>
            <a:endParaRPr lang="nl-BE" sz="1800" dirty="0">
              <a:solidFill>
                <a:srgbClr val="000000"/>
              </a:solidFill>
              <a:latin typeface="Arial" panose="020B0604020202020204" pitchFamily="34" charset="0"/>
            </a:endParaRPr>
          </a:p>
          <a:p>
            <a:pPr algn="just"/>
            <a:endParaRPr lang="nl-BE" sz="1800" dirty="0">
              <a:solidFill>
                <a:srgbClr val="000000"/>
              </a:solidFill>
              <a:latin typeface="Arial" panose="020B0604020202020204" pitchFamily="34" charset="0"/>
            </a:endParaRPr>
          </a:p>
          <a:p>
            <a:pPr marL="152396" indent="0" algn="just">
              <a:buNone/>
            </a:pPr>
            <a:endParaRPr lang="nl-BE" sz="1800" b="0" i="1" u="none" strike="noStrike" dirty="0">
              <a:solidFill>
                <a:srgbClr val="000000"/>
              </a:solidFill>
              <a:effectLst/>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b="0" i="1" u="none" strike="noStrike" dirty="0">
              <a:solidFill>
                <a:srgbClr val="000000"/>
              </a:solidFill>
              <a:effectLst/>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b="0" i="1" u="none" strike="noStrike" dirty="0">
              <a:solidFill>
                <a:srgbClr val="000000"/>
              </a:solidFill>
              <a:effectLst/>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b="0" i="1" u="none" strike="noStrike" dirty="0">
              <a:solidFill>
                <a:srgbClr val="000000"/>
              </a:solidFill>
              <a:effectLst/>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b="0" i="1" u="none" strike="noStrike" dirty="0">
              <a:solidFill>
                <a:srgbClr val="000000"/>
              </a:solidFill>
              <a:effectLst/>
              <a:latin typeface="Arial" panose="020B0604020202020204" pitchFamily="34" charset="0"/>
            </a:endParaRPr>
          </a:p>
          <a:p>
            <a:pPr marL="152396" indent="0" algn="just">
              <a:buNone/>
            </a:pPr>
            <a:endParaRPr lang="nl-BE" sz="1800" b="0" i="1" u="none" strike="noStrike" dirty="0">
              <a:solidFill>
                <a:srgbClr val="000000"/>
              </a:solidFill>
              <a:effectLst/>
              <a:latin typeface="Arial" panose="020B0604020202020204" pitchFamily="34" charset="0"/>
            </a:endParaRPr>
          </a:p>
        </p:txBody>
      </p:sp>
      <p:sp>
        <p:nvSpPr>
          <p:cNvPr id="14" name="Titel 1">
            <a:extLst>
              <a:ext uri="{FF2B5EF4-FFF2-40B4-BE49-F238E27FC236}">
                <a16:creationId xmlns:a16="http://schemas.microsoft.com/office/drawing/2014/main" id="{BA9AFD11-1066-0107-EDEA-193CB78F7A67}"/>
              </a:ext>
            </a:extLst>
          </p:cNvPr>
          <p:cNvSpPr>
            <a:spLocks noGrp="1"/>
          </p:cNvSpPr>
          <p:nvPr>
            <p:ph type="title"/>
          </p:nvPr>
        </p:nvSpPr>
        <p:spPr>
          <a:xfrm>
            <a:off x="1685780" y="282431"/>
            <a:ext cx="9844185" cy="763600"/>
          </a:xfrm>
        </p:spPr>
        <p:txBody>
          <a:bodyPr>
            <a:noAutofit/>
          </a:bodyPr>
          <a:lstStyle/>
          <a:p>
            <a:r>
              <a:rPr lang="nl-BE" sz="3600" b="1" dirty="0">
                <a:solidFill>
                  <a:srgbClr val="217772"/>
                </a:solidFill>
                <a:latin typeface="+mn-lt"/>
              </a:rPr>
              <a:t>Effectiviteit van activeringsmaatregelen voor LWZ</a:t>
            </a:r>
          </a:p>
        </p:txBody>
      </p:sp>
      <p:pic>
        <p:nvPicPr>
          <p:cNvPr id="2" name="Afbeelding 1">
            <a:extLst>
              <a:ext uri="{FF2B5EF4-FFF2-40B4-BE49-F238E27FC236}">
                <a16:creationId xmlns:a16="http://schemas.microsoft.com/office/drawing/2014/main" id="{2F01878F-90FC-160F-12B2-9E31D7646449}"/>
              </a:ext>
            </a:extLst>
          </p:cNvPr>
          <p:cNvPicPr>
            <a:picLocks noChangeAspect="1"/>
          </p:cNvPicPr>
          <p:nvPr/>
        </p:nvPicPr>
        <p:blipFill>
          <a:blip r:embed="rId3"/>
          <a:stretch>
            <a:fillRect/>
          </a:stretch>
        </p:blipFill>
        <p:spPr>
          <a:xfrm>
            <a:off x="2964790" y="2451211"/>
            <a:ext cx="7568036" cy="4185920"/>
          </a:xfrm>
          <a:prstGeom prst="rect">
            <a:avLst/>
          </a:prstGeom>
        </p:spPr>
      </p:pic>
      <p:pic>
        <p:nvPicPr>
          <p:cNvPr id="3" name="Afbeelding 2">
            <a:extLst>
              <a:ext uri="{FF2B5EF4-FFF2-40B4-BE49-F238E27FC236}">
                <a16:creationId xmlns:a16="http://schemas.microsoft.com/office/drawing/2014/main" id="{3314C7FA-36D0-7A43-8B85-CCA5FAD02DC6}"/>
              </a:ext>
            </a:extLst>
          </p:cNvPr>
          <p:cNvPicPr>
            <a:picLocks noChangeAspect="1"/>
          </p:cNvPicPr>
          <p:nvPr/>
        </p:nvPicPr>
        <p:blipFill rotWithShape="1">
          <a:blip r:embed="rId4">
            <a:lum bright="70000" contrast="-70000"/>
          </a:blip>
          <a:srcRect r="2864" b="15161"/>
          <a:stretch/>
        </p:blipFill>
        <p:spPr>
          <a:xfrm>
            <a:off x="314332" y="1046031"/>
            <a:ext cx="898885" cy="785086"/>
          </a:xfrm>
          <a:prstGeom prst="rect">
            <a:avLst/>
          </a:prstGeom>
        </p:spPr>
      </p:pic>
      <p:pic>
        <p:nvPicPr>
          <p:cNvPr id="4" name="Afbeelding 3">
            <a:extLst>
              <a:ext uri="{FF2B5EF4-FFF2-40B4-BE49-F238E27FC236}">
                <a16:creationId xmlns:a16="http://schemas.microsoft.com/office/drawing/2014/main" id="{63CB16FB-35D5-7BD1-372F-E7B16EBBD9B4}"/>
              </a:ext>
            </a:extLst>
          </p:cNvPr>
          <p:cNvPicPr>
            <a:picLocks noChangeAspect="1"/>
          </p:cNvPicPr>
          <p:nvPr/>
        </p:nvPicPr>
        <p:blipFill rotWithShape="1">
          <a:blip r:embed="rId5">
            <a:lum bright="70000" contrast="-70000"/>
          </a:blip>
          <a:srcRect r="8358" b="22515"/>
          <a:stretch/>
        </p:blipFill>
        <p:spPr>
          <a:xfrm>
            <a:off x="314332" y="2351281"/>
            <a:ext cx="947141" cy="800821"/>
          </a:xfrm>
          <a:prstGeom prst="rect">
            <a:avLst/>
          </a:prstGeom>
        </p:spPr>
      </p:pic>
      <p:pic>
        <p:nvPicPr>
          <p:cNvPr id="6" name="Afbeelding 5">
            <a:extLst>
              <a:ext uri="{FF2B5EF4-FFF2-40B4-BE49-F238E27FC236}">
                <a16:creationId xmlns:a16="http://schemas.microsoft.com/office/drawing/2014/main" id="{30A48254-C2B1-E1E5-41CC-641641E89A8F}"/>
              </a:ext>
            </a:extLst>
          </p:cNvPr>
          <p:cNvPicPr>
            <a:picLocks noChangeAspect="1"/>
          </p:cNvPicPr>
          <p:nvPr/>
        </p:nvPicPr>
        <p:blipFill rotWithShape="1">
          <a:blip r:embed="rId6">
            <a:lum bright="70000" contrast="-70000"/>
          </a:blip>
          <a:srcRect t="10801" r="4898" b="22177"/>
          <a:stretch/>
        </p:blipFill>
        <p:spPr>
          <a:xfrm>
            <a:off x="227013" y="5206581"/>
            <a:ext cx="1059005" cy="746308"/>
          </a:xfrm>
          <a:prstGeom prst="rect">
            <a:avLst/>
          </a:prstGeom>
        </p:spPr>
      </p:pic>
      <p:pic>
        <p:nvPicPr>
          <p:cNvPr id="7" name="Afbeelding 6">
            <a:extLst>
              <a:ext uri="{FF2B5EF4-FFF2-40B4-BE49-F238E27FC236}">
                <a16:creationId xmlns:a16="http://schemas.microsoft.com/office/drawing/2014/main" id="{76937C1F-445C-08EC-093E-7A2302385BF0}"/>
              </a:ext>
            </a:extLst>
          </p:cNvPr>
          <p:cNvPicPr>
            <a:picLocks noChangeAspect="1"/>
          </p:cNvPicPr>
          <p:nvPr/>
        </p:nvPicPr>
        <p:blipFill rotWithShape="1">
          <a:blip r:embed="rId7"/>
          <a:srcRect r="1315" b="16283"/>
          <a:stretch/>
        </p:blipFill>
        <p:spPr>
          <a:xfrm>
            <a:off x="227013" y="3705865"/>
            <a:ext cx="1155872" cy="980552"/>
          </a:xfrm>
          <a:prstGeom prst="rect">
            <a:avLst/>
          </a:prstGeom>
        </p:spPr>
      </p:pic>
    </p:spTree>
    <p:extLst>
      <p:ext uri="{BB962C8B-B14F-4D97-AF65-F5344CB8AC3E}">
        <p14:creationId xmlns:p14="http://schemas.microsoft.com/office/powerpoint/2010/main" val="139209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C185345F-A390-B052-4A0B-D4BD603F223C}"/>
              </a:ext>
            </a:extLst>
          </p:cNvPr>
          <p:cNvSpPr>
            <a:spLocks noGrp="1"/>
          </p:cNvSpPr>
          <p:nvPr>
            <p:ph type="body" idx="1"/>
          </p:nvPr>
        </p:nvSpPr>
        <p:spPr>
          <a:xfrm>
            <a:off x="1685779" y="1110429"/>
            <a:ext cx="10126058" cy="4737712"/>
          </a:xfrm>
        </p:spPr>
        <p:txBody>
          <a:bodyPr>
            <a:normAutofit/>
          </a:bodyPr>
          <a:lstStyle/>
          <a:p>
            <a:pPr marL="0" indent="0" algn="just">
              <a:buNone/>
            </a:pPr>
            <a:r>
              <a:rPr lang="nl-BE" sz="2200" b="1" dirty="0">
                <a:solidFill>
                  <a:srgbClr val="000000"/>
                </a:solidFill>
              </a:rPr>
              <a:t>STAP 1: Dynamische matching</a:t>
            </a:r>
          </a:p>
          <a:p>
            <a:pPr marL="357188" indent="-357188" algn="just">
              <a:spcBef>
                <a:spcPts val="600"/>
              </a:spcBef>
            </a:pPr>
            <a:r>
              <a:rPr lang="nl-BE" sz="2000" dirty="0">
                <a:solidFill>
                  <a:srgbClr val="000000"/>
                </a:solidFill>
              </a:rPr>
              <a:t>Statistische tweeling identificeren o.b.v. observeerbare kenmerken </a:t>
            </a:r>
          </a:p>
          <a:p>
            <a:pPr marL="0" indent="0" algn="just">
              <a:buNone/>
            </a:pPr>
            <a:endParaRPr lang="nl-BE" sz="1900" dirty="0">
              <a:solidFill>
                <a:srgbClr val="000000"/>
              </a:solidFill>
              <a:latin typeface="Arial" panose="020B0604020202020204" pitchFamily="34" charset="0"/>
            </a:endParaRPr>
          </a:p>
          <a:p>
            <a:pPr algn="just"/>
            <a:endParaRPr lang="nl-BE" sz="1800" dirty="0">
              <a:solidFill>
                <a:srgbClr val="000000"/>
              </a:solidFill>
              <a:latin typeface="Arial" panose="020B0604020202020204" pitchFamily="34" charset="0"/>
            </a:endParaRPr>
          </a:p>
          <a:p>
            <a:pPr algn="just"/>
            <a:endParaRPr lang="nl-BE" sz="1800" dirty="0">
              <a:solidFill>
                <a:srgbClr val="000000"/>
              </a:solidFill>
              <a:latin typeface="Arial" panose="020B0604020202020204" pitchFamily="34" charset="0"/>
            </a:endParaRPr>
          </a:p>
          <a:p>
            <a:pPr algn="just"/>
            <a:endParaRPr lang="nl-BE" sz="1800" dirty="0">
              <a:solidFill>
                <a:srgbClr val="000000"/>
              </a:solidFill>
              <a:latin typeface="Arial" panose="020B0604020202020204" pitchFamily="34" charset="0"/>
            </a:endParaRPr>
          </a:p>
          <a:p>
            <a:pPr algn="just"/>
            <a:endParaRPr lang="nl-BE" sz="1800" dirty="0">
              <a:solidFill>
                <a:srgbClr val="000000"/>
              </a:solidFill>
              <a:latin typeface="Arial" panose="020B0604020202020204" pitchFamily="34" charset="0"/>
            </a:endParaRPr>
          </a:p>
          <a:p>
            <a:pPr marL="152396" indent="0" algn="just">
              <a:buNone/>
            </a:pPr>
            <a:endParaRPr lang="nl-BE" sz="1800" b="0" i="1" u="none" strike="noStrike" dirty="0">
              <a:solidFill>
                <a:srgbClr val="000000"/>
              </a:solidFill>
              <a:effectLst/>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b="0" i="1" u="none" strike="noStrike" dirty="0">
              <a:solidFill>
                <a:srgbClr val="000000"/>
              </a:solidFill>
              <a:effectLst/>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b="0" i="1" u="none" strike="noStrike" dirty="0">
              <a:solidFill>
                <a:srgbClr val="000000"/>
              </a:solidFill>
              <a:effectLst/>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b="0" i="1" u="none" strike="noStrike" dirty="0">
              <a:solidFill>
                <a:srgbClr val="000000"/>
              </a:solidFill>
              <a:effectLst/>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b="0" i="1" u="none" strike="noStrike" dirty="0">
              <a:solidFill>
                <a:srgbClr val="000000"/>
              </a:solidFill>
              <a:effectLst/>
              <a:latin typeface="Arial" panose="020B0604020202020204" pitchFamily="34" charset="0"/>
            </a:endParaRPr>
          </a:p>
          <a:p>
            <a:pPr marL="152396" indent="0" algn="just">
              <a:buNone/>
            </a:pPr>
            <a:endParaRPr lang="nl-BE" sz="1800" b="0" i="1" u="none" strike="noStrike" dirty="0">
              <a:solidFill>
                <a:srgbClr val="000000"/>
              </a:solidFill>
              <a:effectLst/>
              <a:latin typeface="Arial" panose="020B0604020202020204" pitchFamily="34" charset="0"/>
            </a:endParaRPr>
          </a:p>
        </p:txBody>
      </p:sp>
      <p:sp>
        <p:nvSpPr>
          <p:cNvPr id="14" name="Titel 1">
            <a:extLst>
              <a:ext uri="{FF2B5EF4-FFF2-40B4-BE49-F238E27FC236}">
                <a16:creationId xmlns:a16="http://schemas.microsoft.com/office/drawing/2014/main" id="{BA9AFD11-1066-0107-EDEA-193CB78F7A67}"/>
              </a:ext>
            </a:extLst>
          </p:cNvPr>
          <p:cNvSpPr>
            <a:spLocks noGrp="1"/>
          </p:cNvSpPr>
          <p:nvPr>
            <p:ph type="title"/>
          </p:nvPr>
        </p:nvSpPr>
        <p:spPr>
          <a:xfrm>
            <a:off x="1685780" y="282431"/>
            <a:ext cx="9844185" cy="763600"/>
          </a:xfrm>
        </p:spPr>
        <p:txBody>
          <a:bodyPr>
            <a:noAutofit/>
          </a:bodyPr>
          <a:lstStyle/>
          <a:p>
            <a:r>
              <a:rPr lang="nl-BE" sz="3600" b="1" dirty="0">
                <a:solidFill>
                  <a:srgbClr val="217772"/>
                </a:solidFill>
                <a:latin typeface="+mn-lt"/>
              </a:rPr>
              <a:t>Effectiviteit van activeringsmaatregelen voor LWZ</a:t>
            </a:r>
          </a:p>
        </p:txBody>
      </p:sp>
      <p:graphicFrame>
        <p:nvGraphicFramePr>
          <p:cNvPr id="4" name="Google Shape;1114;g296ce7ff245_1_538">
            <a:extLst>
              <a:ext uri="{FF2B5EF4-FFF2-40B4-BE49-F238E27FC236}">
                <a16:creationId xmlns:a16="http://schemas.microsoft.com/office/drawing/2014/main" id="{4E99740B-47DF-4717-DB10-857DE2A4149D}"/>
              </a:ext>
            </a:extLst>
          </p:cNvPr>
          <p:cNvGraphicFramePr/>
          <p:nvPr>
            <p:extLst>
              <p:ext uri="{D42A27DB-BD31-4B8C-83A1-F6EECF244321}">
                <p14:modId xmlns:p14="http://schemas.microsoft.com/office/powerpoint/2010/main" val="242566473"/>
              </p:ext>
            </p:extLst>
          </p:nvPr>
        </p:nvGraphicFramePr>
        <p:xfrm>
          <a:off x="1986932" y="2216677"/>
          <a:ext cx="9241880" cy="4210325"/>
        </p:xfrm>
        <a:graphic>
          <a:graphicData uri="http://schemas.openxmlformats.org/drawingml/2006/table">
            <a:tbl>
              <a:tblPr firstRow="1" bandRow="1">
                <a:noFill/>
              </a:tblPr>
              <a:tblGrid>
                <a:gridCol w="1821234">
                  <a:extLst>
                    <a:ext uri="{9D8B030D-6E8A-4147-A177-3AD203B41FA5}">
                      <a16:colId xmlns:a16="http://schemas.microsoft.com/office/drawing/2014/main" val="20000"/>
                    </a:ext>
                  </a:extLst>
                </a:gridCol>
                <a:gridCol w="1931876">
                  <a:extLst>
                    <a:ext uri="{9D8B030D-6E8A-4147-A177-3AD203B41FA5}">
                      <a16:colId xmlns:a16="http://schemas.microsoft.com/office/drawing/2014/main" val="20001"/>
                    </a:ext>
                  </a:extLst>
                </a:gridCol>
                <a:gridCol w="3024821">
                  <a:extLst>
                    <a:ext uri="{9D8B030D-6E8A-4147-A177-3AD203B41FA5}">
                      <a16:colId xmlns:a16="http://schemas.microsoft.com/office/drawing/2014/main" val="20002"/>
                    </a:ext>
                  </a:extLst>
                </a:gridCol>
                <a:gridCol w="2463949">
                  <a:extLst>
                    <a:ext uri="{9D8B030D-6E8A-4147-A177-3AD203B41FA5}">
                      <a16:colId xmlns:a16="http://schemas.microsoft.com/office/drawing/2014/main" val="20003"/>
                    </a:ext>
                  </a:extLst>
                </a:gridCol>
              </a:tblGrid>
              <a:tr h="689875">
                <a:tc>
                  <a:txBody>
                    <a:bodyPr/>
                    <a:lstStyle/>
                    <a:p>
                      <a:pPr marL="0" marR="0" lvl="0" indent="0" algn="ctr" rtl="0">
                        <a:lnSpc>
                          <a:spcPct val="100000"/>
                        </a:lnSpc>
                        <a:spcBef>
                          <a:spcPts val="0"/>
                        </a:spcBef>
                        <a:spcAft>
                          <a:spcPts val="0"/>
                        </a:spcAft>
                        <a:buNone/>
                      </a:pPr>
                      <a:r>
                        <a:rPr lang="nl-BE" sz="1500" b="1" u="none" strike="noStrike" cap="none" dirty="0"/>
                        <a:t>Socio-demo</a:t>
                      </a:r>
                      <a:endParaRPr sz="1500" b="1" dirty="0"/>
                    </a:p>
                  </a:txBody>
                  <a:tcPr marL="91450" marR="91450" marT="45725" marB="45725" anchor="ctr">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r>
                        <a:rPr lang="nl-BE" sz="1500" b="1" u="none" strike="noStrike" cap="none" dirty="0"/>
                        <a:t>Werkloosheid episode</a:t>
                      </a:r>
                      <a:endParaRPr sz="1500"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nl-BE" sz="1500" b="1" u="none" strike="noStrike" cap="none" dirty="0"/>
                        <a:t>Historiek WZ : </a:t>
                      </a:r>
                      <a:endParaRPr sz="1500" b="1" dirty="0"/>
                    </a:p>
                    <a:p>
                      <a:pPr marL="0" marR="0" lvl="0" indent="0" algn="ctr" rtl="0">
                        <a:lnSpc>
                          <a:spcPct val="100000"/>
                        </a:lnSpc>
                        <a:spcBef>
                          <a:spcPts val="0"/>
                        </a:spcBef>
                        <a:spcAft>
                          <a:spcPts val="0"/>
                        </a:spcAft>
                        <a:buClr>
                          <a:srgbClr val="000000"/>
                        </a:buClr>
                        <a:buSzPts val="1050"/>
                        <a:buFont typeface="Arial"/>
                        <a:buNone/>
                      </a:pPr>
                      <a:r>
                        <a:rPr lang="nl-BE" sz="1500" b="1" u="none" strike="noStrike" cap="none" dirty="0"/>
                        <a:t>N dagen afgelopen 2 jaar</a:t>
                      </a:r>
                      <a:endParaRPr sz="1500" b="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r>
                        <a:rPr lang="nl-BE" sz="1500" b="1" u="none" strike="noStrike" cap="none" dirty="0"/>
                        <a:t>Historiek acties: </a:t>
                      </a:r>
                      <a:endParaRPr sz="1500" b="1" dirty="0"/>
                    </a:p>
                    <a:p>
                      <a:pPr marL="0" marR="0" lvl="0" indent="0" algn="ctr" rtl="0">
                        <a:lnSpc>
                          <a:spcPct val="100000"/>
                        </a:lnSpc>
                        <a:spcBef>
                          <a:spcPts val="0"/>
                        </a:spcBef>
                        <a:spcAft>
                          <a:spcPts val="0"/>
                        </a:spcAft>
                        <a:buNone/>
                      </a:pPr>
                      <a:r>
                        <a:rPr lang="nl-BE" sz="1500" b="1" u="none" strike="noStrike" cap="none" dirty="0"/>
                        <a:t>N dagen afgelopen jaar</a:t>
                      </a:r>
                      <a:endParaRPr sz="1500" b="1" dirty="0"/>
                    </a:p>
                  </a:txBody>
                  <a:tcPr marL="91450" marR="91450" marT="45725" marB="45725" anchor="ctr">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00"/>
                  </a:ext>
                </a:extLst>
              </a:tr>
              <a:tr h="3024875">
                <a:tc>
                  <a:txBody>
                    <a:bodyPr/>
                    <a:lstStyle/>
                    <a:p>
                      <a:pPr marL="90488" marR="0" lvl="0" indent="-90488" algn="l" rtl="0">
                        <a:lnSpc>
                          <a:spcPct val="100000"/>
                        </a:lnSpc>
                        <a:spcBef>
                          <a:spcPts val="0"/>
                        </a:spcBef>
                        <a:spcAft>
                          <a:spcPts val="0"/>
                        </a:spcAft>
                        <a:buClr>
                          <a:srgbClr val="000000"/>
                        </a:buClr>
                        <a:buSzPts val="1050"/>
                        <a:buFont typeface="Arial"/>
                        <a:buChar char="•"/>
                      </a:pPr>
                      <a:r>
                        <a:rPr lang="nl-BE" sz="1500" u="none" strike="noStrike" cap="none" dirty="0"/>
                        <a:t>Leeftijd</a:t>
                      </a:r>
                      <a:endParaRPr sz="1500" dirty="0"/>
                    </a:p>
                    <a:p>
                      <a:pPr marL="90488" marR="0" lvl="0" indent="-90488" algn="l" rtl="0">
                        <a:lnSpc>
                          <a:spcPct val="100000"/>
                        </a:lnSpc>
                        <a:spcBef>
                          <a:spcPts val="0"/>
                        </a:spcBef>
                        <a:spcAft>
                          <a:spcPts val="0"/>
                        </a:spcAft>
                        <a:buClr>
                          <a:srgbClr val="000000"/>
                        </a:buClr>
                        <a:buSzPts val="1050"/>
                        <a:buFont typeface="Arial"/>
                        <a:buChar char="•"/>
                      </a:pPr>
                      <a:r>
                        <a:rPr lang="nl-BE" sz="1500" u="none" strike="noStrike" cap="none" dirty="0"/>
                        <a:t>Geslacht</a:t>
                      </a:r>
                      <a:endParaRPr sz="1500" dirty="0"/>
                    </a:p>
                    <a:p>
                      <a:pPr marL="90488" marR="0" lvl="0" indent="-90488" algn="l" rtl="0">
                        <a:lnSpc>
                          <a:spcPct val="100000"/>
                        </a:lnSpc>
                        <a:spcBef>
                          <a:spcPts val="0"/>
                        </a:spcBef>
                        <a:spcAft>
                          <a:spcPts val="0"/>
                        </a:spcAft>
                        <a:buClr>
                          <a:srgbClr val="000000"/>
                        </a:buClr>
                        <a:buSzPts val="1050"/>
                        <a:buFont typeface="Arial"/>
                        <a:buChar char="•"/>
                      </a:pPr>
                      <a:r>
                        <a:rPr lang="nl-BE" sz="1500" u="none" strike="noStrike" cap="none" dirty="0"/>
                        <a:t>Origine</a:t>
                      </a:r>
                      <a:endParaRPr sz="1500" dirty="0"/>
                    </a:p>
                    <a:p>
                      <a:pPr marL="90488" marR="0" lvl="0" indent="-90488" algn="l" rtl="0">
                        <a:lnSpc>
                          <a:spcPct val="100000"/>
                        </a:lnSpc>
                        <a:spcBef>
                          <a:spcPts val="0"/>
                        </a:spcBef>
                        <a:spcAft>
                          <a:spcPts val="0"/>
                        </a:spcAft>
                        <a:buClr>
                          <a:srgbClr val="000000"/>
                        </a:buClr>
                        <a:buSzPts val="1050"/>
                        <a:buFont typeface="Arial"/>
                        <a:buChar char="•"/>
                      </a:pPr>
                      <a:r>
                        <a:rPr lang="nl-BE" sz="1500" u="none" strike="noStrike" cap="none" dirty="0"/>
                        <a:t>Arrondissement</a:t>
                      </a:r>
                      <a:endParaRPr sz="1500" dirty="0"/>
                    </a:p>
                    <a:p>
                      <a:pPr marL="90488" marR="0" lvl="0" indent="-90488" algn="l" rtl="0">
                        <a:lnSpc>
                          <a:spcPct val="100000"/>
                        </a:lnSpc>
                        <a:spcBef>
                          <a:spcPts val="0"/>
                        </a:spcBef>
                        <a:spcAft>
                          <a:spcPts val="0"/>
                        </a:spcAft>
                        <a:buClr>
                          <a:srgbClr val="000000"/>
                        </a:buClr>
                        <a:buSzPts val="1050"/>
                        <a:buFont typeface="Arial"/>
                        <a:buChar char="•"/>
                      </a:pPr>
                      <a:r>
                        <a:rPr lang="nl-BE" sz="1500" u="none" strike="noStrike" cap="none" dirty="0"/>
                        <a:t>Opleidingsniveau</a:t>
                      </a:r>
                      <a:endParaRPr sz="1500" dirty="0"/>
                    </a:p>
                    <a:p>
                      <a:pPr marL="90488" marR="0" lvl="0" indent="-90488" algn="l" rtl="0">
                        <a:lnSpc>
                          <a:spcPct val="100000"/>
                        </a:lnSpc>
                        <a:spcBef>
                          <a:spcPts val="0"/>
                        </a:spcBef>
                        <a:spcAft>
                          <a:spcPts val="0"/>
                        </a:spcAft>
                        <a:buClr>
                          <a:srgbClr val="000000"/>
                        </a:buClr>
                        <a:buSzPts val="1050"/>
                        <a:buFont typeface="Arial"/>
                        <a:buChar char="•"/>
                      </a:pPr>
                      <a:r>
                        <a:rPr lang="nl-BE" sz="1500" u="none" strike="noStrike" cap="none" dirty="0"/>
                        <a:t>Kennis NL</a:t>
                      </a:r>
                      <a:endParaRPr sz="1500" dirty="0"/>
                    </a:p>
                    <a:p>
                      <a:pPr marL="285750" marR="0" lvl="0" indent="-219075" algn="l" rtl="0">
                        <a:lnSpc>
                          <a:spcPct val="100000"/>
                        </a:lnSpc>
                        <a:spcBef>
                          <a:spcPts val="0"/>
                        </a:spcBef>
                        <a:spcAft>
                          <a:spcPts val="0"/>
                        </a:spcAft>
                        <a:buClr>
                          <a:srgbClr val="000000"/>
                        </a:buClr>
                        <a:buSzPts val="1050"/>
                        <a:buFont typeface="Arial"/>
                        <a:buNone/>
                      </a:pPr>
                      <a:endParaRPr sz="1500" u="none" strike="noStrike" cap="none" dirty="0"/>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BFBFBF">
                        <a:alpha val="20000"/>
                      </a:srgbClr>
                    </a:solidFill>
                  </a:tcPr>
                </a:tc>
                <a:tc>
                  <a:txBody>
                    <a:bodyPr/>
                    <a:lstStyle/>
                    <a:p>
                      <a:pPr marL="90488" marR="0" lvl="0" indent="-90488" algn="l" rtl="0">
                        <a:lnSpc>
                          <a:spcPct val="100000"/>
                        </a:lnSpc>
                        <a:spcBef>
                          <a:spcPts val="0"/>
                        </a:spcBef>
                        <a:spcAft>
                          <a:spcPts val="0"/>
                        </a:spcAft>
                        <a:buClr>
                          <a:srgbClr val="000000"/>
                        </a:buClr>
                        <a:buSzPts val="1050"/>
                        <a:buFont typeface="Arial"/>
                        <a:buChar char="•"/>
                      </a:pPr>
                      <a:r>
                        <a:rPr lang="nl-BE" sz="1500" u="none" strike="noStrike" cap="none" dirty="0"/>
                        <a:t>Type WZ</a:t>
                      </a:r>
                      <a:endParaRPr sz="1500" dirty="0"/>
                    </a:p>
                    <a:p>
                      <a:pPr marL="90488" marR="0" lvl="0" indent="-90488" algn="l" rtl="0">
                        <a:lnSpc>
                          <a:spcPct val="100000"/>
                        </a:lnSpc>
                        <a:spcBef>
                          <a:spcPts val="0"/>
                        </a:spcBef>
                        <a:spcAft>
                          <a:spcPts val="0"/>
                        </a:spcAft>
                        <a:buClr>
                          <a:srgbClr val="000000"/>
                        </a:buClr>
                        <a:buSzPts val="1050"/>
                        <a:buFont typeface="Arial"/>
                        <a:buChar char="•"/>
                      </a:pPr>
                      <a:r>
                        <a:rPr lang="nl-BE" sz="1500" u="none" strike="noStrike" cap="none" dirty="0"/>
                        <a:t>Jaar &amp; maand start episode</a:t>
                      </a:r>
                      <a:endParaRPr sz="15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BFBFBF">
                        <a:alpha val="20000"/>
                      </a:srgbClr>
                    </a:solidFill>
                  </a:tcPr>
                </a:tc>
                <a:tc>
                  <a:txBody>
                    <a:bodyPr/>
                    <a:lstStyle/>
                    <a:p>
                      <a:pPr marL="90488" marR="0" lvl="0" indent="-90488" algn="l" rtl="0">
                        <a:lnSpc>
                          <a:spcPct val="100000"/>
                        </a:lnSpc>
                        <a:spcBef>
                          <a:spcPts val="0"/>
                        </a:spcBef>
                        <a:spcAft>
                          <a:spcPts val="0"/>
                        </a:spcAft>
                        <a:buClr>
                          <a:srgbClr val="000000"/>
                        </a:buClr>
                        <a:buSzPts val="1050"/>
                        <a:buFont typeface="Arial"/>
                        <a:buChar char="•"/>
                      </a:pPr>
                      <a:r>
                        <a:rPr lang="nl-BE" sz="1500" u="none" strike="noStrike" cap="none" dirty="0"/>
                        <a:t>Werkend</a:t>
                      </a:r>
                      <a:endParaRPr sz="1500" dirty="0"/>
                    </a:p>
                    <a:p>
                      <a:pPr marL="90488" marR="0" lvl="0" indent="-90488" algn="l" rtl="0">
                        <a:lnSpc>
                          <a:spcPct val="100000"/>
                        </a:lnSpc>
                        <a:spcBef>
                          <a:spcPts val="0"/>
                        </a:spcBef>
                        <a:spcAft>
                          <a:spcPts val="0"/>
                        </a:spcAft>
                        <a:buClr>
                          <a:srgbClr val="000000"/>
                        </a:buClr>
                        <a:buSzPts val="1050"/>
                        <a:buFont typeface="Arial"/>
                        <a:buChar char="•"/>
                      </a:pPr>
                      <a:r>
                        <a:rPr lang="nl-BE" sz="1500" u="none" strike="noStrike" cap="none" dirty="0"/>
                        <a:t>Werkzoekend</a:t>
                      </a:r>
                      <a:endParaRPr sz="1500" dirty="0"/>
                    </a:p>
                    <a:p>
                      <a:pPr marL="90488" marR="0" lvl="0" indent="-90488" algn="l" rtl="0">
                        <a:lnSpc>
                          <a:spcPct val="100000"/>
                        </a:lnSpc>
                        <a:spcBef>
                          <a:spcPts val="0"/>
                        </a:spcBef>
                        <a:spcAft>
                          <a:spcPts val="0"/>
                        </a:spcAft>
                        <a:buClr>
                          <a:srgbClr val="000000"/>
                        </a:buClr>
                        <a:buSzPts val="1050"/>
                        <a:buFont typeface="Arial"/>
                        <a:buChar char="•"/>
                      </a:pPr>
                      <a:r>
                        <a:rPr lang="nl-BE" sz="1500" u="none" strike="noStrike" cap="none" dirty="0"/>
                        <a:t>Vrij ingeschreven WZ</a:t>
                      </a:r>
                      <a:endParaRPr sz="1500" dirty="0"/>
                    </a:p>
                    <a:p>
                      <a:pPr marL="90488" marR="0" lvl="0" indent="-90488" algn="l" rtl="0">
                        <a:lnSpc>
                          <a:spcPct val="100000"/>
                        </a:lnSpc>
                        <a:spcBef>
                          <a:spcPts val="0"/>
                        </a:spcBef>
                        <a:spcAft>
                          <a:spcPts val="0"/>
                        </a:spcAft>
                        <a:buClr>
                          <a:srgbClr val="000000"/>
                        </a:buClr>
                        <a:buSzPts val="1050"/>
                        <a:buFont typeface="Arial"/>
                        <a:buChar char="•"/>
                      </a:pPr>
                      <a:r>
                        <a:rPr lang="nl-BE" sz="1500" u="none" strike="noStrike" cap="none" dirty="0"/>
                        <a:t>WZ in deeltijds onderwijs</a:t>
                      </a:r>
                      <a:endParaRPr sz="1500" dirty="0"/>
                    </a:p>
                    <a:p>
                      <a:pPr marL="90488" marR="0" lvl="0" indent="-90488" algn="l" rtl="0">
                        <a:lnSpc>
                          <a:spcPct val="100000"/>
                        </a:lnSpc>
                        <a:spcBef>
                          <a:spcPts val="0"/>
                        </a:spcBef>
                        <a:spcAft>
                          <a:spcPts val="0"/>
                        </a:spcAft>
                        <a:buClr>
                          <a:srgbClr val="000000"/>
                        </a:buClr>
                        <a:buSzPts val="1050"/>
                        <a:buFont typeface="Arial"/>
                        <a:buChar char="•"/>
                      </a:pPr>
                      <a:r>
                        <a:rPr lang="nl-BE" sz="1500" u="none" strike="noStrike" cap="none" dirty="0"/>
                        <a:t>Verplicht ingeschreven OCMW</a:t>
                      </a:r>
                      <a:endParaRPr sz="1500" dirty="0"/>
                    </a:p>
                    <a:p>
                      <a:pPr marL="90488" marR="0" lvl="0" indent="-90488" algn="l" rtl="0">
                        <a:lnSpc>
                          <a:spcPct val="100000"/>
                        </a:lnSpc>
                        <a:spcBef>
                          <a:spcPts val="0"/>
                        </a:spcBef>
                        <a:spcAft>
                          <a:spcPts val="0"/>
                        </a:spcAft>
                        <a:buClr>
                          <a:srgbClr val="000000"/>
                        </a:buClr>
                        <a:buSzPts val="1050"/>
                        <a:buFont typeface="Arial"/>
                        <a:buChar char="•"/>
                      </a:pPr>
                      <a:r>
                        <a:rPr lang="nl-BE" sz="1500" u="none" strike="noStrike" cap="none" dirty="0"/>
                        <a:t>RVA sanctie</a:t>
                      </a:r>
                      <a:endParaRPr sz="1500" dirty="0"/>
                    </a:p>
                    <a:p>
                      <a:pPr marL="90488" marR="0" lvl="0" indent="-90488" algn="l" rtl="0">
                        <a:lnSpc>
                          <a:spcPct val="100000"/>
                        </a:lnSpc>
                        <a:spcBef>
                          <a:spcPts val="0"/>
                        </a:spcBef>
                        <a:spcAft>
                          <a:spcPts val="0"/>
                        </a:spcAft>
                        <a:buClr>
                          <a:srgbClr val="000000"/>
                        </a:buClr>
                        <a:buSzPts val="1050"/>
                        <a:buFont typeface="Arial"/>
                        <a:buChar char="•"/>
                      </a:pPr>
                      <a:r>
                        <a:rPr lang="nl-BE" sz="1500" u="none" strike="noStrike" cap="none" dirty="0"/>
                        <a:t>Jobstudent</a:t>
                      </a:r>
                      <a:endParaRPr sz="1500" dirty="0"/>
                    </a:p>
                    <a:p>
                      <a:pPr marL="90488" marR="0" lvl="0" indent="-90488" algn="l" rtl="0">
                        <a:lnSpc>
                          <a:spcPct val="100000"/>
                        </a:lnSpc>
                        <a:spcBef>
                          <a:spcPts val="0"/>
                        </a:spcBef>
                        <a:spcAft>
                          <a:spcPts val="0"/>
                        </a:spcAft>
                        <a:buClr>
                          <a:srgbClr val="000000"/>
                        </a:buClr>
                        <a:buSzPts val="1050"/>
                        <a:buFont typeface="Arial"/>
                        <a:buChar char="•"/>
                      </a:pPr>
                      <a:r>
                        <a:rPr lang="nl-BE" sz="1500" u="none" strike="noStrike" cap="none" dirty="0"/>
                        <a:t>Ten laste RIZIV</a:t>
                      </a:r>
                      <a:endParaRPr sz="1500" dirty="0"/>
                    </a:p>
                    <a:p>
                      <a:pPr marL="90488" marR="0" lvl="0" indent="-90488" algn="l" rtl="0">
                        <a:lnSpc>
                          <a:spcPct val="100000"/>
                        </a:lnSpc>
                        <a:spcBef>
                          <a:spcPts val="0"/>
                        </a:spcBef>
                        <a:spcAft>
                          <a:spcPts val="0"/>
                        </a:spcAft>
                        <a:buClr>
                          <a:srgbClr val="000000"/>
                        </a:buClr>
                        <a:buSzPts val="1050"/>
                        <a:buFont typeface="Arial"/>
                        <a:buChar char="•"/>
                      </a:pPr>
                      <a:r>
                        <a:rPr lang="nl-BE" sz="1500" u="none" strike="noStrike" cap="none" dirty="0"/>
                        <a:t>Hervatting/vrijgesteld studies</a:t>
                      </a:r>
                      <a:endParaRPr sz="1500" dirty="0"/>
                    </a:p>
                    <a:p>
                      <a:pPr marL="90488" marR="0" lvl="0" indent="-90488" algn="l" rtl="0">
                        <a:lnSpc>
                          <a:spcPct val="100000"/>
                        </a:lnSpc>
                        <a:spcBef>
                          <a:spcPts val="0"/>
                        </a:spcBef>
                        <a:spcAft>
                          <a:spcPts val="0"/>
                        </a:spcAft>
                        <a:buClr>
                          <a:srgbClr val="000000"/>
                        </a:buClr>
                        <a:buSzPts val="1050"/>
                        <a:buFont typeface="Arial"/>
                        <a:buChar char="•"/>
                      </a:pPr>
                      <a:r>
                        <a:rPr lang="nl-BE" sz="1500" u="none" strike="noStrike" cap="none" dirty="0"/>
                        <a:t>Uitgeschreven wegens ziekte</a:t>
                      </a:r>
                      <a:endParaRPr sz="1500" dirty="0"/>
                    </a:p>
                    <a:p>
                      <a:pPr marL="90488" marR="0" lvl="0" indent="-90488" algn="l" rtl="0">
                        <a:lnSpc>
                          <a:spcPct val="100000"/>
                        </a:lnSpc>
                        <a:spcBef>
                          <a:spcPts val="0"/>
                        </a:spcBef>
                        <a:spcAft>
                          <a:spcPts val="0"/>
                        </a:spcAft>
                        <a:buClr>
                          <a:srgbClr val="000000"/>
                        </a:buClr>
                        <a:buSzPts val="1050"/>
                        <a:buFont typeface="Arial"/>
                        <a:buChar char="•"/>
                      </a:pPr>
                      <a:r>
                        <a:rPr lang="nl-BE" sz="1500" u="none" strike="noStrike" cap="none" dirty="0"/>
                        <a:t>IBO</a:t>
                      </a:r>
                      <a:endParaRPr sz="1500" dirty="0"/>
                    </a:p>
                    <a:p>
                      <a:pPr marL="90488" marR="0" lvl="0" indent="-90488" algn="l" rtl="0">
                        <a:lnSpc>
                          <a:spcPct val="100000"/>
                        </a:lnSpc>
                        <a:spcBef>
                          <a:spcPts val="0"/>
                        </a:spcBef>
                        <a:spcAft>
                          <a:spcPts val="0"/>
                        </a:spcAft>
                        <a:buClr>
                          <a:srgbClr val="000000"/>
                        </a:buClr>
                        <a:buSzPts val="1050"/>
                        <a:buFont typeface="Arial"/>
                        <a:buChar char="•"/>
                      </a:pPr>
                      <a:r>
                        <a:rPr lang="nl-BE" sz="1500" u="none" strike="noStrike" cap="none" dirty="0"/>
                        <a:t>Werk regelmatig met interim</a:t>
                      </a:r>
                      <a:endParaRPr sz="1500" dirty="0"/>
                    </a:p>
                    <a:p>
                      <a:pPr marL="90488" marR="0" lvl="0" indent="-90488" algn="l" rtl="0">
                        <a:lnSpc>
                          <a:spcPct val="100000"/>
                        </a:lnSpc>
                        <a:spcBef>
                          <a:spcPts val="0"/>
                        </a:spcBef>
                        <a:spcAft>
                          <a:spcPts val="0"/>
                        </a:spcAft>
                        <a:buClr>
                          <a:srgbClr val="000000"/>
                        </a:buClr>
                        <a:buSzPts val="1050"/>
                        <a:buFont typeface="Arial"/>
                        <a:buChar char="•"/>
                      </a:pPr>
                      <a:r>
                        <a:rPr lang="nl-BE" sz="1500" u="none" strike="noStrike" cap="none" dirty="0"/>
                        <a:t>Asielzoeker in beroep </a:t>
                      </a:r>
                      <a:endParaRPr sz="1500" dirty="0"/>
                    </a:p>
                    <a:p>
                      <a:pPr marL="90488" marR="0" lvl="0" indent="-90488" algn="l" rtl="0">
                        <a:lnSpc>
                          <a:spcPct val="100000"/>
                        </a:lnSpc>
                        <a:spcBef>
                          <a:spcPts val="0"/>
                        </a:spcBef>
                        <a:spcAft>
                          <a:spcPts val="0"/>
                        </a:spcAft>
                        <a:buClr>
                          <a:srgbClr val="000000"/>
                        </a:buClr>
                        <a:buSzPts val="1050"/>
                        <a:buFont typeface="Arial"/>
                        <a:buChar char="•"/>
                      </a:pPr>
                      <a:r>
                        <a:rPr lang="nl-BE" sz="1500" u="none" strike="noStrike" cap="none" dirty="0"/>
                        <a:t>Vrijstelling familiale/sociale reden</a:t>
                      </a:r>
                      <a:endParaRPr sz="1500" dirty="0"/>
                    </a:p>
                    <a:p>
                      <a:pPr marL="0" marR="0" lvl="0" indent="0" algn="l" rtl="0">
                        <a:lnSpc>
                          <a:spcPct val="100000"/>
                        </a:lnSpc>
                        <a:spcBef>
                          <a:spcPts val="0"/>
                        </a:spcBef>
                        <a:spcAft>
                          <a:spcPts val="0"/>
                        </a:spcAft>
                        <a:buNone/>
                      </a:pPr>
                      <a:endParaRPr sz="15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BFBFBF">
                        <a:alpha val="20000"/>
                      </a:srgbClr>
                    </a:solidFill>
                  </a:tcPr>
                </a:tc>
                <a:tc>
                  <a:txBody>
                    <a:bodyPr/>
                    <a:lstStyle/>
                    <a:p>
                      <a:pPr marL="90488" marR="0" lvl="0" indent="-90488" algn="l" rtl="0">
                        <a:lnSpc>
                          <a:spcPct val="100000"/>
                        </a:lnSpc>
                        <a:spcBef>
                          <a:spcPts val="0"/>
                        </a:spcBef>
                        <a:spcAft>
                          <a:spcPts val="0"/>
                        </a:spcAft>
                        <a:buClr>
                          <a:srgbClr val="000000"/>
                        </a:buClr>
                        <a:buSzPts val="1050"/>
                        <a:buFont typeface="Arial"/>
                        <a:buChar char="•"/>
                      </a:pPr>
                      <a:r>
                        <a:rPr lang="nl-BE" sz="1500" u="none" strike="noStrike" cap="none" dirty="0"/>
                        <a:t>Context</a:t>
                      </a:r>
                      <a:endParaRPr sz="1500" dirty="0"/>
                    </a:p>
                    <a:p>
                      <a:pPr marL="90488" marR="0" lvl="0" indent="-90488" algn="l" rtl="0">
                        <a:lnSpc>
                          <a:spcPct val="100000"/>
                        </a:lnSpc>
                        <a:spcBef>
                          <a:spcPts val="0"/>
                        </a:spcBef>
                        <a:spcAft>
                          <a:spcPts val="0"/>
                        </a:spcAft>
                        <a:buClr>
                          <a:srgbClr val="000000"/>
                        </a:buClr>
                        <a:buSzPts val="1050"/>
                        <a:buFont typeface="Arial"/>
                        <a:buChar char="•"/>
                      </a:pPr>
                      <a:r>
                        <a:rPr lang="nl-BE" sz="1500" u="none" strike="noStrike" cap="none" dirty="0"/>
                        <a:t>Informatie</a:t>
                      </a:r>
                      <a:endParaRPr sz="1500" dirty="0"/>
                    </a:p>
                    <a:p>
                      <a:pPr marL="90488" marR="0" lvl="0" indent="-90488" algn="l" rtl="0">
                        <a:lnSpc>
                          <a:spcPct val="100000"/>
                        </a:lnSpc>
                        <a:spcBef>
                          <a:spcPts val="0"/>
                        </a:spcBef>
                        <a:spcAft>
                          <a:spcPts val="0"/>
                        </a:spcAft>
                        <a:buClr>
                          <a:srgbClr val="000000"/>
                        </a:buClr>
                        <a:buSzPts val="1050"/>
                        <a:buFont typeface="Arial"/>
                        <a:buChar char="•"/>
                      </a:pPr>
                      <a:r>
                        <a:rPr lang="nl-BE" sz="1500" u="none" strike="noStrike" cap="none" dirty="0"/>
                        <a:t>Competentieversterking</a:t>
                      </a:r>
                      <a:endParaRPr sz="1500" dirty="0"/>
                    </a:p>
                    <a:p>
                      <a:pPr marL="90488" marR="0" lvl="0" indent="-90488" algn="l" rtl="0">
                        <a:lnSpc>
                          <a:spcPct val="100000"/>
                        </a:lnSpc>
                        <a:spcBef>
                          <a:spcPts val="0"/>
                        </a:spcBef>
                        <a:spcAft>
                          <a:spcPts val="0"/>
                        </a:spcAft>
                        <a:buClr>
                          <a:srgbClr val="000000"/>
                        </a:buClr>
                        <a:buSzPts val="1050"/>
                        <a:buFont typeface="Arial"/>
                        <a:buChar char="•"/>
                      </a:pPr>
                      <a:r>
                        <a:rPr lang="nl-BE" sz="1500" u="none" strike="noStrike" cap="none" dirty="0"/>
                        <a:t>Solliciteren</a:t>
                      </a:r>
                      <a:endParaRPr sz="1500" dirty="0"/>
                    </a:p>
                    <a:p>
                      <a:pPr marL="90488" marR="0" lvl="0" indent="-90488" algn="l" rtl="0">
                        <a:lnSpc>
                          <a:spcPct val="100000"/>
                        </a:lnSpc>
                        <a:spcBef>
                          <a:spcPts val="0"/>
                        </a:spcBef>
                        <a:spcAft>
                          <a:spcPts val="0"/>
                        </a:spcAft>
                        <a:buClr>
                          <a:srgbClr val="000000"/>
                        </a:buClr>
                        <a:buSzPts val="1050"/>
                        <a:buFont typeface="Arial"/>
                        <a:buChar char="•"/>
                      </a:pPr>
                      <a:r>
                        <a:rPr lang="nl-BE" sz="1500" u="none" strike="noStrike" cap="none" dirty="0"/>
                        <a:t>Andere</a:t>
                      </a:r>
                      <a:endParaRPr sz="1500" dirty="0"/>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solidFill>
                      <a:srgbClr val="BFBFBF">
                        <a:alpha val="20000"/>
                      </a:srgbClr>
                    </a:solidFill>
                  </a:tcPr>
                </a:tc>
                <a:extLst>
                  <a:ext uri="{0D108BD9-81ED-4DB2-BD59-A6C34878D82A}">
                    <a16:rowId xmlns:a16="http://schemas.microsoft.com/office/drawing/2014/main" val="10001"/>
                  </a:ext>
                </a:extLst>
              </a:tr>
            </a:tbl>
          </a:graphicData>
        </a:graphic>
      </p:graphicFrame>
      <p:pic>
        <p:nvPicPr>
          <p:cNvPr id="2" name="Afbeelding 1">
            <a:extLst>
              <a:ext uri="{FF2B5EF4-FFF2-40B4-BE49-F238E27FC236}">
                <a16:creationId xmlns:a16="http://schemas.microsoft.com/office/drawing/2014/main" id="{1284C827-16C7-F912-4F41-059F4FE46131}"/>
              </a:ext>
            </a:extLst>
          </p:cNvPr>
          <p:cNvPicPr>
            <a:picLocks noChangeAspect="1"/>
          </p:cNvPicPr>
          <p:nvPr/>
        </p:nvPicPr>
        <p:blipFill rotWithShape="1">
          <a:blip r:embed="rId3">
            <a:lum bright="70000" contrast="-70000"/>
          </a:blip>
          <a:srcRect r="2864" b="15161"/>
          <a:stretch/>
        </p:blipFill>
        <p:spPr>
          <a:xfrm>
            <a:off x="314332" y="1046031"/>
            <a:ext cx="898885" cy="785086"/>
          </a:xfrm>
          <a:prstGeom prst="rect">
            <a:avLst/>
          </a:prstGeom>
        </p:spPr>
      </p:pic>
      <p:pic>
        <p:nvPicPr>
          <p:cNvPr id="3" name="Afbeelding 2">
            <a:extLst>
              <a:ext uri="{FF2B5EF4-FFF2-40B4-BE49-F238E27FC236}">
                <a16:creationId xmlns:a16="http://schemas.microsoft.com/office/drawing/2014/main" id="{F617E930-67B7-1B1B-DC60-E518EB9E0E5F}"/>
              </a:ext>
            </a:extLst>
          </p:cNvPr>
          <p:cNvPicPr>
            <a:picLocks noChangeAspect="1"/>
          </p:cNvPicPr>
          <p:nvPr/>
        </p:nvPicPr>
        <p:blipFill rotWithShape="1">
          <a:blip r:embed="rId4">
            <a:lum bright="70000" contrast="-70000"/>
          </a:blip>
          <a:srcRect r="8358" b="22515"/>
          <a:stretch/>
        </p:blipFill>
        <p:spPr>
          <a:xfrm>
            <a:off x="314332" y="2351281"/>
            <a:ext cx="947141" cy="800821"/>
          </a:xfrm>
          <a:prstGeom prst="rect">
            <a:avLst/>
          </a:prstGeom>
        </p:spPr>
      </p:pic>
      <p:pic>
        <p:nvPicPr>
          <p:cNvPr id="6" name="Afbeelding 5">
            <a:extLst>
              <a:ext uri="{FF2B5EF4-FFF2-40B4-BE49-F238E27FC236}">
                <a16:creationId xmlns:a16="http://schemas.microsoft.com/office/drawing/2014/main" id="{53983B0E-0EE3-9165-5ACA-E83F5FD66EF6}"/>
              </a:ext>
            </a:extLst>
          </p:cNvPr>
          <p:cNvPicPr>
            <a:picLocks noChangeAspect="1"/>
          </p:cNvPicPr>
          <p:nvPr/>
        </p:nvPicPr>
        <p:blipFill rotWithShape="1">
          <a:blip r:embed="rId5">
            <a:lum bright="70000" contrast="-70000"/>
          </a:blip>
          <a:srcRect t="10801" r="4898" b="22177"/>
          <a:stretch/>
        </p:blipFill>
        <p:spPr>
          <a:xfrm>
            <a:off x="227013" y="5206581"/>
            <a:ext cx="1059005" cy="746308"/>
          </a:xfrm>
          <a:prstGeom prst="rect">
            <a:avLst/>
          </a:prstGeom>
        </p:spPr>
      </p:pic>
      <p:pic>
        <p:nvPicPr>
          <p:cNvPr id="7" name="Afbeelding 6">
            <a:extLst>
              <a:ext uri="{FF2B5EF4-FFF2-40B4-BE49-F238E27FC236}">
                <a16:creationId xmlns:a16="http://schemas.microsoft.com/office/drawing/2014/main" id="{EEB581AB-E10B-A2F2-FEE3-B1850E3E5F2F}"/>
              </a:ext>
            </a:extLst>
          </p:cNvPr>
          <p:cNvPicPr>
            <a:picLocks noChangeAspect="1"/>
          </p:cNvPicPr>
          <p:nvPr/>
        </p:nvPicPr>
        <p:blipFill rotWithShape="1">
          <a:blip r:embed="rId6"/>
          <a:srcRect r="1315" b="16283"/>
          <a:stretch/>
        </p:blipFill>
        <p:spPr>
          <a:xfrm>
            <a:off x="227013" y="3705865"/>
            <a:ext cx="1155872" cy="980552"/>
          </a:xfrm>
          <a:prstGeom prst="rect">
            <a:avLst/>
          </a:prstGeom>
        </p:spPr>
      </p:pic>
    </p:spTree>
    <p:extLst>
      <p:ext uri="{BB962C8B-B14F-4D97-AF65-F5344CB8AC3E}">
        <p14:creationId xmlns:p14="http://schemas.microsoft.com/office/powerpoint/2010/main" val="1341490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C185345F-A390-B052-4A0B-D4BD603F223C}"/>
              </a:ext>
            </a:extLst>
          </p:cNvPr>
          <p:cNvSpPr>
            <a:spLocks noGrp="1"/>
          </p:cNvSpPr>
          <p:nvPr>
            <p:ph type="body" idx="1"/>
          </p:nvPr>
        </p:nvSpPr>
        <p:spPr>
          <a:xfrm>
            <a:off x="1685779" y="1110429"/>
            <a:ext cx="10126058" cy="4737712"/>
          </a:xfrm>
        </p:spPr>
        <p:txBody>
          <a:bodyPr>
            <a:normAutofit/>
          </a:bodyPr>
          <a:lstStyle/>
          <a:p>
            <a:pPr marL="0" indent="0" algn="just">
              <a:buNone/>
            </a:pPr>
            <a:r>
              <a:rPr lang="nl-BE" sz="2200" b="1" dirty="0">
                <a:solidFill>
                  <a:srgbClr val="000000"/>
                </a:solidFill>
              </a:rPr>
              <a:t>STAP 1: Dynamische matching</a:t>
            </a:r>
          </a:p>
          <a:p>
            <a:pPr marL="0" indent="0" algn="just">
              <a:buNone/>
            </a:pPr>
            <a:endParaRPr lang="nl-BE" sz="1900" dirty="0">
              <a:solidFill>
                <a:srgbClr val="000000"/>
              </a:solidFill>
              <a:latin typeface="Arial" panose="020B0604020202020204" pitchFamily="34" charset="0"/>
            </a:endParaRPr>
          </a:p>
          <a:p>
            <a:pPr algn="just"/>
            <a:endParaRPr lang="nl-BE" sz="1800" dirty="0">
              <a:solidFill>
                <a:srgbClr val="000000"/>
              </a:solidFill>
              <a:latin typeface="Arial" panose="020B0604020202020204" pitchFamily="34" charset="0"/>
            </a:endParaRPr>
          </a:p>
          <a:p>
            <a:pPr algn="just"/>
            <a:endParaRPr lang="nl-BE" sz="1800" dirty="0">
              <a:solidFill>
                <a:srgbClr val="000000"/>
              </a:solidFill>
              <a:latin typeface="Arial" panose="020B0604020202020204" pitchFamily="34" charset="0"/>
            </a:endParaRPr>
          </a:p>
          <a:p>
            <a:pPr algn="just"/>
            <a:endParaRPr lang="nl-BE" sz="1800" dirty="0">
              <a:solidFill>
                <a:srgbClr val="000000"/>
              </a:solidFill>
              <a:latin typeface="Arial" panose="020B0604020202020204" pitchFamily="34" charset="0"/>
            </a:endParaRPr>
          </a:p>
          <a:p>
            <a:pPr algn="just"/>
            <a:endParaRPr lang="nl-BE" sz="1800" dirty="0">
              <a:solidFill>
                <a:srgbClr val="000000"/>
              </a:solidFill>
              <a:latin typeface="Arial" panose="020B0604020202020204" pitchFamily="34" charset="0"/>
            </a:endParaRPr>
          </a:p>
          <a:p>
            <a:pPr marL="152396" indent="0" algn="just">
              <a:buNone/>
            </a:pPr>
            <a:endParaRPr lang="nl-BE" sz="1800" b="0" i="1" u="none" strike="noStrike" dirty="0">
              <a:solidFill>
                <a:srgbClr val="000000"/>
              </a:solidFill>
              <a:effectLst/>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b="0" i="1" u="none" strike="noStrike" dirty="0">
              <a:solidFill>
                <a:srgbClr val="000000"/>
              </a:solidFill>
              <a:effectLst/>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b="0" i="1" u="none" strike="noStrike" dirty="0">
              <a:solidFill>
                <a:srgbClr val="000000"/>
              </a:solidFill>
              <a:effectLst/>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b="0" i="1" u="none" strike="noStrike" dirty="0">
              <a:solidFill>
                <a:srgbClr val="000000"/>
              </a:solidFill>
              <a:effectLst/>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b="0" i="1" u="none" strike="noStrike" dirty="0">
              <a:solidFill>
                <a:srgbClr val="000000"/>
              </a:solidFill>
              <a:effectLst/>
              <a:latin typeface="Arial" panose="020B0604020202020204" pitchFamily="34" charset="0"/>
            </a:endParaRPr>
          </a:p>
          <a:p>
            <a:pPr marL="152396" indent="0" algn="just">
              <a:buNone/>
            </a:pPr>
            <a:endParaRPr lang="nl-BE" sz="1800" b="0" i="1" u="none" strike="noStrike" dirty="0">
              <a:solidFill>
                <a:srgbClr val="000000"/>
              </a:solidFill>
              <a:effectLst/>
              <a:latin typeface="Arial" panose="020B0604020202020204" pitchFamily="34" charset="0"/>
            </a:endParaRPr>
          </a:p>
        </p:txBody>
      </p:sp>
      <p:sp>
        <p:nvSpPr>
          <p:cNvPr id="14" name="Titel 1">
            <a:extLst>
              <a:ext uri="{FF2B5EF4-FFF2-40B4-BE49-F238E27FC236}">
                <a16:creationId xmlns:a16="http://schemas.microsoft.com/office/drawing/2014/main" id="{BA9AFD11-1066-0107-EDEA-193CB78F7A67}"/>
              </a:ext>
            </a:extLst>
          </p:cNvPr>
          <p:cNvSpPr>
            <a:spLocks noGrp="1"/>
          </p:cNvSpPr>
          <p:nvPr>
            <p:ph type="title"/>
          </p:nvPr>
        </p:nvSpPr>
        <p:spPr>
          <a:xfrm>
            <a:off x="1685780" y="282431"/>
            <a:ext cx="9844185" cy="763600"/>
          </a:xfrm>
        </p:spPr>
        <p:txBody>
          <a:bodyPr>
            <a:noAutofit/>
          </a:bodyPr>
          <a:lstStyle/>
          <a:p>
            <a:r>
              <a:rPr lang="nl-BE" sz="3600" b="1" dirty="0">
                <a:solidFill>
                  <a:srgbClr val="217772"/>
                </a:solidFill>
                <a:latin typeface="+mn-lt"/>
              </a:rPr>
              <a:t>Effectiviteit van activeringsmaatregelen voor LWZ</a:t>
            </a:r>
          </a:p>
        </p:txBody>
      </p:sp>
      <p:pic>
        <p:nvPicPr>
          <p:cNvPr id="2" name="Afbeelding 1">
            <a:extLst>
              <a:ext uri="{FF2B5EF4-FFF2-40B4-BE49-F238E27FC236}">
                <a16:creationId xmlns:a16="http://schemas.microsoft.com/office/drawing/2014/main" id="{1284C827-16C7-F912-4F41-059F4FE46131}"/>
              </a:ext>
            </a:extLst>
          </p:cNvPr>
          <p:cNvPicPr>
            <a:picLocks noChangeAspect="1"/>
          </p:cNvPicPr>
          <p:nvPr/>
        </p:nvPicPr>
        <p:blipFill rotWithShape="1">
          <a:blip r:embed="rId3">
            <a:lum bright="70000" contrast="-70000"/>
          </a:blip>
          <a:srcRect r="2864" b="15161"/>
          <a:stretch/>
        </p:blipFill>
        <p:spPr>
          <a:xfrm>
            <a:off x="314332" y="1046031"/>
            <a:ext cx="898885" cy="785086"/>
          </a:xfrm>
          <a:prstGeom prst="rect">
            <a:avLst/>
          </a:prstGeom>
        </p:spPr>
      </p:pic>
      <p:pic>
        <p:nvPicPr>
          <p:cNvPr id="3" name="Afbeelding 2">
            <a:extLst>
              <a:ext uri="{FF2B5EF4-FFF2-40B4-BE49-F238E27FC236}">
                <a16:creationId xmlns:a16="http://schemas.microsoft.com/office/drawing/2014/main" id="{F617E930-67B7-1B1B-DC60-E518EB9E0E5F}"/>
              </a:ext>
            </a:extLst>
          </p:cNvPr>
          <p:cNvPicPr>
            <a:picLocks noChangeAspect="1"/>
          </p:cNvPicPr>
          <p:nvPr/>
        </p:nvPicPr>
        <p:blipFill rotWithShape="1">
          <a:blip r:embed="rId4">
            <a:lum bright="70000" contrast="-70000"/>
          </a:blip>
          <a:srcRect r="8358" b="22515"/>
          <a:stretch/>
        </p:blipFill>
        <p:spPr>
          <a:xfrm>
            <a:off x="314332" y="2351281"/>
            <a:ext cx="947141" cy="800821"/>
          </a:xfrm>
          <a:prstGeom prst="rect">
            <a:avLst/>
          </a:prstGeom>
        </p:spPr>
      </p:pic>
      <p:pic>
        <p:nvPicPr>
          <p:cNvPr id="6" name="Afbeelding 5">
            <a:extLst>
              <a:ext uri="{FF2B5EF4-FFF2-40B4-BE49-F238E27FC236}">
                <a16:creationId xmlns:a16="http://schemas.microsoft.com/office/drawing/2014/main" id="{53983B0E-0EE3-9165-5ACA-E83F5FD66EF6}"/>
              </a:ext>
            </a:extLst>
          </p:cNvPr>
          <p:cNvPicPr>
            <a:picLocks noChangeAspect="1"/>
          </p:cNvPicPr>
          <p:nvPr/>
        </p:nvPicPr>
        <p:blipFill rotWithShape="1">
          <a:blip r:embed="rId5">
            <a:lum bright="70000" contrast="-70000"/>
          </a:blip>
          <a:srcRect t="10801" r="4898" b="22177"/>
          <a:stretch/>
        </p:blipFill>
        <p:spPr>
          <a:xfrm>
            <a:off x="227013" y="5206581"/>
            <a:ext cx="1059005" cy="746308"/>
          </a:xfrm>
          <a:prstGeom prst="rect">
            <a:avLst/>
          </a:prstGeom>
        </p:spPr>
      </p:pic>
      <p:pic>
        <p:nvPicPr>
          <p:cNvPr id="7" name="Afbeelding 6">
            <a:extLst>
              <a:ext uri="{FF2B5EF4-FFF2-40B4-BE49-F238E27FC236}">
                <a16:creationId xmlns:a16="http://schemas.microsoft.com/office/drawing/2014/main" id="{EEB581AB-E10B-A2F2-FEE3-B1850E3E5F2F}"/>
              </a:ext>
            </a:extLst>
          </p:cNvPr>
          <p:cNvPicPr>
            <a:picLocks noChangeAspect="1"/>
          </p:cNvPicPr>
          <p:nvPr/>
        </p:nvPicPr>
        <p:blipFill rotWithShape="1">
          <a:blip r:embed="rId6"/>
          <a:srcRect r="1315" b="16283"/>
          <a:stretch/>
        </p:blipFill>
        <p:spPr>
          <a:xfrm>
            <a:off x="227013" y="3705865"/>
            <a:ext cx="1155872" cy="980552"/>
          </a:xfrm>
          <a:prstGeom prst="rect">
            <a:avLst/>
          </a:prstGeom>
        </p:spPr>
      </p:pic>
      <p:pic>
        <p:nvPicPr>
          <p:cNvPr id="8" name="Afbeelding 7">
            <a:extLst>
              <a:ext uri="{FF2B5EF4-FFF2-40B4-BE49-F238E27FC236}">
                <a16:creationId xmlns:a16="http://schemas.microsoft.com/office/drawing/2014/main" id="{31FE363E-66CD-0B9E-2E79-8126BC54E395}"/>
              </a:ext>
            </a:extLst>
          </p:cNvPr>
          <p:cNvPicPr>
            <a:picLocks noChangeAspect="1"/>
          </p:cNvPicPr>
          <p:nvPr/>
        </p:nvPicPr>
        <p:blipFill>
          <a:blip r:embed="rId7"/>
          <a:stretch>
            <a:fillRect/>
          </a:stretch>
        </p:blipFill>
        <p:spPr>
          <a:xfrm>
            <a:off x="82636" y="2218747"/>
            <a:ext cx="12109364" cy="3734142"/>
          </a:xfrm>
          <a:prstGeom prst="rect">
            <a:avLst/>
          </a:prstGeom>
        </p:spPr>
      </p:pic>
    </p:spTree>
    <p:extLst>
      <p:ext uri="{BB962C8B-B14F-4D97-AF65-F5344CB8AC3E}">
        <p14:creationId xmlns:p14="http://schemas.microsoft.com/office/powerpoint/2010/main" val="4082177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C185345F-A390-B052-4A0B-D4BD603F223C}"/>
              </a:ext>
            </a:extLst>
          </p:cNvPr>
          <p:cNvSpPr>
            <a:spLocks noGrp="1"/>
          </p:cNvSpPr>
          <p:nvPr>
            <p:ph type="body" idx="1"/>
          </p:nvPr>
        </p:nvSpPr>
        <p:spPr>
          <a:xfrm>
            <a:off x="1685779" y="1110429"/>
            <a:ext cx="10126058" cy="4737712"/>
          </a:xfrm>
        </p:spPr>
        <p:txBody>
          <a:bodyPr>
            <a:normAutofit/>
          </a:bodyPr>
          <a:lstStyle/>
          <a:p>
            <a:pPr marL="0" indent="0" algn="just">
              <a:buNone/>
            </a:pPr>
            <a:r>
              <a:rPr lang="nl-BE" sz="2200" b="1" dirty="0">
                <a:solidFill>
                  <a:srgbClr val="000000"/>
                </a:solidFill>
              </a:rPr>
              <a:t>STAP 2: Event-</a:t>
            </a:r>
            <a:r>
              <a:rPr lang="nl-BE" sz="2200" b="1" dirty="0" err="1">
                <a:solidFill>
                  <a:srgbClr val="000000"/>
                </a:solidFill>
              </a:rPr>
              <a:t>history</a:t>
            </a:r>
            <a:r>
              <a:rPr lang="nl-BE" sz="2200" b="1" dirty="0">
                <a:solidFill>
                  <a:srgbClr val="000000"/>
                </a:solidFill>
              </a:rPr>
              <a:t> analyse voor effectmeting</a:t>
            </a:r>
          </a:p>
          <a:p>
            <a:pPr marL="357188" indent="-357188" algn="just">
              <a:spcBef>
                <a:spcPts val="600"/>
              </a:spcBef>
            </a:pPr>
            <a:r>
              <a:rPr lang="nl-BE" sz="2000" dirty="0">
                <a:solidFill>
                  <a:srgbClr val="000000"/>
                </a:solidFill>
              </a:rPr>
              <a:t>Deelnemers en </a:t>
            </a:r>
            <a:r>
              <a:rPr lang="nl-BE" sz="2000" dirty="0" err="1">
                <a:solidFill>
                  <a:srgbClr val="000000"/>
                </a:solidFill>
              </a:rPr>
              <a:t>gematchte</a:t>
            </a:r>
            <a:r>
              <a:rPr lang="nl-BE" sz="2000" dirty="0">
                <a:solidFill>
                  <a:srgbClr val="000000"/>
                </a:solidFill>
              </a:rPr>
              <a:t> controlegroep opvolgen tot uitstroom naar werk of tot </a:t>
            </a:r>
            <a:r>
              <a:rPr lang="nl-BE" sz="2000" dirty="0" err="1">
                <a:solidFill>
                  <a:srgbClr val="000000"/>
                </a:solidFill>
              </a:rPr>
              <a:t>censoring</a:t>
            </a:r>
            <a:endParaRPr lang="nl-BE" sz="2000" dirty="0">
              <a:solidFill>
                <a:srgbClr val="000000"/>
              </a:solidFill>
            </a:endParaRPr>
          </a:p>
          <a:p>
            <a:pPr marL="357188" indent="-357188" algn="just">
              <a:spcBef>
                <a:spcPts val="1200"/>
              </a:spcBef>
            </a:pPr>
            <a:r>
              <a:rPr lang="nl-BE" sz="2000" dirty="0">
                <a:solidFill>
                  <a:srgbClr val="000000"/>
                </a:solidFill>
              </a:rPr>
              <a:t>Verschil schatten in de kans om uit te stromen naar werk tussen de deelnemers en de controlegroep op elk punt in de tijd </a:t>
            </a:r>
          </a:p>
          <a:p>
            <a:pPr marL="357188" indent="-357188" algn="just"/>
            <a:endParaRPr lang="nl-BE" sz="1900" dirty="0">
              <a:solidFill>
                <a:srgbClr val="000000"/>
              </a:solidFill>
              <a:latin typeface="Arial" panose="020B0604020202020204" pitchFamily="34" charset="0"/>
            </a:endParaRPr>
          </a:p>
          <a:p>
            <a:pPr marL="0" indent="0" algn="just">
              <a:buNone/>
            </a:pPr>
            <a:endParaRPr lang="nl-BE" sz="1900" dirty="0">
              <a:solidFill>
                <a:srgbClr val="000000"/>
              </a:solidFill>
              <a:latin typeface="Arial" panose="020B0604020202020204" pitchFamily="34" charset="0"/>
            </a:endParaRPr>
          </a:p>
          <a:p>
            <a:pPr algn="just"/>
            <a:endParaRPr lang="nl-BE" sz="1800" dirty="0">
              <a:solidFill>
                <a:srgbClr val="000000"/>
              </a:solidFill>
              <a:latin typeface="Arial" panose="020B0604020202020204" pitchFamily="34" charset="0"/>
            </a:endParaRPr>
          </a:p>
          <a:p>
            <a:pPr algn="just"/>
            <a:endParaRPr lang="nl-BE" sz="1800" dirty="0">
              <a:solidFill>
                <a:srgbClr val="000000"/>
              </a:solidFill>
              <a:latin typeface="Arial" panose="020B0604020202020204" pitchFamily="34" charset="0"/>
            </a:endParaRPr>
          </a:p>
          <a:p>
            <a:pPr algn="just"/>
            <a:endParaRPr lang="nl-BE" sz="1800" dirty="0">
              <a:solidFill>
                <a:srgbClr val="000000"/>
              </a:solidFill>
              <a:latin typeface="Arial" panose="020B0604020202020204" pitchFamily="34" charset="0"/>
            </a:endParaRPr>
          </a:p>
          <a:p>
            <a:pPr algn="just"/>
            <a:endParaRPr lang="nl-BE" sz="1800" dirty="0">
              <a:solidFill>
                <a:srgbClr val="000000"/>
              </a:solidFill>
              <a:latin typeface="Arial" panose="020B0604020202020204" pitchFamily="34" charset="0"/>
            </a:endParaRPr>
          </a:p>
          <a:p>
            <a:pPr marL="152396" indent="0" algn="just">
              <a:buNone/>
            </a:pPr>
            <a:endParaRPr lang="nl-BE" sz="1800" b="0" i="1" u="none" strike="noStrike" dirty="0">
              <a:solidFill>
                <a:srgbClr val="000000"/>
              </a:solidFill>
              <a:effectLst/>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b="0" i="1" u="none" strike="noStrike" dirty="0">
              <a:solidFill>
                <a:srgbClr val="000000"/>
              </a:solidFill>
              <a:effectLst/>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b="0" i="1" u="none" strike="noStrike" dirty="0">
              <a:solidFill>
                <a:srgbClr val="000000"/>
              </a:solidFill>
              <a:effectLst/>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b="0" i="1" u="none" strike="noStrike" dirty="0">
              <a:solidFill>
                <a:srgbClr val="000000"/>
              </a:solidFill>
              <a:effectLst/>
              <a:latin typeface="Arial" panose="020B0604020202020204" pitchFamily="34" charset="0"/>
            </a:endParaRPr>
          </a:p>
          <a:p>
            <a:pPr marL="152396" indent="0" algn="just">
              <a:buNone/>
            </a:pPr>
            <a:endParaRPr lang="nl-BE" sz="1800" i="1" dirty="0">
              <a:solidFill>
                <a:srgbClr val="000000"/>
              </a:solidFill>
              <a:latin typeface="Arial" panose="020B0604020202020204" pitchFamily="34" charset="0"/>
            </a:endParaRPr>
          </a:p>
          <a:p>
            <a:pPr marL="152396" indent="0" algn="just">
              <a:buNone/>
            </a:pPr>
            <a:endParaRPr lang="nl-BE" sz="1800" b="0" i="1" u="none" strike="noStrike" dirty="0">
              <a:solidFill>
                <a:srgbClr val="000000"/>
              </a:solidFill>
              <a:effectLst/>
              <a:latin typeface="Arial" panose="020B0604020202020204" pitchFamily="34" charset="0"/>
            </a:endParaRPr>
          </a:p>
          <a:p>
            <a:pPr marL="152396" indent="0" algn="just">
              <a:buNone/>
            </a:pPr>
            <a:endParaRPr lang="nl-BE" sz="1800" b="0" i="1" u="none" strike="noStrike" dirty="0">
              <a:solidFill>
                <a:srgbClr val="000000"/>
              </a:solidFill>
              <a:effectLst/>
              <a:latin typeface="Arial" panose="020B0604020202020204" pitchFamily="34" charset="0"/>
            </a:endParaRPr>
          </a:p>
        </p:txBody>
      </p:sp>
      <p:sp>
        <p:nvSpPr>
          <p:cNvPr id="14" name="Titel 1">
            <a:extLst>
              <a:ext uri="{FF2B5EF4-FFF2-40B4-BE49-F238E27FC236}">
                <a16:creationId xmlns:a16="http://schemas.microsoft.com/office/drawing/2014/main" id="{BA9AFD11-1066-0107-EDEA-193CB78F7A67}"/>
              </a:ext>
            </a:extLst>
          </p:cNvPr>
          <p:cNvSpPr>
            <a:spLocks noGrp="1"/>
          </p:cNvSpPr>
          <p:nvPr>
            <p:ph type="title"/>
          </p:nvPr>
        </p:nvSpPr>
        <p:spPr>
          <a:xfrm>
            <a:off x="1685780" y="282431"/>
            <a:ext cx="9844185" cy="763600"/>
          </a:xfrm>
        </p:spPr>
        <p:txBody>
          <a:bodyPr>
            <a:noAutofit/>
          </a:bodyPr>
          <a:lstStyle/>
          <a:p>
            <a:r>
              <a:rPr lang="nl-BE" sz="3600" b="1" dirty="0">
                <a:solidFill>
                  <a:srgbClr val="217772"/>
                </a:solidFill>
                <a:latin typeface="+mn-lt"/>
              </a:rPr>
              <a:t>Effectiviteit van activeringsmaatregelen voor LWZ</a:t>
            </a:r>
          </a:p>
        </p:txBody>
      </p:sp>
      <p:pic>
        <p:nvPicPr>
          <p:cNvPr id="2" name="Afbeelding 1">
            <a:extLst>
              <a:ext uri="{FF2B5EF4-FFF2-40B4-BE49-F238E27FC236}">
                <a16:creationId xmlns:a16="http://schemas.microsoft.com/office/drawing/2014/main" id="{2028E08D-B6FF-8FE6-73C6-B464C45B38D7}"/>
              </a:ext>
            </a:extLst>
          </p:cNvPr>
          <p:cNvPicPr>
            <a:picLocks noChangeAspect="1"/>
          </p:cNvPicPr>
          <p:nvPr/>
        </p:nvPicPr>
        <p:blipFill rotWithShape="1">
          <a:blip r:embed="rId3">
            <a:lum bright="70000" contrast="-70000"/>
          </a:blip>
          <a:srcRect r="2864" b="15161"/>
          <a:stretch/>
        </p:blipFill>
        <p:spPr>
          <a:xfrm>
            <a:off x="314332" y="1046031"/>
            <a:ext cx="898885" cy="785086"/>
          </a:xfrm>
          <a:prstGeom prst="rect">
            <a:avLst/>
          </a:prstGeom>
        </p:spPr>
      </p:pic>
      <p:pic>
        <p:nvPicPr>
          <p:cNvPr id="3" name="Afbeelding 2">
            <a:extLst>
              <a:ext uri="{FF2B5EF4-FFF2-40B4-BE49-F238E27FC236}">
                <a16:creationId xmlns:a16="http://schemas.microsoft.com/office/drawing/2014/main" id="{C844F77B-F371-894D-6AF5-B22BF746869A}"/>
              </a:ext>
            </a:extLst>
          </p:cNvPr>
          <p:cNvPicPr>
            <a:picLocks noChangeAspect="1"/>
          </p:cNvPicPr>
          <p:nvPr/>
        </p:nvPicPr>
        <p:blipFill rotWithShape="1">
          <a:blip r:embed="rId4">
            <a:lum bright="70000" contrast="-70000"/>
          </a:blip>
          <a:srcRect r="8358" b="22515"/>
          <a:stretch/>
        </p:blipFill>
        <p:spPr>
          <a:xfrm>
            <a:off x="314332" y="2351281"/>
            <a:ext cx="947141" cy="800821"/>
          </a:xfrm>
          <a:prstGeom prst="rect">
            <a:avLst/>
          </a:prstGeom>
        </p:spPr>
      </p:pic>
      <p:pic>
        <p:nvPicPr>
          <p:cNvPr id="4" name="Afbeelding 3">
            <a:extLst>
              <a:ext uri="{FF2B5EF4-FFF2-40B4-BE49-F238E27FC236}">
                <a16:creationId xmlns:a16="http://schemas.microsoft.com/office/drawing/2014/main" id="{09D5694A-44CF-D396-9280-0D3C1CB5C5E3}"/>
              </a:ext>
            </a:extLst>
          </p:cNvPr>
          <p:cNvPicPr>
            <a:picLocks noChangeAspect="1"/>
          </p:cNvPicPr>
          <p:nvPr/>
        </p:nvPicPr>
        <p:blipFill rotWithShape="1">
          <a:blip r:embed="rId5">
            <a:lum bright="70000" contrast="-70000"/>
          </a:blip>
          <a:srcRect t="10801" r="4898" b="22177"/>
          <a:stretch/>
        </p:blipFill>
        <p:spPr>
          <a:xfrm>
            <a:off x="227013" y="5206581"/>
            <a:ext cx="1059005" cy="746308"/>
          </a:xfrm>
          <a:prstGeom prst="rect">
            <a:avLst/>
          </a:prstGeom>
        </p:spPr>
      </p:pic>
      <p:pic>
        <p:nvPicPr>
          <p:cNvPr id="6" name="Afbeelding 5">
            <a:extLst>
              <a:ext uri="{FF2B5EF4-FFF2-40B4-BE49-F238E27FC236}">
                <a16:creationId xmlns:a16="http://schemas.microsoft.com/office/drawing/2014/main" id="{226D2955-6513-AE6B-AFE3-C4F91386C603}"/>
              </a:ext>
            </a:extLst>
          </p:cNvPr>
          <p:cNvPicPr>
            <a:picLocks noChangeAspect="1"/>
          </p:cNvPicPr>
          <p:nvPr/>
        </p:nvPicPr>
        <p:blipFill rotWithShape="1">
          <a:blip r:embed="rId6"/>
          <a:srcRect r="1315" b="16283"/>
          <a:stretch/>
        </p:blipFill>
        <p:spPr>
          <a:xfrm>
            <a:off x="227013" y="3705865"/>
            <a:ext cx="1155872" cy="980552"/>
          </a:xfrm>
          <a:prstGeom prst="rect">
            <a:avLst/>
          </a:prstGeom>
        </p:spPr>
      </p:pic>
    </p:spTree>
    <p:extLst>
      <p:ext uri="{BB962C8B-B14F-4D97-AF65-F5344CB8AC3E}">
        <p14:creationId xmlns:p14="http://schemas.microsoft.com/office/powerpoint/2010/main" val="3671105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BA9AFD11-1066-0107-EDEA-193CB78F7A67}"/>
              </a:ext>
            </a:extLst>
          </p:cNvPr>
          <p:cNvSpPr>
            <a:spLocks noGrp="1"/>
          </p:cNvSpPr>
          <p:nvPr>
            <p:ph type="title"/>
          </p:nvPr>
        </p:nvSpPr>
        <p:spPr>
          <a:xfrm>
            <a:off x="1685780" y="282431"/>
            <a:ext cx="9844185" cy="763600"/>
          </a:xfrm>
        </p:spPr>
        <p:txBody>
          <a:bodyPr>
            <a:noAutofit/>
          </a:bodyPr>
          <a:lstStyle/>
          <a:p>
            <a:r>
              <a:rPr lang="nl-BE" sz="3600" b="1" dirty="0">
                <a:solidFill>
                  <a:srgbClr val="217772"/>
                </a:solidFill>
                <a:latin typeface="+mn-lt"/>
              </a:rPr>
              <a:t>Effectiviteit van activeringsmaatregelen voor LWZ</a:t>
            </a:r>
          </a:p>
        </p:txBody>
      </p:sp>
      <p:sp>
        <p:nvSpPr>
          <p:cNvPr id="19" name="Tijdelijke aanduiding voor tekst 4">
            <a:extLst>
              <a:ext uri="{FF2B5EF4-FFF2-40B4-BE49-F238E27FC236}">
                <a16:creationId xmlns:a16="http://schemas.microsoft.com/office/drawing/2014/main" id="{A308C627-6EAE-4384-EA34-137644B704DC}"/>
              </a:ext>
            </a:extLst>
          </p:cNvPr>
          <p:cNvSpPr txBox="1">
            <a:spLocks/>
          </p:cNvSpPr>
          <p:nvPr/>
        </p:nvSpPr>
        <p:spPr>
          <a:xfrm>
            <a:off x="1685780" y="1126551"/>
            <a:ext cx="10280903" cy="847950"/>
          </a:xfrm>
          <a:prstGeom prst="rect">
            <a:avLst/>
          </a:prstGeom>
          <a:noFill/>
          <a:ln>
            <a:noFill/>
          </a:ln>
        </p:spPr>
        <p:txBody>
          <a:bodyPr spcFirstLastPara="1" vert="horz" wrap="square" lIns="91425" tIns="91425" rIns="91425" bIns="91425" rtlCol="0" anchor="t" anchorCtr="0">
            <a:noAutofit/>
          </a:bodyPr>
          <a:lstStyle>
            <a:lvl1pPr marL="609585" lvl="0" indent="-457189" algn="l" defTabSz="914400" rtl="0" eaLnBrk="1" latinLnBrk="0" hangingPunct="1">
              <a:lnSpc>
                <a:spcPct val="115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115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115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BE" sz="2200" b="1" dirty="0">
                <a:cs typeface="Arial" panose="020B0604020202020204" pitchFamily="34" charset="0"/>
              </a:rPr>
              <a:t>Belangrijkste resultaten</a:t>
            </a:r>
          </a:p>
          <a:p>
            <a:pPr marL="358775" indent="-358775" algn="just"/>
            <a:r>
              <a:rPr lang="nl-BE" sz="2000" dirty="0"/>
              <a:t>LWZ stromen wel degelijk in verschillende types activeringsmaatregelen in </a:t>
            </a:r>
          </a:p>
        </p:txBody>
      </p:sp>
      <p:graphicFrame>
        <p:nvGraphicFramePr>
          <p:cNvPr id="2" name="Grafiek 1">
            <a:extLst>
              <a:ext uri="{FF2B5EF4-FFF2-40B4-BE49-F238E27FC236}">
                <a16:creationId xmlns:a16="http://schemas.microsoft.com/office/drawing/2014/main" id="{74FEFFF2-669C-CC5E-CA99-551D0EB50BE8}"/>
              </a:ext>
            </a:extLst>
          </p:cNvPr>
          <p:cNvGraphicFramePr>
            <a:graphicFrameLocks/>
          </p:cNvGraphicFramePr>
          <p:nvPr>
            <p:extLst>
              <p:ext uri="{D42A27DB-BD31-4B8C-83A1-F6EECF244321}">
                <p14:modId xmlns:p14="http://schemas.microsoft.com/office/powerpoint/2010/main" val="2055971349"/>
              </p:ext>
            </p:extLst>
          </p:nvPr>
        </p:nvGraphicFramePr>
        <p:xfrm>
          <a:off x="2803183" y="2111132"/>
          <a:ext cx="7920000" cy="4680000"/>
        </p:xfrm>
        <a:graphic>
          <a:graphicData uri="http://schemas.openxmlformats.org/drawingml/2006/chart">
            <c:chart xmlns:c="http://schemas.openxmlformats.org/drawingml/2006/chart" xmlns:r="http://schemas.openxmlformats.org/officeDocument/2006/relationships" r:id="rId3"/>
          </a:graphicData>
        </a:graphic>
      </p:graphicFrame>
      <p:pic>
        <p:nvPicPr>
          <p:cNvPr id="16" name="Afbeelding 15">
            <a:extLst>
              <a:ext uri="{FF2B5EF4-FFF2-40B4-BE49-F238E27FC236}">
                <a16:creationId xmlns:a16="http://schemas.microsoft.com/office/drawing/2014/main" id="{763DFA10-343E-63F4-4C91-D6EA1D637821}"/>
              </a:ext>
            </a:extLst>
          </p:cNvPr>
          <p:cNvPicPr>
            <a:picLocks noChangeAspect="1"/>
          </p:cNvPicPr>
          <p:nvPr/>
        </p:nvPicPr>
        <p:blipFill rotWithShape="1">
          <a:blip r:embed="rId4">
            <a:lum bright="70000" contrast="-70000"/>
          </a:blip>
          <a:srcRect r="2864" b="15161"/>
          <a:stretch/>
        </p:blipFill>
        <p:spPr>
          <a:xfrm>
            <a:off x="314332" y="1046031"/>
            <a:ext cx="898885" cy="785086"/>
          </a:xfrm>
          <a:prstGeom prst="rect">
            <a:avLst/>
          </a:prstGeom>
        </p:spPr>
      </p:pic>
      <p:pic>
        <p:nvPicPr>
          <p:cNvPr id="17" name="Afbeelding 16">
            <a:extLst>
              <a:ext uri="{FF2B5EF4-FFF2-40B4-BE49-F238E27FC236}">
                <a16:creationId xmlns:a16="http://schemas.microsoft.com/office/drawing/2014/main" id="{8C97A2CF-F626-FDF7-9D09-6D003BE0FB79}"/>
              </a:ext>
            </a:extLst>
          </p:cNvPr>
          <p:cNvPicPr>
            <a:picLocks noChangeAspect="1"/>
          </p:cNvPicPr>
          <p:nvPr/>
        </p:nvPicPr>
        <p:blipFill rotWithShape="1">
          <a:blip r:embed="rId5">
            <a:lum bright="70000" contrast="-70000"/>
          </a:blip>
          <a:srcRect r="8358" b="22515"/>
          <a:stretch/>
        </p:blipFill>
        <p:spPr>
          <a:xfrm>
            <a:off x="314332" y="2351281"/>
            <a:ext cx="947141" cy="800821"/>
          </a:xfrm>
          <a:prstGeom prst="rect">
            <a:avLst/>
          </a:prstGeom>
        </p:spPr>
      </p:pic>
      <p:pic>
        <p:nvPicPr>
          <p:cNvPr id="18" name="Afbeelding 17">
            <a:extLst>
              <a:ext uri="{FF2B5EF4-FFF2-40B4-BE49-F238E27FC236}">
                <a16:creationId xmlns:a16="http://schemas.microsoft.com/office/drawing/2014/main" id="{28AE0C27-5CC1-3E36-9ACA-E925243D9FC2}"/>
              </a:ext>
            </a:extLst>
          </p:cNvPr>
          <p:cNvPicPr>
            <a:picLocks noChangeAspect="1"/>
          </p:cNvPicPr>
          <p:nvPr/>
        </p:nvPicPr>
        <p:blipFill rotWithShape="1">
          <a:blip r:embed="rId6">
            <a:lum bright="70000" contrast="-70000"/>
          </a:blip>
          <a:srcRect t="10801" r="4898" b="22177"/>
          <a:stretch/>
        </p:blipFill>
        <p:spPr>
          <a:xfrm>
            <a:off x="227013" y="5206581"/>
            <a:ext cx="1059005" cy="746308"/>
          </a:xfrm>
          <a:prstGeom prst="rect">
            <a:avLst/>
          </a:prstGeom>
        </p:spPr>
      </p:pic>
      <p:pic>
        <p:nvPicPr>
          <p:cNvPr id="20" name="Afbeelding 19">
            <a:extLst>
              <a:ext uri="{FF2B5EF4-FFF2-40B4-BE49-F238E27FC236}">
                <a16:creationId xmlns:a16="http://schemas.microsoft.com/office/drawing/2014/main" id="{93680405-FDF9-1062-E993-A56099D1EE2E}"/>
              </a:ext>
            </a:extLst>
          </p:cNvPr>
          <p:cNvPicPr>
            <a:picLocks noChangeAspect="1"/>
          </p:cNvPicPr>
          <p:nvPr/>
        </p:nvPicPr>
        <p:blipFill rotWithShape="1">
          <a:blip r:embed="rId7"/>
          <a:srcRect r="1315" b="16283"/>
          <a:stretch/>
        </p:blipFill>
        <p:spPr>
          <a:xfrm>
            <a:off x="227013" y="3705865"/>
            <a:ext cx="1155872" cy="980552"/>
          </a:xfrm>
          <a:prstGeom prst="rect">
            <a:avLst/>
          </a:prstGeom>
        </p:spPr>
      </p:pic>
    </p:spTree>
    <p:extLst>
      <p:ext uri="{BB962C8B-B14F-4D97-AF65-F5344CB8AC3E}">
        <p14:creationId xmlns:p14="http://schemas.microsoft.com/office/powerpoint/2010/main" val="2379960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41;g29546739458_6_8">
            <a:extLst>
              <a:ext uri="{FF2B5EF4-FFF2-40B4-BE49-F238E27FC236}">
                <a16:creationId xmlns:a16="http://schemas.microsoft.com/office/drawing/2014/main" id="{B084E1F8-38DB-039B-0632-2C1E3B2267C4}"/>
              </a:ext>
            </a:extLst>
          </p:cNvPr>
          <p:cNvSpPr txBox="1"/>
          <p:nvPr/>
        </p:nvSpPr>
        <p:spPr>
          <a:xfrm>
            <a:off x="168675" y="62146"/>
            <a:ext cx="11958221" cy="6729274"/>
          </a:xfrm>
          <a:prstGeom prst="rect">
            <a:avLst/>
          </a:prstGeom>
          <a:noFill/>
          <a:ln>
            <a:noFill/>
          </a:ln>
        </p:spPr>
        <p:txBody>
          <a:bodyPr spcFirstLastPara="1" wrap="square" lIns="91425" tIns="91425" rIns="91425" bIns="91425" anchor="t" anchorCtr="0">
            <a:noAutofit/>
          </a:bodyPr>
          <a:lstStyle/>
          <a:p>
            <a:pPr>
              <a:lnSpc>
                <a:spcPct val="115000"/>
              </a:lnSpc>
              <a:spcBef>
                <a:spcPts val="1000"/>
              </a:spcBef>
              <a:buClr>
                <a:srgbClr val="000000"/>
              </a:buClr>
              <a:buFont typeface="Arial"/>
              <a:buNone/>
            </a:pPr>
            <a:r>
              <a:rPr lang="nl-BE" sz="2400" b="1" kern="0" dirty="0">
                <a:solidFill>
                  <a:srgbClr val="49B4AA"/>
                </a:solidFill>
                <a:cs typeface="Arial"/>
                <a:sym typeface="Arial"/>
              </a:rPr>
              <a:t>Achtergrond</a:t>
            </a:r>
            <a:endParaRPr sz="2400" b="1" kern="0" dirty="0">
              <a:solidFill>
                <a:srgbClr val="49B4AA"/>
              </a:solidFill>
              <a:cs typeface="Arial"/>
              <a:sym typeface="Arial"/>
            </a:endParaRPr>
          </a:p>
          <a:p>
            <a:pPr marL="457200" indent="-317500" algn="just">
              <a:lnSpc>
                <a:spcPct val="115000"/>
              </a:lnSpc>
              <a:spcBef>
                <a:spcPts val="1000"/>
              </a:spcBef>
              <a:buClr>
                <a:srgbClr val="004475"/>
              </a:buClr>
              <a:buSzPts val="1400"/>
              <a:buFont typeface="Arial"/>
              <a:buChar char="●"/>
            </a:pPr>
            <a:r>
              <a:rPr lang="nl-BE" sz="2400" kern="0" dirty="0">
                <a:solidFill>
                  <a:srgbClr val="004475"/>
                </a:solidFill>
                <a:cs typeface="Arial"/>
                <a:sym typeface="Arial"/>
              </a:rPr>
              <a:t>Om de </a:t>
            </a:r>
            <a:r>
              <a:rPr lang="nl-BE" sz="2400" b="1" kern="0" dirty="0">
                <a:solidFill>
                  <a:srgbClr val="004475"/>
                </a:solidFill>
                <a:cs typeface="Arial"/>
                <a:sym typeface="Arial"/>
              </a:rPr>
              <a:t>krapte op de Vlaamse arbeidsmarkt</a:t>
            </a:r>
            <a:r>
              <a:rPr lang="nl-BE" sz="2400" kern="0" dirty="0">
                <a:solidFill>
                  <a:srgbClr val="004475"/>
                </a:solidFill>
                <a:cs typeface="Arial"/>
                <a:sym typeface="Arial"/>
              </a:rPr>
              <a:t> te verlichten, is het aangewezen om de werkzaamheidsgraad te verhogen en inzicht te krijgen in de activeerbaarheid van zij die niet werken, waaronder het stijgend aandeel langdurig werkzoekenden (LWZ = &gt; 1 jaar).</a:t>
            </a:r>
            <a:endParaRPr sz="2400" kern="0" dirty="0">
              <a:solidFill>
                <a:srgbClr val="004475"/>
              </a:solidFill>
              <a:cs typeface="Arial"/>
              <a:sym typeface="Arial"/>
            </a:endParaRPr>
          </a:p>
          <a:p>
            <a:pPr marL="457200" indent="-317500" algn="just">
              <a:lnSpc>
                <a:spcPct val="115000"/>
              </a:lnSpc>
              <a:spcBef>
                <a:spcPts val="1000"/>
              </a:spcBef>
              <a:buClr>
                <a:srgbClr val="004475"/>
              </a:buClr>
              <a:buSzPts val="1400"/>
              <a:buFont typeface="Arial"/>
              <a:buChar char="●"/>
            </a:pPr>
            <a:r>
              <a:rPr lang="nl-BE" sz="2400" kern="0" dirty="0">
                <a:solidFill>
                  <a:srgbClr val="004475"/>
                </a:solidFill>
                <a:cs typeface="Arial"/>
                <a:sym typeface="Arial"/>
              </a:rPr>
              <a:t>Hoewel het merendeel van de LWZ door bemiddelaars bij VDAB als inzetbaar wordt ingeschat, blijft de instroom van deze groep naar </a:t>
            </a:r>
            <a:r>
              <a:rPr lang="nl-BE" sz="2400" b="1" kern="0" dirty="0">
                <a:solidFill>
                  <a:srgbClr val="004475"/>
                </a:solidFill>
                <a:cs typeface="Arial"/>
                <a:sym typeface="Arial"/>
              </a:rPr>
              <a:t>arbeidsdeelname beperkt</a:t>
            </a:r>
            <a:r>
              <a:rPr lang="nl-BE" sz="2400" kern="0" dirty="0">
                <a:solidFill>
                  <a:srgbClr val="004475"/>
                </a:solidFill>
                <a:cs typeface="Arial"/>
                <a:sym typeface="Arial"/>
              </a:rPr>
              <a:t>.</a:t>
            </a:r>
            <a:endParaRPr sz="2400" kern="0" dirty="0">
              <a:solidFill>
                <a:srgbClr val="004475"/>
              </a:solidFill>
              <a:cs typeface="Arial"/>
              <a:sym typeface="Arial"/>
            </a:endParaRPr>
          </a:p>
          <a:p>
            <a:pPr marL="457200" indent="-317500" algn="just">
              <a:lnSpc>
                <a:spcPct val="115000"/>
              </a:lnSpc>
              <a:spcBef>
                <a:spcPts val="1000"/>
              </a:spcBef>
              <a:buClr>
                <a:srgbClr val="004475"/>
              </a:buClr>
              <a:buSzPts val="1400"/>
              <a:buFont typeface="Arial"/>
              <a:buChar char="●"/>
            </a:pPr>
            <a:r>
              <a:rPr lang="nl-BE" sz="2400" b="1" kern="0" dirty="0">
                <a:solidFill>
                  <a:srgbClr val="004475"/>
                </a:solidFill>
                <a:cs typeface="Arial"/>
                <a:sym typeface="Arial"/>
              </a:rPr>
              <a:t>VDAB </a:t>
            </a:r>
            <a:r>
              <a:rPr lang="nl-BE" sz="2400" kern="0" dirty="0">
                <a:solidFill>
                  <a:srgbClr val="004475"/>
                </a:solidFill>
                <a:cs typeface="Arial"/>
                <a:sym typeface="Arial"/>
              </a:rPr>
              <a:t>zet al geruime tijd in op analyses van administratieve data, lancering survey voor LWZ, ..</a:t>
            </a:r>
            <a:endParaRPr sz="2400" kern="0" dirty="0">
              <a:solidFill>
                <a:srgbClr val="004475"/>
              </a:solidFill>
              <a:cs typeface="Arial"/>
              <a:sym typeface="Arial"/>
            </a:endParaRPr>
          </a:p>
          <a:p>
            <a:pPr marL="457200" indent="-317500" algn="just">
              <a:lnSpc>
                <a:spcPct val="115000"/>
              </a:lnSpc>
              <a:spcBef>
                <a:spcPts val="1000"/>
              </a:spcBef>
              <a:spcAft>
                <a:spcPts val="1000"/>
              </a:spcAft>
              <a:buClr>
                <a:srgbClr val="004475"/>
              </a:buClr>
              <a:buSzPts val="1400"/>
              <a:buFont typeface="Arial"/>
              <a:buChar char="●"/>
            </a:pPr>
            <a:r>
              <a:rPr lang="nl-BE" sz="2400" b="1" kern="0" dirty="0">
                <a:solidFill>
                  <a:srgbClr val="004475"/>
                </a:solidFill>
                <a:cs typeface="Arial"/>
                <a:sym typeface="Arial"/>
              </a:rPr>
              <a:t>Leemtes</a:t>
            </a:r>
            <a:r>
              <a:rPr lang="nl-BE" sz="2400" kern="0" dirty="0">
                <a:solidFill>
                  <a:srgbClr val="004475"/>
                </a:solidFill>
                <a:cs typeface="Arial"/>
                <a:sym typeface="Arial"/>
              </a:rPr>
              <a:t>: (I) We weten onvoldoende welke acties effectief zijn, (II) LWZ zelf worden in eerder onderzoek beperkt aan het woord gelaten.</a:t>
            </a:r>
            <a:endParaRPr sz="2400" kern="0" dirty="0">
              <a:solidFill>
                <a:srgbClr val="004475"/>
              </a:solidFill>
              <a:cs typeface="Arial"/>
              <a:sym typeface="Arial"/>
            </a:endParaRPr>
          </a:p>
        </p:txBody>
      </p:sp>
    </p:spTree>
    <p:extLst>
      <p:ext uri="{BB962C8B-B14F-4D97-AF65-F5344CB8AC3E}">
        <p14:creationId xmlns:p14="http://schemas.microsoft.com/office/powerpoint/2010/main" val="1620437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BA9AFD11-1066-0107-EDEA-193CB78F7A67}"/>
              </a:ext>
            </a:extLst>
          </p:cNvPr>
          <p:cNvSpPr>
            <a:spLocks noGrp="1"/>
          </p:cNvSpPr>
          <p:nvPr>
            <p:ph type="title"/>
          </p:nvPr>
        </p:nvSpPr>
        <p:spPr>
          <a:xfrm>
            <a:off x="1685780" y="282431"/>
            <a:ext cx="9844185" cy="763600"/>
          </a:xfrm>
        </p:spPr>
        <p:txBody>
          <a:bodyPr>
            <a:noAutofit/>
          </a:bodyPr>
          <a:lstStyle/>
          <a:p>
            <a:r>
              <a:rPr lang="nl-BE" sz="3600" b="1" dirty="0">
                <a:solidFill>
                  <a:srgbClr val="217772"/>
                </a:solidFill>
                <a:latin typeface="+mn-lt"/>
              </a:rPr>
              <a:t>Effectiviteit van activeringsmaatregelen voor LWZ</a:t>
            </a:r>
          </a:p>
        </p:txBody>
      </p:sp>
      <p:sp>
        <p:nvSpPr>
          <p:cNvPr id="19" name="Tijdelijke aanduiding voor tekst 4">
            <a:extLst>
              <a:ext uri="{FF2B5EF4-FFF2-40B4-BE49-F238E27FC236}">
                <a16:creationId xmlns:a16="http://schemas.microsoft.com/office/drawing/2014/main" id="{A308C627-6EAE-4384-EA34-137644B704DC}"/>
              </a:ext>
            </a:extLst>
          </p:cNvPr>
          <p:cNvSpPr txBox="1">
            <a:spLocks/>
          </p:cNvSpPr>
          <p:nvPr/>
        </p:nvSpPr>
        <p:spPr>
          <a:xfrm>
            <a:off x="1685780" y="1126551"/>
            <a:ext cx="10280903" cy="847950"/>
          </a:xfrm>
          <a:prstGeom prst="rect">
            <a:avLst/>
          </a:prstGeom>
          <a:noFill/>
          <a:ln>
            <a:noFill/>
          </a:ln>
        </p:spPr>
        <p:txBody>
          <a:bodyPr spcFirstLastPara="1" vert="horz" wrap="square" lIns="91425" tIns="91425" rIns="91425" bIns="91425" rtlCol="0" anchor="t" anchorCtr="0">
            <a:noAutofit/>
          </a:bodyPr>
          <a:lstStyle>
            <a:lvl1pPr marL="609585" lvl="0" indent="-457189" algn="l" defTabSz="914400" rtl="0" eaLnBrk="1" latinLnBrk="0" hangingPunct="1">
              <a:lnSpc>
                <a:spcPct val="115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115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115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BE" sz="2200" b="1" dirty="0">
                <a:cs typeface="Arial" panose="020B0604020202020204" pitchFamily="34" charset="0"/>
              </a:rPr>
              <a:t>Belangrijkste resultaten</a:t>
            </a:r>
          </a:p>
          <a:p>
            <a:pPr marL="358775" indent="-358775" algn="just"/>
            <a:r>
              <a:rPr lang="nl-BE" sz="2000" dirty="0">
                <a:ea typeface="Arial" panose="020B0604020202020204" pitchFamily="34" charset="0"/>
              </a:rPr>
              <a:t>Deelname aan </a:t>
            </a:r>
            <a:r>
              <a:rPr lang="nl-NL" sz="2000" dirty="0">
                <a:effectLst/>
                <a:ea typeface="Arial" panose="020B0604020202020204" pitchFamily="34" charset="0"/>
              </a:rPr>
              <a:t>de vijf types acties </a:t>
            </a:r>
            <a:r>
              <a:rPr lang="nl-BE" sz="2000" dirty="0">
                <a:ea typeface="Arial" panose="020B0604020202020204" pitchFamily="34" charset="0"/>
              </a:rPr>
              <a:t>heeft een positief effect op de kans om uit te stromen naar werk voor LWZ</a:t>
            </a:r>
          </a:p>
        </p:txBody>
      </p:sp>
      <p:pic>
        <p:nvPicPr>
          <p:cNvPr id="6" name="Afbeelding 5">
            <a:extLst>
              <a:ext uri="{FF2B5EF4-FFF2-40B4-BE49-F238E27FC236}">
                <a16:creationId xmlns:a16="http://schemas.microsoft.com/office/drawing/2014/main" id="{CC7BEF46-FCE7-4A2C-D4EF-24F02CD6B953}"/>
              </a:ext>
            </a:extLst>
          </p:cNvPr>
          <p:cNvPicPr>
            <a:picLocks noChangeAspect="1"/>
          </p:cNvPicPr>
          <p:nvPr/>
        </p:nvPicPr>
        <p:blipFill rotWithShape="1">
          <a:blip r:embed="rId3">
            <a:lum bright="70000" contrast="-70000"/>
          </a:blip>
          <a:srcRect r="2864" b="15161"/>
          <a:stretch/>
        </p:blipFill>
        <p:spPr>
          <a:xfrm>
            <a:off x="314332" y="1046031"/>
            <a:ext cx="898885" cy="785086"/>
          </a:xfrm>
          <a:prstGeom prst="rect">
            <a:avLst/>
          </a:prstGeom>
        </p:spPr>
      </p:pic>
      <p:pic>
        <p:nvPicPr>
          <p:cNvPr id="7" name="Afbeelding 6">
            <a:extLst>
              <a:ext uri="{FF2B5EF4-FFF2-40B4-BE49-F238E27FC236}">
                <a16:creationId xmlns:a16="http://schemas.microsoft.com/office/drawing/2014/main" id="{4CD154A4-C497-F985-67BA-4E1C3BAAC164}"/>
              </a:ext>
            </a:extLst>
          </p:cNvPr>
          <p:cNvPicPr>
            <a:picLocks noChangeAspect="1"/>
          </p:cNvPicPr>
          <p:nvPr/>
        </p:nvPicPr>
        <p:blipFill rotWithShape="1">
          <a:blip r:embed="rId4">
            <a:lum bright="70000" contrast="-70000"/>
          </a:blip>
          <a:srcRect r="8358" b="22515"/>
          <a:stretch/>
        </p:blipFill>
        <p:spPr>
          <a:xfrm>
            <a:off x="314332" y="2351281"/>
            <a:ext cx="947141" cy="800821"/>
          </a:xfrm>
          <a:prstGeom prst="rect">
            <a:avLst/>
          </a:prstGeom>
        </p:spPr>
      </p:pic>
      <p:pic>
        <p:nvPicPr>
          <p:cNvPr id="8" name="Afbeelding 7">
            <a:extLst>
              <a:ext uri="{FF2B5EF4-FFF2-40B4-BE49-F238E27FC236}">
                <a16:creationId xmlns:a16="http://schemas.microsoft.com/office/drawing/2014/main" id="{A966A62B-7E3C-5E08-52C1-4EC05F313A73}"/>
              </a:ext>
            </a:extLst>
          </p:cNvPr>
          <p:cNvPicPr>
            <a:picLocks noChangeAspect="1"/>
          </p:cNvPicPr>
          <p:nvPr/>
        </p:nvPicPr>
        <p:blipFill rotWithShape="1">
          <a:blip r:embed="rId5">
            <a:lum bright="70000" contrast="-70000"/>
          </a:blip>
          <a:srcRect t="10801" r="4898" b="22177"/>
          <a:stretch/>
        </p:blipFill>
        <p:spPr>
          <a:xfrm>
            <a:off x="227013" y="5206581"/>
            <a:ext cx="1059005" cy="746308"/>
          </a:xfrm>
          <a:prstGeom prst="rect">
            <a:avLst/>
          </a:prstGeom>
        </p:spPr>
      </p:pic>
      <p:pic>
        <p:nvPicPr>
          <p:cNvPr id="15" name="Afbeelding 14">
            <a:extLst>
              <a:ext uri="{FF2B5EF4-FFF2-40B4-BE49-F238E27FC236}">
                <a16:creationId xmlns:a16="http://schemas.microsoft.com/office/drawing/2014/main" id="{D30FC9CD-F0F2-CF2A-2A60-0C2B0C523D9F}"/>
              </a:ext>
            </a:extLst>
          </p:cNvPr>
          <p:cNvPicPr>
            <a:picLocks noChangeAspect="1"/>
          </p:cNvPicPr>
          <p:nvPr/>
        </p:nvPicPr>
        <p:blipFill rotWithShape="1">
          <a:blip r:embed="rId6"/>
          <a:srcRect r="1315" b="16283"/>
          <a:stretch/>
        </p:blipFill>
        <p:spPr>
          <a:xfrm>
            <a:off x="227013" y="3705865"/>
            <a:ext cx="1155872" cy="980552"/>
          </a:xfrm>
          <a:prstGeom prst="rect">
            <a:avLst/>
          </a:prstGeom>
        </p:spPr>
      </p:pic>
      <p:sp>
        <p:nvSpPr>
          <p:cNvPr id="2" name="Google Shape;1149;g296ce7ff245_1_565">
            <a:extLst>
              <a:ext uri="{FF2B5EF4-FFF2-40B4-BE49-F238E27FC236}">
                <a16:creationId xmlns:a16="http://schemas.microsoft.com/office/drawing/2014/main" id="{7F55193B-16DA-7B33-7D40-4EEF7BF8CA20}"/>
              </a:ext>
            </a:extLst>
          </p:cNvPr>
          <p:cNvSpPr txBox="1"/>
          <p:nvPr/>
        </p:nvSpPr>
        <p:spPr>
          <a:xfrm>
            <a:off x="2041580" y="2351419"/>
            <a:ext cx="9569302"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400" b="0" i="1" u="none" strike="noStrike" cap="none" dirty="0">
                <a:solidFill>
                  <a:srgbClr val="000000"/>
                </a:solidFill>
                <a:latin typeface="Arial"/>
                <a:ea typeface="Arial"/>
                <a:cs typeface="Arial"/>
                <a:sym typeface="Arial"/>
              </a:rPr>
              <a:t>Het effect van deelname aan </a:t>
            </a:r>
            <a:r>
              <a:rPr lang="nl-BE" sz="1400" b="1" i="1" u="none" strike="noStrike" cap="none" dirty="0">
                <a:solidFill>
                  <a:srgbClr val="C00000"/>
                </a:solidFill>
                <a:latin typeface="Arial"/>
                <a:ea typeface="Arial"/>
                <a:cs typeface="Arial"/>
                <a:sym typeface="Arial"/>
              </a:rPr>
              <a:t>actie oriëntatie </a:t>
            </a:r>
            <a:r>
              <a:rPr lang="nl-BE" sz="1400" b="0" i="1" u="none" strike="noStrike" cap="none" dirty="0">
                <a:solidFill>
                  <a:srgbClr val="000000"/>
                </a:solidFill>
                <a:latin typeface="Arial"/>
                <a:ea typeface="Arial"/>
                <a:cs typeface="Arial"/>
                <a:sym typeface="Arial"/>
              </a:rPr>
              <a:t>op de uitstroom naar werk bij LWZ, </a:t>
            </a:r>
            <a:endParaRPr sz="1400" dirty="0"/>
          </a:p>
          <a:p>
            <a:pPr marL="0" marR="0" lvl="0" indent="0" algn="ctr" rtl="0">
              <a:lnSpc>
                <a:spcPct val="100000"/>
              </a:lnSpc>
              <a:spcBef>
                <a:spcPts val="0"/>
              </a:spcBef>
              <a:spcAft>
                <a:spcPts val="0"/>
              </a:spcAft>
              <a:buNone/>
            </a:pPr>
            <a:r>
              <a:rPr lang="nl-BE" sz="1400" b="0" i="1" u="none" strike="noStrike" cap="none" dirty="0">
                <a:solidFill>
                  <a:srgbClr val="000000"/>
                </a:solidFill>
                <a:latin typeface="Arial"/>
                <a:ea typeface="Arial"/>
                <a:cs typeface="Arial"/>
                <a:sym typeface="Arial"/>
              </a:rPr>
              <a:t>Vlaanderen 2015-2022 (vergelijking deelnemers en </a:t>
            </a:r>
            <a:r>
              <a:rPr lang="nl-BE" sz="1400" b="0" i="1" u="none" strike="noStrike" cap="none" dirty="0" err="1">
                <a:solidFill>
                  <a:srgbClr val="000000"/>
                </a:solidFill>
                <a:latin typeface="Arial"/>
                <a:ea typeface="Arial"/>
                <a:cs typeface="Arial"/>
                <a:sym typeface="Arial"/>
              </a:rPr>
              <a:t>gematchte</a:t>
            </a:r>
            <a:r>
              <a:rPr lang="nl-BE" sz="1400" b="0" i="1" u="none" strike="noStrike" cap="none" dirty="0">
                <a:solidFill>
                  <a:srgbClr val="000000"/>
                </a:solidFill>
                <a:latin typeface="Arial"/>
                <a:ea typeface="Arial"/>
                <a:cs typeface="Arial"/>
                <a:sym typeface="Arial"/>
              </a:rPr>
              <a:t> controlegroep)</a:t>
            </a:r>
            <a:endParaRPr sz="1400" dirty="0"/>
          </a:p>
        </p:txBody>
      </p:sp>
      <p:pic>
        <p:nvPicPr>
          <p:cNvPr id="3" name="Google Shape;1150;g296ce7ff245_1_565">
            <a:extLst>
              <a:ext uri="{FF2B5EF4-FFF2-40B4-BE49-F238E27FC236}">
                <a16:creationId xmlns:a16="http://schemas.microsoft.com/office/drawing/2014/main" id="{6A2B1B4A-A365-EEC7-AE88-3A954F3E6DE9}"/>
              </a:ext>
            </a:extLst>
          </p:cNvPr>
          <p:cNvPicPr preferRelativeResize="0"/>
          <p:nvPr/>
        </p:nvPicPr>
        <p:blipFill rotWithShape="1">
          <a:blip r:embed="rId7">
            <a:alphaModFix/>
          </a:blip>
          <a:srcRect l="31227" t="87582" r="28769" b="3915"/>
          <a:stretch/>
        </p:blipFill>
        <p:spPr>
          <a:xfrm>
            <a:off x="10163242" y="4247610"/>
            <a:ext cx="1800000" cy="288000"/>
          </a:xfrm>
          <a:prstGeom prst="rect">
            <a:avLst/>
          </a:prstGeom>
          <a:noFill/>
          <a:ln>
            <a:noFill/>
          </a:ln>
        </p:spPr>
      </p:pic>
      <p:graphicFrame>
        <p:nvGraphicFramePr>
          <p:cNvPr id="5" name="Grafiek 4">
            <a:extLst>
              <a:ext uri="{FF2B5EF4-FFF2-40B4-BE49-F238E27FC236}">
                <a16:creationId xmlns:a16="http://schemas.microsoft.com/office/drawing/2014/main" id="{EE32098E-7D93-3B5C-14CA-FE189FE4808B}"/>
              </a:ext>
            </a:extLst>
          </p:cNvPr>
          <p:cNvGraphicFramePr>
            <a:graphicFrameLocks/>
          </p:cNvGraphicFramePr>
          <p:nvPr>
            <p:extLst>
              <p:ext uri="{D42A27DB-BD31-4B8C-83A1-F6EECF244321}">
                <p14:modId xmlns:p14="http://schemas.microsoft.com/office/powerpoint/2010/main" val="3871154491"/>
              </p:ext>
            </p:extLst>
          </p:nvPr>
        </p:nvGraphicFramePr>
        <p:xfrm>
          <a:off x="3442231" y="2862630"/>
          <a:ext cx="6768000" cy="3708000"/>
        </p:xfrm>
        <a:graphic>
          <a:graphicData uri="http://schemas.openxmlformats.org/drawingml/2006/chart">
            <c:chart xmlns:c="http://schemas.openxmlformats.org/drawingml/2006/chart" xmlns:r="http://schemas.openxmlformats.org/officeDocument/2006/relationships" r:id="rId8"/>
          </a:graphicData>
        </a:graphic>
      </p:graphicFrame>
      <p:sp>
        <p:nvSpPr>
          <p:cNvPr id="9" name="Google Shape;1153;g296ce7ff245_1_565">
            <a:extLst>
              <a:ext uri="{FF2B5EF4-FFF2-40B4-BE49-F238E27FC236}">
                <a16:creationId xmlns:a16="http://schemas.microsoft.com/office/drawing/2014/main" id="{E7A102B6-4AFA-A21E-8E70-B2436FAB2863}"/>
              </a:ext>
            </a:extLst>
          </p:cNvPr>
          <p:cNvSpPr txBox="1"/>
          <p:nvPr/>
        </p:nvSpPr>
        <p:spPr>
          <a:xfrm>
            <a:off x="3246402" y="6405002"/>
            <a:ext cx="7612098"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BE" sz="1100" b="0" i="1" u="none" strike="noStrike" cap="none" dirty="0">
                <a:solidFill>
                  <a:srgbClr val="000000"/>
                </a:solidFill>
                <a:latin typeface="Arial"/>
                <a:ea typeface="Arial"/>
                <a:cs typeface="Arial"/>
                <a:sym typeface="Arial"/>
              </a:rPr>
              <a:t>Actie oriëntatie: informatie, oriëntering, screening, advies, oriënterende cv, oriënterende begeleiding</a:t>
            </a:r>
            <a:endParaRPr lang="nl-BE" sz="2800" dirty="0"/>
          </a:p>
        </p:txBody>
      </p:sp>
    </p:spTree>
    <p:extLst>
      <p:ext uri="{BB962C8B-B14F-4D97-AF65-F5344CB8AC3E}">
        <p14:creationId xmlns:p14="http://schemas.microsoft.com/office/powerpoint/2010/main" val="1169130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BA9AFD11-1066-0107-EDEA-193CB78F7A67}"/>
              </a:ext>
            </a:extLst>
          </p:cNvPr>
          <p:cNvSpPr>
            <a:spLocks noGrp="1"/>
          </p:cNvSpPr>
          <p:nvPr>
            <p:ph type="title"/>
          </p:nvPr>
        </p:nvSpPr>
        <p:spPr>
          <a:xfrm>
            <a:off x="1685780" y="282431"/>
            <a:ext cx="9844185" cy="763600"/>
          </a:xfrm>
        </p:spPr>
        <p:txBody>
          <a:bodyPr>
            <a:noAutofit/>
          </a:bodyPr>
          <a:lstStyle/>
          <a:p>
            <a:r>
              <a:rPr lang="nl-BE" sz="3600" b="1" dirty="0">
                <a:solidFill>
                  <a:srgbClr val="217772"/>
                </a:solidFill>
                <a:latin typeface="+mn-lt"/>
              </a:rPr>
              <a:t>Effectiviteit van activeringsmaatregelen voor LWZ</a:t>
            </a:r>
          </a:p>
        </p:txBody>
      </p:sp>
      <p:pic>
        <p:nvPicPr>
          <p:cNvPr id="6" name="Afbeelding 5">
            <a:extLst>
              <a:ext uri="{FF2B5EF4-FFF2-40B4-BE49-F238E27FC236}">
                <a16:creationId xmlns:a16="http://schemas.microsoft.com/office/drawing/2014/main" id="{CC7BEF46-FCE7-4A2C-D4EF-24F02CD6B953}"/>
              </a:ext>
            </a:extLst>
          </p:cNvPr>
          <p:cNvPicPr>
            <a:picLocks noChangeAspect="1"/>
          </p:cNvPicPr>
          <p:nvPr/>
        </p:nvPicPr>
        <p:blipFill rotWithShape="1">
          <a:blip r:embed="rId3">
            <a:lum bright="70000" contrast="-70000"/>
          </a:blip>
          <a:srcRect r="2864" b="15161"/>
          <a:stretch/>
        </p:blipFill>
        <p:spPr>
          <a:xfrm>
            <a:off x="314332" y="1046031"/>
            <a:ext cx="898885" cy="785086"/>
          </a:xfrm>
          <a:prstGeom prst="rect">
            <a:avLst/>
          </a:prstGeom>
        </p:spPr>
      </p:pic>
      <p:pic>
        <p:nvPicPr>
          <p:cNvPr id="7" name="Afbeelding 6">
            <a:extLst>
              <a:ext uri="{FF2B5EF4-FFF2-40B4-BE49-F238E27FC236}">
                <a16:creationId xmlns:a16="http://schemas.microsoft.com/office/drawing/2014/main" id="{4CD154A4-C497-F985-67BA-4E1C3BAAC164}"/>
              </a:ext>
            </a:extLst>
          </p:cNvPr>
          <p:cNvPicPr>
            <a:picLocks noChangeAspect="1"/>
          </p:cNvPicPr>
          <p:nvPr/>
        </p:nvPicPr>
        <p:blipFill rotWithShape="1">
          <a:blip r:embed="rId4">
            <a:lum bright="70000" contrast="-70000"/>
          </a:blip>
          <a:srcRect r="8358" b="22515"/>
          <a:stretch/>
        </p:blipFill>
        <p:spPr>
          <a:xfrm>
            <a:off x="314332" y="2351281"/>
            <a:ext cx="947141" cy="800821"/>
          </a:xfrm>
          <a:prstGeom prst="rect">
            <a:avLst/>
          </a:prstGeom>
        </p:spPr>
      </p:pic>
      <p:pic>
        <p:nvPicPr>
          <p:cNvPr id="8" name="Afbeelding 7">
            <a:extLst>
              <a:ext uri="{FF2B5EF4-FFF2-40B4-BE49-F238E27FC236}">
                <a16:creationId xmlns:a16="http://schemas.microsoft.com/office/drawing/2014/main" id="{A966A62B-7E3C-5E08-52C1-4EC05F313A73}"/>
              </a:ext>
            </a:extLst>
          </p:cNvPr>
          <p:cNvPicPr>
            <a:picLocks noChangeAspect="1"/>
          </p:cNvPicPr>
          <p:nvPr/>
        </p:nvPicPr>
        <p:blipFill rotWithShape="1">
          <a:blip r:embed="rId5">
            <a:lum bright="70000" contrast="-70000"/>
          </a:blip>
          <a:srcRect t="10801" r="4898" b="22177"/>
          <a:stretch/>
        </p:blipFill>
        <p:spPr>
          <a:xfrm>
            <a:off x="227013" y="5206581"/>
            <a:ext cx="1059005" cy="746308"/>
          </a:xfrm>
          <a:prstGeom prst="rect">
            <a:avLst/>
          </a:prstGeom>
        </p:spPr>
      </p:pic>
      <p:pic>
        <p:nvPicPr>
          <p:cNvPr id="15" name="Afbeelding 14">
            <a:extLst>
              <a:ext uri="{FF2B5EF4-FFF2-40B4-BE49-F238E27FC236}">
                <a16:creationId xmlns:a16="http://schemas.microsoft.com/office/drawing/2014/main" id="{D30FC9CD-F0F2-CF2A-2A60-0C2B0C523D9F}"/>
              </a:ext>
            </a:extLst>
          </p:cNvPr>
          <p:cNvPicPr>
            <a:picLocks noChangeAspect="1"/>
          </p:cNvPicPr>
          <p:nvPr/>
        </p:nvPicPr>
        <p:blipFill rotWithShape="1">
          <a:blip r:embed="rId6"/>
          <a:srcRect r="1315" b="16283"/>
          <a:stretch/>
        </p:blipFill>
        <p:spPr>
          <a:xfrm>
            <a:off x="227013" y="3705865"/>
            <a:ext cx="1155872" cy="980552"/>
          </a:xfrm>
          <a:prstGeom prst="rect">
            <a:avLst/>
          </a:prstGeom>
        </p:spPr>
      </p:pic>
      <p:pic>
        <p:nvPicPr>
          <p:cNvPr id="3" name="Google Shape;1150;g296ce7ff245_1_565">
            <a:extLst>
              <a:ext uri="{FF2B5EF4-FFF2-40B4-BE49-F238E27FC236}">
                <a16:creationId xmlns:a16="http://schemas.microsoft.com/office/drawing/2014/main" id="{6A2B1B4A-A365-EEC7-AE88-3A954F3E6DE9}"/>
              </a:ext>
            </a:extLst>
          </p:cNvPr>
          <p:cNvPicPr preferRelativeResize="0"/>
          <p:nvPr/>
        </p:nvPicPr>
        <p:blipFill rotWithShape="1">
          <a:blip r:embed="rId7">
            <a:alphaModFix/>
          </a:blip>
          <a:srcRect l="31227" t="87582" r="28769" b="3915"/>
          <a:stretch/>
        </p:blipFill>
        <p:spPr>
          <a:xfrm>
            <a:off x="10163242" y="4247610"/>
            <a:ext cx="1800000" cy="288000"/>
          </a:xfrm>
          <a:prstGeom prst="rect">
            <a:avLst/>
          </a:prstGeom>
          <a:noFill/>
          <a:ln>
            <a:noFill/>
          </a:ln>
        </p:spPr>
      </p:pic>
      <p:graphicFrame>
        <p:nvGraphicFramePr>
          <p:cNvPr id="9" name="Grafiek 8">
            <a:extLst>
              <a:ext uri="{FF2B5EF4-FFF2-40B4-BE49-F238E27FC236}">
                <a16:creationId xmlns:a16="http://schemas.microsoft.com/office/drawing/2014/main" id="{3F8D3559-3940-4A74-EB79-CC473D11864A}"/>
              </a:ext>
            </a:extLst>
          </p:cNvPr>
          <p:cNvGraphicFramePr>
            <a:graphicFrameLocks/>
          </p:cNvGraphicFramePr>
          <p:nvPr>
            <p:extLst>
              <p:ext uri="{D42A27DB-BD31-4B8C-83A1-F6EECF244321}">
                <p14:modId xmlns:p14="http://schemas.microsoft.com/office/powerpoint/2010/main" val="2215519479"/>
              </p:ext>
            </p:extLst>
          </p:nvPr>
        </p:nvGraphicFramePr>
        <p:xfrm>
          <a:off x="3442231" y="2816206"/>
          <a:ext cx="6768000" cy="3708000"/>
        </p:xfrm>
        <a:graphic>
          <a:graphicData uri="http://schemas.openxmlformats.org/drawingml/2006/chart">
            <c:chart xmlns:c="http://schemas.openxmlformats.org/drawingml/2006/chart" xmlns:r="http://schemas.openxmlformats.org/officeDocument/2006/relationships" r:id="rId8"/>
          </a:graphicData>
        </a:graphic>
      </p:graphicFrame>
      <p:sp>
        <p:nvSpPr>
          <p:cNvPr id="5" name="Google Shape;1153;g296ce7ff245_1_565">
            <a:extLst>
              <a:ext uri="{FF2B5EF4-FFF2-40B4-BE49-F238E27FC236}">
                <a16:creationId xmlns:a16="http://schemas.microsoft.com/office/drawing/2014/main" id="{DA625F36-0DCF-2E7C-9E65-92D70838F76F}"/>
              </a:ext>
            </a:extLst>
          </p:cNvPr>
          <p:cNvSpPr txBox="1"/>
          <p:nvPr/>
        </p:nvSpPr>
        <p:spPr>
          <a:xfrm>
            <a:off x="3246402" y="6405002"/>
            <a:ext cx="7612098"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BE" sz="1100" b="0" i="1" u="none" strike="noStrike" cap="none" dirty="0">
                <a:solidFill>
                  <a:srgbClr val="000000"/>
                </a:solidFill>
                <a:latin typeface="Arial"/>
                <a:ea typeface="Arial"/>
                <a:cs typeface="Arial"/>
                <a:sym typeface="Arial"/>
              </a:rPr>
              <a:t>Actie context: onderzoek, begeleiding, outplacement, loopbaanbegeleiding</a:t>
            </a:r>
          </a:p>
        </p:txBody>
      </p:sp>
      <p:sp>
        <p:nvSpPr>
          <p:cNvPr id="10" name="Tijdelijke aanduiding voor tekst 4">
            <a:extLst>
              <a:ext uri="{FF2B5EF4-FFF2-40B4-BE49-F238E27FC236}">
                <a16:creationId xmlns:a16="http://schemas.microsoft.com/office/drawing/2014/main" id="{4168A24E-8596-FE46-7CA4-FA0AD4F876A3}"/>
              </a:ext>
            </a:extLst>
          </p:cNvPr>
          <p:cNvSpPr txBox="1">
            <a:spLocks/>
          </p:cNvSpPr>
          <p:nvPr/>
        </p:nvSpPr>
        <p:spPr>
          <a:xfrm>
            <a:off x="1685780" y="1126551"/>
            <a:ext cx="10280903" cy="847950"/>
          </a:xfrm>
          <a:prstGeom prst="rect">
            <a:avLst/>
          </a:prstGeom>
          <a:noFill/>
          <a:ln>
            <a:noFill/>
          </a:ln>
        </p:spPr>
        <p:txBody>
          <a:bodyPr spcFirstLastPara="1" vert="horz" wrap="square" lIns="91425" tIns="91425" rIns="91425" bIns="91425" rtlCol="0" anchor="t" anchorCtr="0">
            <a:noAutofit/>
          </a:bodyPr>
          <a:lstStyle>
            <a:lvl1pPr marL="609585" lvl="0" indent="-457189" algn="l" defTabSz="914400" rtl="0" eaLnBrk="1" latinLnBrk="0" hangingPunct="1">
              <a:lnSpc>
                <a:spcPct val="115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115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115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BE" sz="2200" b="1" dirty="0">
                <a:cs typeface="Arial" panose="020B0604020202020204" pitchFamily="34" charset="0"/>
              </a:rPr>
              <a:t>Belangrijkste resultaten</a:t>
            </a:r>
          </a:p>
          <a:p>
            <a:pPr marL="358775" indent="-358775" algn="just"/>
            <a:r>
              <a:rPr lang="nl-BE" sz="2000" dirty="0">
                <a:ea typeface="Arial" panose="020B0604020202020204" pitchFamily="34" charset="0"/>
              </a:rPr>
              <a:t>Deelname aan </a:t>
            </a:r>
            <a:r>
              <a:rPr lang="nl-NL" sz="2000" dirty="0">
                <a:effectLst/>
                <a:ea typeface="Arial" panose="020B0604020202020204" pitchFamily="34" charset="0"/>
              </a:rPr>
              <a:t>de vijf types acties </a:t>
            </a:r>
            <a:r>
              <a:rPr lang="nl-BE" sz="2000" dirty="0">
                <a:ea typeface="Arial" panose="020B0604020202020204" pitchFamily="34" charset="0"/>
              </a:rPr>
              <a:t>heeft een positief effect op de kans om uit te stromen naar werk voor LWZ</a:t>
            </a:r>
          </a:p>
        </p:txBody>
      </p:sp>
      <p:sp>
        <p:nvSpPr>
          <p:cNvPr id="11" name="Google Shape;1149;g296ce7ff245_1_565">
            <a:extLst>
              <a:ext uri="{FF2B5EF4-FFF2-40B4-BE49-F238E27FC236}">
                <a16:creationId xmlns:a16="http://schemas.microsoft.com/office/drawing/2014/main" id="{8341C02A-DF94-2EF9-90DD-1EC6ABF48CD6}"/>
              </a:ext>
            </a:extLst>
          </p:cNvPr>
          <p:cNvSpPr txBox="1"/>
          <p:nvPr/>
        </p:nvSpPr>
        <p:spPr>
          <a:xfrm>
            <a:off x="2041580" y="2340909"/>
            <a:ext cx="9569302"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400" b="0" i="1" u="none" strike="noStrike" cap="none" dirty="0">
                <a:solidFill>
                  <a:srgbClr val="000000"/>
                </a:solidFill>
                <a:latin typeface="Arial"/>
                <a:ea typeface="Arial"/>
                <a:cs typeface="Arial"/>
                <a:sym typeface="Arial"/>
              </a:rPr>
              <a:t>Het effect van deelname aan </a:t>
            </a:r>
            <a:r>
              <a:rPr lang="nl-BE" sz="1400" b="1" i="1" u="none" strike="noStrike" cap="none" dirty="0">
                <a:solidFill>
                  <a:srgbClr val="C00000"/>
                </a:solidFill>
                <a:latin typeface="Arial"/>
                <a:ea typeface="Arial"/>
                <a:cs typeface="Arial"/>
                <a:sym typeface="Arial"/>
              </a:rPr>
              <a:t>actie context </a:t>
            </a:r>
            <a:r>
              <a:rPr lang="nl-BE" sz="1400" b="0" i="1" u="none" strike="noStrike" cap="none" dirty="0">
                <a:solidFill>
                  <a:srgbClr val="000000"/>
                </a:solidFill>
                <a:latin typeface="Arial"/>
                <a:ea typeface="Arial"/>
                <a:cs typeface="Arial"/>
                <a:sym typeface="Arial"/>
              </a:rPr>
              <a:t>op de uitstroom naar werk bij LWZ, </a:t>
            </a:r>
            <a:endParaRPr sz="1400" dirty="0"/>
          </a:p>
          <a:p>
            <a:pPr marL="0" marR="0" lvl="0" indent="0" algn="ctr" rtl="0">
              <a:lnSpc>
                <a:spcPct val="100000"/>
              </a:lnSpc>
              <a:spcBef>
                <a:spcPts val="0"/>
              </a:spcBef>
              <a:spcAft>
                <a:spcPts val="0"/>
              </a:spcAft>
              <a:buNone/>
            </a:pPr>
            <a:r>
              <a:rPr lang="nl-BE" sz="1400" b="0" i="1" u="none" strike="noStrike" cap="none" dirty="0">
                <a:solidFill>
                  <a:srgbClr val="000000"/>
                </a:solidFill>
                <a:latin typeface="Arial"/>
                <a:ea typeface="Arial"/>
                <a:cs typeface="Arial"/>
                <a:sym typeface="Arial"/>
              </a:rPr>
              <a:t>Vlaanderen 2015-2022 (vergelijking deelnemers en </a:t>
            </a:r>
            <a:r>
              <a:rPr lang="nl-BE" sz="1400" b="0" i="1" u="none" strike="noStrike" cap="none" dirty="0" err="1">
                <a:solidFill>
                  <a:srgbClr val="000000"/>
                </a:solidFill>
                <a:latin typeface="Arial"/>
                <a:ea typeface="Arial"/>
                <a:cs typeface="Arial"/>
                <a:sym typeface="Arial"/>
              </a:rPr>
              <a:t>gematchte</a:t>
            </a:r>
            <a:r>
              <a:rPr lang="nl-BE" sz="1400" b="0" i="1" u="none" strike="noStrike" cap="none" dirty="0">
                <a:solidFill>
                  <a:srgbClr val="000000"/>
                </a:solidFill>
                <a:latin typeface="Arial"/>
                <a:ea typeface="Arial"/>
                <a:cs typeface="Arial"/>
                <a:sym typeface="Arial"/>
              </a:rPr>
              <a:t> controlegroep)</a:t>
            </a:r>
            <a:endParaRPr sz="1400" dirty="0"/>
          </a:p>
        </p:txBody>
      </p:sp>
    </p:spTree>
    <p:extLst>
      <p:ext uri="{BB962C8B-B14F-4D97-AF65-F5344CB8AC3E}">
        <p14:creationId xmlns:p14="http://schemas.microsoft.com/office/powerpoint/2010/main" val="2205866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BA9AFD11-1066-0107-EDEA-193CB78F7A67}"/>
              </a:ext>
            </a:extLst>
          </p:cNvPr>
          <p:cNvSpPr>
            <a:spLocks noGrp="1"/>
          </p:cNvSpPr>
          <p:nvPr>
            <p:ph type="title"/>
          </p:nvPr>
        </p:nvSpPr>
        <p:spPr>
          <a:xfrm>
            <a:off x="1685780" y="282431"/>
            <a:ext cx="9844185" cy="763600"/>
          </a:xfrm>
        </p:spPr>
        <p:txBody>
          <a:bodyPr>
            <a:noAutofit/>
          </a:bodyPr>
          <a:lstStyle/>
          <a:p>
            <a:r>
              <a:rPr lang="nl-BE" sz="3600" b="1" dirty="0">
                <a:solidFill>
                  <a:srgbClr val="217772"/>
                </a:solidFill>
                <a:latin typeface="+mn-lt"/>
              </a:rPr>
              <a:t>Effectiviteit van activeringsmaatregelen voor LWZ</a:t>
            </a:r>
          </a:p>
        </p:txBody>
      </p:sp>
      <p:sp>
        <p:nvSpPr>
          <p:cNvPr id="19" name="Tijdelijke aanduiding voor tekst 4">
            <a:extLst>
              <a:ext uri="{FF2B5EF4-FFF2-40B4-BE49-F238E27FC236}">
                <a16:creationId xmlns:a16="http://schemas.microsoft.com/office/drawing/2014/main" id="{A308C627-6EAE-4384-EA34-137644B704DC}"/>
              </a:ext>
            </a:extLst>
          </p:cNvPr>
          <p:cNvSpPr txBox="1">
            <a:spLocks/>
          </p:cNvSpPr>
          <p:nvPr/>
        </p:nvSpPr>
        <p:spPr>
          <a:xfrm>
            <a:off x="1685780" y="1126551"/>
            <a:ext cx="10280903" cy="847950"/>
          </a:xfrm>
          <a:prstGeom prst="rect">
            <a:avLst/>
          </a:prstGeom>
          <a:noFill/>
          <a:ln>
            <a:noFill/>
          </a:ln>
        </p:spPr>
        <p:txBody>
          <a:bodyPr spcFirstLastPara="1" vert="horz" wrap="square" lIns="91425" tIns="91425" rIns="91425" bIns="91425" rtlCol="0" anchor="t" anchorCtr="0">
            <a:noAutofit/>
          </a:bodyPr>
          <a:lstStyle>
            <a:lvl1pPr marL="609585" lvl="0" indent="-457189" algn="l" defTabSz="914400" rtl="0" eaLnBrk="1" latinLnBrk="0" hangingPunct="1">
              <a:lnSpc>
                <a:spcPct val="115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115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115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BE" sz="2200" b="1" dirty="0">
                <a:cs typeface="Arial" panose="020B0604020202020204" pitchFamily="34" charset="0"/>
              </a:rPr>
              <a:t>Belangrijkste resultaten</a:t>
            </a:r>
          </a:p>
          <a:p>
            <a:pPr marL="358775" indent="-358775" algn="just"/>
            <a:r>
              <a:rPr lang="nl-BE" sz="2000" dirty="0">
                <a:ea typeface="Arial" panose="020B0604020202020204" pitchFamily="34" charset="0"/>
              </a:rPr>
              <a:t>Deelname aan </a:t>
            </a:r>
            <a:r>
              <a:rPr lang="nl-NL" sz="2000" dirty="0">
                <a:effectLst/>
                <a:ea typeface="Arial" panose="020B0604020202020204" pitchFamily="34" charset="0"/>
              </a:rPr>
              <a:t>de vijf types acties </a:t>
            </a:r>
            <a:r>
              <a:rPr lang="nl-BE" sz="2000" dirty="0">
                <a:ea typeface="Arial" panose="020B0604020202020204" pitchFamily="34" charset="0"/>
              </a:rPr>
              <a:t>heeft een positief effect op de kans om uit te stromen naar werk voor LWZ</a:t>
            </a:r>
          </a:p>
        </p:txBody>
      </p:sp>
      <p:pic>
        <p:nvPicPr>
          <p:cNvPr id="6" name="Afbeelding 5">
            <a:extLst>
              <a:ext uri="{FF2B5EF4-FFF2-40B4-BE49-F238E27FC236}">
                <a16:creationId xmlns:a16="http://schemas.microsoft.com/office/drawing/2014/main" id="{CC7BEF46-FCE7-4A2C-D4EF-24F02CD6B953}"/>
              </a:ext>
            </a:extLst>
          </p:cNvPr>
          <p:cNvPicPr>
            <a:picLocks noChangeAspect="1"/>
          </p:cNvPicPr>
          <p:nvPr/>
        </p:nvPicPr>
        <p:blipFill rotWithShape="1">
          <a:blip r:embed="rId3">
            <a:lum bright="70000" contrast="-70000"/>
          </a:blip>
          <a:srcRect r="2864" b="15161"/>
          <a:stretch/>
        </p:blipFill>
        <p:spPr>
          <a:xfrm>
            <a:off x="314332" y="1046031"/>
            <a:ext cx="898885" cy="785086"/>
          </a:xfrm>
          <a:prstGeom prst="rect">
            <a:avLst/>
          </a:prstGeom>
        </p:spPr>
      </p:pic>
      <p:pic>
        <p:nvPicPr>
          <p:cNvPr id="7" name="Afbeelding 6">
            <a:extLst>
              <a:ext uri="{FF2B5EF4-FFF2-40B4-BE49-F238E27FC236}">
                <a16:creationId xmlns:a16="http://schemas.microsoft.com/office/drawing/2014/main" id="{4CD154A4-C497-F985-67BA-4E1C3BAAC164}"/>
              </a:ext>
            </a:extLst>
          </p:cNvPr>
          <p:cNvPicPr>
            <a:picLocks noChangeAspect="1"/>
          </p:cNvPicPr>
          <p:nvPr/>
        </p:nvPicPr>
        <p:blipFill rotWithShape="1">
          <a:blip r:embed="rId4">
            <a:lum bright="70000" contrast="-70000"/>
          </a:blip>
          <a:srcRect r="8358" b="22515"/>
          <a:stretch/>
        </p:blipFill>
        <p:spPr>
          <a:xfrm>
            <a:off x="314332" y="2351281"/>
            <a:ext cx="947141" cy="800821"/>
          </a:xfrm>
          <a:prstGeom prst="rect">
            <a:avLst/>
          </a:prstGeom>
        </p:spPr>
      </p:pic>
      <p:pic>
        <p:nvPicPr>
          <p:cNvPr id="8" name="Afbeelding 7">
            <a:extLst>
              <a:ext uri="{FF2B5EF4-FFF2-40B4-BE49-F238E27FC236}">
                <a16:creationId xmlns:a16="http://schemas.microsoft.com/office/drawing/2014/main" id="{A966A62B-7E3C-5E08-52C1-4EC05F313A73}"/>
              </a:ext>
            </a:extLst>
          </p:cNvPr>
          <p:cNvPicPr>
            <a:picLocks noChangeAspect="1"/>
          </p:cNvPicPr>
          <p:nvPr/>
        </p:nvPicPr>
        <p:blipFill rotWithShape="1">
          <a:blip r:embed="rId5">
            <a:lum bright="70000" contrast="-70000"/>
          </a:blip>
          <a:srcRect t="10801" r="4898" b="22177"/>
          <a:stretch/>
        </p:blipFill>
        <p:spPr>
          <a:xfrm>
            <a:off x="227013" y="5206581"/>
            <a:ext cx="1059005" cy="746308"/>
          </a:xfrm>
          <a:prstGeom prst="rect">
            <a:avLst/>
          </a:prstGeom>
        </p:spPr>
      </p:pic>
      <p:pic>
        <p:nvPicPr>
          <p:cNvPr id="15" name="Afbeelding 14">
            <a:extLst>
              <a:ext uri="{FF2B5EF4-FFF2-40B4-BE49-F238E27FC236}">
                <a16:creationId xmlns:a16="http://schemas.microsoft.com/office/drawing/2014/main" id="{D30FC9CD-F0F2-CF2A-2A60-0C2B0C523D9F}"/>
              </a:ext>
            </a:extLst>
          </p:cNvPr>
          <p:cNvPicPr>
            <a:picLocks noChangeAspect="1"/>
          </p:cNvPicPr>
          <p:nvPr/>
        </p:nvPicPr>
        <p:blipFill rotWithShape="1">
          <a:blip r:embed="rId6"/>
          <a:srcRect r="1315" b="16283"/>
          <a:stretch/>
        </p:blipFill>
        <p:spPr>
          <a:xfrm>
            <a:off x="227013" y="3705865"/>
            <a:ext cx="1155872" cy="980552"/>
          </a:xfrm>
          <a:prstGeom prst="rect">
            <a:avLst/>
          </a:prstGeom>
        </p:spPr>
      </p:pic>
      <p:sp>
        <p:nvSpPr>
          <p:cNvPr id="2" name="Google Shape;1149;g296ce7ff245_1_565">
            <a:extLst>
              <a:ext uri="{FF2B5EF4-FFF2-40B4-BE49-F238E27FC236}">
                <a16:creationId xmlns:a16="http://schemas.microsoft.com/office/drawing/2014/main" id="{7F55193B-16DA-7B33-7D40-4EEF7BF8CA20}"/>
              </a:ext>
            </a:extLst>
          </p:cNvPr>
          <p:cNvSpPr txBox="1"/>
          <p:nvPr/>
        </p:nvSpPr>
        <p:spPr>
          <a:xfrm>
            <a:off x="2041580" y="2340909"/>
            <a:ext cx="9569302"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400" b="0" i="1" u="none" strike="noStrike" cap="none" dirty="0">
                <a:solidFill>
                  <a:srgbClr val="000000"/>
                </a:solidFill>
                <a:latin typeface="Arial"/>
                <a:ea typeface="Arial"/>
                <a:cs typeface="Arial"/>
                <a:sym typeface="Arial"/>
              </a:rPr>
              <a:t>Het effect van deelname aan </a:t>
            </a:r>
            <a:r>
              <a:rPr lang="nl-BE" sz="1400" b="1" i="1" u="none" strike="noStrike" cap="none" dirty="0">
                <a:solidFill>
                  <a:srgbClr val="C00000"/>
                </a:solidFill>
                <a:latin typeface="Arial"/>
                <a:ea typeface="Arial"/>
                <a:cs typeface="Arial"/>
                <a:sym typeface="Arial"/>
              </a:rPr>
              <a:t>actie competentieversterking </a:t>
            </a:r>
            <a:r>
              <a:rPr lang="nl-BE" sz="1400" b="0" i="1" u="none" strike="noStrike" cap="none" dirty="0">
                <a:solidFill>
                  <a:srgbClr val="000000"/>
                </a:solidFill>
                <a:latin typeface="Arial"/>
                <a:ea typeface="Arial"/>
                <a:cs typeface="Arial"/>
                <a:sym typeface="Arial"/>
              </a:rPr>
              <a:t>op de uitstroom naar werk bij LWZ, </a:t>
            </a:r>
            <a:endParaRPr sz="1400" dirty="0"/>
          </a:p>
          <a:p>
            <a:pPr marL="0" marR="0" lvl="0" indent="0" algn="ctr" rtl="0">
              <a:lnSpc>
                <a:spcPct val="100000"/>
              </a:lnSpc>
              <a:spcBef>
                <a:spcPts val="0"/>
              </a:spcBef>
              <a:spcAft>
                <a:spcPts val="0"/>
              </a:spcAft>
              <a:buNone/>
            </a:pPr>
            <a:r>
              <a:rPr lang="nl-BE" sz="1400" b="0" i="1" u="none" strike="noStrike" cap="none" dirty="0">
                <a:solidFill>
                  <a:srgbClr val="000000"/>
                </a:solidFill>
                <a:latin typeface="Arial"/>
                <a:ea typeface="Arial"/>
                <a:cs typeface="Arial"/>
                <a:sym typeface="Arial"/>
              </a:rPr>
              <a:t>Vlaanderen 2015-2022 (vergelijking deelnemers en </a:t>
            </a:r>
            <a:r>
              <a:rPr lang="nl-BE" sz="1400" b="0" i="1" u="none" strike="noStrike" cap="none" dirty="0" err="1">
                <a:solidFill>
                  <a:srgbClr val="000000"/>
                </a:solidFill>
                <a:latin typeface="Arial"/>
                <a:ea typeface="Arial"/>
                <a:cs typeface="Arial"/>
                <a:sym typeface="Arial"/>
              </a:rPr>
              <a:t>gematchte</a:t>
            </a:r>
            <a:r>
              <a:rPr lang="nl-BE" sz="1400" b="0" i="1" u="none" strike="noStrike" cap="none" dirty="0">
                <a:solidFill>
                  <a:srgbClr val="000000"/>
                </a:solidFill>
                <a:latin typeface="Arial"/>
                <a:ea typeface="Arial"/>
                <a:cs typeface="Arial"/>
                <a:sym typeface="Arial"/>
              </a:rPr>
              <a:t> controlegroep)</a:t>
            </a:r>
            <a:endParaRPr sz="1400" dirty="0"/>
          </a:p>
        </p:txBody>
      </p:sp>
      <p:pic>
        <p:nvPicPr>
          <p:cNvPr id="3" name="Google Shape;1150;g296ce7ff245_1_565">
            <a:extLst>
              <a:ext uri="{FF2B5EF4-FFF2-40B4-BE49-F238E27FC236}">
                <a16:creationId xmlns:a16="http://schemas.microsoft.com/office/drawing/2014/main" id="{6A2B1B4A-A365-EEC7-AE88-3A954F3E6DE9}"/>
              </a:ext>
            </a:extLst>
          </p:cNvPr>
          <p:cNvPicPr preferRelativeResize="0"/>
          <p:nvPr/>
        </p:nvPicPr>
        <p:blipFill rotWithShape="1">
          <a:blip r:embed="rId7">
            <a:alphaModFix/>
          </a:blip>
          <a:srcRect l="31227" t="87582" r="28769" b="3915"/>
          <a:stretch/>
        </p:blipFill>
        <p:spPr>
          <a:xfrm>
            <a:off x="10163242" y="4247610"/>
            <a:ext cx="1800000" cy="288000"/>
          </a:xfrm>
          <a:prstGeom prst="rect">
            <a:avLst/>
          </a:prstGeom>
          <a:noFill/>
          <a:ln>
            <a:noFill/>
          </a:ln>
        </p:spPr>
      </p:pic>
      <p:sp>
        <p:nvSpPr>
          <p:cNvPr id="4" name="Google Shape;1153;g296ce7ff245_1_565">
            <a:extLst>
              <a:ext uri="{FF2B5EF4-FFF2-40B4-BE49-F238E27FC236}">
                <a16:creationId xmlns:a16="http://schemas.microsoft.com/office/drawing/2014/main" id="{DB1A7DB3-8709-9888-691F-BC91F29E2B93}"/>
              </a:ext>
            </a:extLst>
          </p:cNvPr>
          <p:cNvSpPr txBox="1"/>
          <p:nvPr/>
        </p:nvSpPr>
        <p:spPr>
          <a:xfrm>
            <a:off x="3246402" y="6405002"/>
            <a:ext cx="7612098"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BE" sz="1100" b="0" i="1" u="none" strike="noStrike" cap="none" dirty="0">
                <a:solidFill>
                  <a:srgbClr val="000000"/>
                </a:solidFill>
                <a:latin typeface="Arial"/>
                <a:ea typeface="Arial"/>
                <a:cs typeface="Arial"/>
                <a:sym typeface="Arial"/>
              </a:rPr>
              <a:t>Actie competentieversterking: niet-sectorgerichte cv, beroepsgerichte cv, taalondersteuning, online leren, onderwijs, wijk-werken, andere cv</a:t>
            </a:r>
          </a:p>
        </p:txBody>
      </p:sp>
      <p:graphicFrame>
        <p:nvGraphicFramePr>
          <p:cNvPr id="5" name="Grafiek 4">
            <a:extLst>
              <a:ext uri="{FF2B5EF4-FFF2-40B4-BE49-F238E27FC236}">
                <a16:creationId xmlns:a16="http://schemas.microsoft.com/office/drawing/2014/main" id="{03DA7DDF-B1EE-5E90-F60F-BDD645EE5BA9}"/>
              </a:ext>
            </a:extLst>
          </p:cNvPr>
          <p:cNvGraphicFramePr>
            <a:graphicFrameLocks/>
          </p:cNvGraphicFramePr>
          <p:nvPr>
            <p:extLst>
              <p:ext uri="{D42A27DB-BD31-4B8C-83A1-F6EECF244321}">
                <p14:modId xmlns:p14="http://schemas.microsoft.com/office/powerpoint/2010/main" val="4185975172"/>
              </p:ext>
            </p:extLst>
          </p:nvPr>
        </p:nvGraphicFramePr>
        <p:xfrm>
          <a:off x="3442231" y="2791592"/>
          <a:ext cx="6768000" cy="37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004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BA9AFD11-1066-0107-EDEA-193CB78F7A67}"/>
              </a:ext>
            </a:extLst>
          </p:cNvPr>
          <p:cNvSpPr>
            <a:spLocks noGrp="1"/>
          </p:cNvSpPr>
          <p:nvPr>
            <p:ph type="title"/>
          </p:nvPr>
        </p:nvSpPr>
        <p:spPr>
          <a:xfrm>
            <a:off x="1685780" y="282431"/>
            <a:ext cx="9844185" cy="763600"/>
          </a:xfrm>
        </p:spPr>
        <p:txBody>
          <a:bodyPr>
            <a:noAutofit/>
          </a:bodyPr>
          <a:lstStyle/>
          <a:p>
            <a:r>
              <a:rPr lang="nl-BE" sz="3600" b="1" dirty="0">
                <a:solidFill>
                  <a:srgbClr val="217772"/>
                </a:solidFill>
                <a:latin typeface="+mn-lt"/>
              </a:rPr>
              <a:t>Effectiviteit van activeringsmaatregelen voor LWZ</a:t>
            </a:r>
          </a:p>
        </p:txBody>
      </p:sp>
      <p:pic>
        <p:nvPicPr>
          <p:cNvPr id="6" name="Afbeelding 5">
            <a:extLst>
              <a:ext uri="{FF2B5EF4-FFF2-40B4-BE49-F238E27FC236}">
                <a16:creationId xmlns:a16="http://schemas.microsoft.com/office/drawing/2014/main" id="{CC7BEF46-FCE7-4A2C-D4EF-24F02CD6B953}"/>
              </a:ext>
            </a:extLst>
          </p:cNvPr>
          <p:cNvPicPr>
            <a:picLocks noChangeAspect="1"/>
          </p:cNvPicPr>
          <p:nvPr/>
        </p:nvPicPr>
        <p:blipFill rotWithShape="1">
          <a:blip r:embed="rId3">
            <a:lum bright="70000" contrast="-70000"/>
          </a:blip>
          <a:srcRect r="2864" b="15161"/>
          <a:stretch/>
        </p:blipFill>
        <p:spPr>
          <a:xfrm>
            <a:off x="314332" y="1046031"/>
            <a:ext cx="898885" cy="785086"/>
          </a:xfrm>
          <a:prstGeom prst="rect">
            <a:avLst/>
          </a:prstGeom>
        </p:spPr>
      </p:pic>
      <p:pic>
        <p:nvPicPr>
          <p:cNvPr id="7" name="Afbeelding 6">
            <a:extLst>
              <a:ext uri="{FF2B5EF4-FFF2-40B4-BE49-F238E27FC236}">
                <a16:creationId xmlns:a16="http://schemas.microsoft.com/office/drawing/2014/main" id="{4CD154A4-C497-F985-67BA-4E1C3BAAC164}"/>
              </a:ext>
            </a:extLst>
          </p:cNvPr>
          <p:cNvPicPr>
            <a:picLocks noChangeAspect="1"/>
          </p:cNvPicPr>
          <p:nvPr/>
        </p:nvPicPr>
        <p:blipFill rotWithShape="1">
          <a:blip r:embed="rId4">
            <a:lum bright="70000" contrast="-70000"/>
          </a:blip>
          <a:srcRect r="8358" b="22515"/>
          <a:stretch/>
        </p:blipFill>
        <p:spPr>
          <a:xfrm>
            <a:off x="314332" y="2351281"/>
            <a:ext cx="947141" cy="800821"/>
          </a:xfrm>
          <a:prstGeom prst="rect">
            <a:avLst/>
          </a:prstGeom>
        </p:spPr>
      </p:pic>
      <p:pic>
        <p:nvPicPr>
          <p:cNvPr id="8" name="Afbeelding 7">
            <a:extLst>
              <a:ext uri="{FF2B5EF4-FFF2-40B4-BE49-F238E27FC236}">
                <a16:creationId xmlns:a16="http://schemas.microsoft.com/office/drawing/2014/main" id="{A966A62B-7E3C-5E08-52C1-4EC05F313A73}"/>
              </a:ext>
            </a:extLst>
          </p:cNvPr>
          <p:cNvPicPr>
            <a:picLocks noChangeAspect="1"/>
          </p:cNvPicPr>
          <p:nvPr/>
        </p:nvPicPr>
        <p:blipFill rotWithShape="1">
          <a:blip r:embed="rId5">
            <a:lum bright="70000" contrast="-70000"/>
          </a:blip>
          <a:srcRect t="10801" r="4898" b="22177"/>
          <a:stretch/>
        </p:blipFill>
        <p:spPr>
          <a:xfrm>
            <a:off x="227013" y="5206581"/>
            <a:ext cx="1059005" cy="746308"/>
          </a:xfrm>
          <a:prstGeom prst="rect">
            <a:avLst/>
          </a:prstGeom>
        </p:spPr>
      </p:pic>
      <p:pic>
        <p:nvPicPr>
          <p:cNvPr id="15" name="Afbeelding 14">
            <a:extLst>
              <a:ext uri="{FF2B5EF4-FFF2-40B4-BE49-F238E27FC236}">
                <a16:creationId xmlns:a16="http://schemas.microsoft.com/office/drawing/2014/main" id="{D30FC9CD-F0F2-CF2A-2A60-0C2B0C523D9F}"/>
              </a:ext>
            </a:extLst>
          </p:cNvPr>
          <p:cNvPicPr>
            <a:picLocks noChangeAspect="1"/>
          </p:cNvPicPr>
          <p:nvPr/>
        </p:nvPicPr>
        <p:blipFill rotWithShape="1">
          <a:blip r:embed="rId6"/>
          <a:srcRect r="1315" b="16283"/>
          <a:stretch/>
        </p:blipFill>
        <p:spPr>
          <a:xfrm>
            <a:off x="227013" y="3705865"/>
            <a:ext cx="1155872" cy="980552"/>
          </a:xfrm>
          <a:prstGeom prst="rect">
            <a:avLst/>
          </a:prstGeom>
        </p:spPr>
      </p:pic>
      <p:pic>
        <p:nvPicPr>
          <p:cNvPr id="3" name="Google Shape;1150;g296ce7ff245_1_565">
            <a:extLst>
              <a:ext uri="{FF2B5EF4-FFF2-40B4-BE49-F238E27FC236}">
                <a16:creationId xmlns:a16="http://schemas.microsoft.com/office/drawing/2014/main" id="{6A2B1B4A-A365-EEC7-AE88-3A954F3E6DE9}"/>
              </a:ext>
            </a:extLst>
          </p:cNvPr>
          <p:cNvPicPr preferRelativeResize="0"/>
          <p:nvPr/>
        </p:nvPicPr>
        <p:blipFill rotWithShape="1">
          <a:blip r:embed="rId7">
            <a:alphaModFix/>
          </a:blip>
          <a:srcRect l="31227" t="87582" r="28769" b="3915"/>
          <a:stretch/>
        </p:blipFill>
        <p:spPr>
          <a:xfrm>
            <a:off x="10163242" y="4247610"/>
            <a:ext cx="1800000" cy="288000"/>
          </a:xfrm>
          <a:prstGeom prst="rect">
            <a:avLst/>
          </a:prstGeom>
          <a:noFill/>
          <a:ln>
            <a:noFill/>
          </a:ln>
        </p:spPr>
      </p:pic>
      <p:graphicFrame>
        <p:nvGraphicFramePr>
          <p:cNvPr id="9" name="Grafiek 8">
            <a:extLst>
              <a:ext uri="{FF2B5EF4-FFF2-40B4-BE49-F238E27FC236}">
                <a16:creationId xmlns:a16="http://schemas.microsoft.com/office/drawing/2014/main" id="{D1C7D38E-080C-9B85-C785-9D71D1A2F52E}"/>
              </a:ext>
            </a:extLst>
          </p:cNvPr>
          <p:cNvGraphicFramePr>
            <a:graphicFrameLocks/>
          </p:cNvGraphicFramePr>
          <p:nvPr>
            <p:extLst>
              <p:ext uri="{D42A27DB-BD31-4B8C-83A1-F6EECF244321}">
                <p14:modId xmlns:p14="http://schemas.microsoft.com/office/powerpoint/2010/main" val="4155032611"/>
              </p:ext>
            </p:extLst>
          </p:nvPr>
        </p:nvGraphicFramePr>
        <p:xfrm>
          <a:off x="3442231" y="2801568"/>
          <a:ext cx="6768000" cy="3708000"/>
        </p:xfrm>
        <a:graphic>
          <a:graphicData uri="http://schemas.openxmlformats.org/drawingml/2006/chart">
            <c:chart xmlns:c="http://schemas.openxmlformats.org/drawingml/2006/chart" xmlns:r="http://schemas.openxmlformats.org/officeDocument/2006/relationships" r:id="rId8"/>
          </a:graphicData>
        </a:graphic>
      </p:graphicFrame>
      <p:sp>
        <p:nvSpPr>
          <p:cNvPr id="5" name="Tijdelijke aanduiding voor tekst 4">
            <a:extLst>
              <a:ext uri="{FF2B5EF4-FFF2-40B4-BE49-F238E27FC236}">
                <a16:creationId xmlns:a16="http://schemas.microsoft.com/office/drawing/2014/main" id="{80CB8495-2B7A-F33F-DE37-E030E9FB8A54}"/>
              </a:ext>
            </a:extLst>
          </p:cNvPr>
          <p:cNvSpPr txBox="1">
            <a:spLocks/>
          </p:cNvSpPr>
          <p:nvPr/>
        </p:nvSpPr>
        <p:spPr>
          <a:xfrm>
            <a:off x="1685780" y="1126551"/>
            <a:ext cx="10280903" cy="847950"/>
          </a:xfrm>
          <a:prstGeom prst="rect">
            <a:avLst/>
          </a:prstGeom>
          <a:noFill/>
          <a:ln>
            <a:noFill/>
          </a:ln>
        </p:spPr>
        <p:txBody>
          <a:bodyPr spcFirstLastPara="1" vert="horz" wrap="square" lIns="91425" tIns="91425" rIns="91425" bIns="91425" rtlCol="0" anchor="t" anchorCtr="0">
            <a:noAutofit/>
          </a:bodyPr>
          <a:lstStyle>
            <a:lvl1pPr marL="609585" lvl="0" indent="-457189" algn="l" defTabSz="914400" rtl="0" eaLnBrk="1" latinLnBrk="0" hangingPunct="1">
              <a:lnSpc>
                <a:spcPct val="115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115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115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BE" sz="2200" b="1" dirty="0">
                <a:cs typeface="Arial" panose="020B0604020202020204" pitchFamily="34" charset="0"/>
              </a:rPr>
              <a:t>Belangrijkste resultaten</a:t>
            </a:r>
          </a:p>
          <a:p>
            <a:pPr marL="358775" indent="-358775" algn="just"/>
            <a:r>
              <a:rPr lang="nl-BE" sz="2000" dirty="0">
                <a:ea typeface="Arial" panose="020B0604020202020204" pitchFamily="34" charset="0"/>
              </a:rPr>
              <a:t>Deelname aan </a:t>
            </a:r>
            <a:r>
              <a:rPr lang="nl-NL" sz="2000" dirty="0">
                <a:effectLst/>
                <a:ea typeface="Arial" panose="020B0604020202020204" pitchFamily="34" charset="0"/>
              </a:rPr>
              <a:t>de vijf types acties </a:t>
            </a:r>
            <a:r>
              <a:rPr lang="nl-BE" sz="2000" dirty="0">
                <a:ea typeface="Arial" panose="020B0604020202020204" pitchFamily="34" charset="0"/>
              </a:rPr>
              <a:t>heeft een positief effect op de kans om uit te stromen naar werk voor LWZ</a:t>
            </a:r>
          </a:p>
        </p:txBody>
      </p:sp>
      <p:sp>
        <p:nvSpPr>
          <p:cNvPr id="10" name="Google Shape;1149;g296ce7ff245_1_565">
            <a:extLst>
              <a:ext uri="{FF2B5EF4-FFF2-40B4-BE49-F238E27FC236}">
                <a16:creationId xmlns:a16="http://schemas.microsoft.com/office/drawing/2014/main" id="{8BB7EAF9-45C9-4EE6-475F-68C85E51BBAE}"/>
              </a:ext>
            </a:extLst>
          </p:cNvPr>
          <p:cNvSpPr txBox="1"/>
          <p:nvPr/>
        </p:nvSpPr>
        <p:spPr>
          <a:xfrm>
            <a:off x="2041580" y="2340909"/>
            <a:ext cx="9569302"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400" b="0" i="1" u="none" strike="noStrike" cap="none" dirty="0">
                <a:solidFill>
                  <a:srgbClr val="000000"/>
                </a:solidFill>
                <a:latin typeface="Arial"/>
                <a:ea typeface="Arial"/>
                <a:cs typeface="Arial"/>
                <a:sym typeface="Arial"/>
              </a:rPr>
              <a:t>Het effect van deelname aan </a:t>
            </a:r>
            <a:r>
              <a:rPr lang="nl-BE" sz="1400" b="1" i="1" u="none" strike="noStrike" cap="none" dirty="0">
                <a:solidFill>
                  <a:srgbClr val="C00000"/>
                </a:solidFill>
                <a:latin typeface="Arial"/>
                <a:ea typeface="Arial"/>
                <a:cs typeface="Arial"/>
                <a:sym typeface="Arial"/>
              </a:rPr>
              <a:t>actie solliciteren </a:t>
            </a:r>
            <a:r>
              <a:rPr lang="nl-BE" sz="1400" b="0" i="1" u="none" strike="noStrike" cap="none" dirty="0">
                <a:solidFill>
                  <a:srgbClr val="000000"/>
                </a:solidFill>
                <a:latin typeface="Arial"/>
                <a:ea typeface="Arial"/>
                <a:cs typeface="Arial"/>
                <a:sym typeface="Arial"/>
              </a:rPr>
              <a:t>op de uitstroom naar werk bij LWZ, </a:t>
            </a:r>
            <a:endParaRPr sz="1400" dirty="0"/>
          </a:p>
          <a:p>
            <a:pPr marL="0" marR="0" lvl="0" indent="0" algn="ctr" rtl="0">
              <a:lnSpc>
                <a:spcPct val="100000"/>
              </a:lnSpc>
              <a:spcBef>
                <a:spcPts val="0"/>
              </a:spcBef>
              <a:spcAft>
                <a:spcPts val="0"/>
              </a:spcAft>
              <a:buNone/>
            </a:pPr>
            <a:r>
              <a:rPr lang="nl-BE" sz="1400" b="0" i="1" u="none" strike="noStrike" cap="none" dirty="0">
                <a:solidFill>
                  <a:srgbClr val="000000"/>
                </a:solidFill>
                <a:latin typeface="Arial"/>
                <a:ea typeface="Arial"/>
                <a:cs typeface="Arial"/>
                <a:sym typeface="Arial"/>
              </a:rPr>
              <a:t>Vlaanderen 2015-2022 (vergelijking deelnemers en </a:t>
            </a:r>
            <a:r>
              <a:rPr lang="nl-BE" sz="1400" b="0" i="1" u="none" strike="noStrike" cap="none" dirty="0" err="1">
                <a:solidFill>
                  <a:srgbClr val="000000"/>
                </a:solidFill>
                <a:latin typeface="Arial"/>
                <a:ea typeface="Arial"/>
                <a:cs typeface="Arial"/>
                <a:sym typeface="Arial"/>
              </a:rPr>
              <a:t>gematchte</a:t>
            </a:r>
            <a:r>
              <a:rPr lang="nl-BE" sz="1400" b="0" i="1" u="none" strike="noStrike" cap="none" dirty="0">
                <a:solidFill>
                  <a:srgbClr val="000000"/>
                </a:solidFill>
                <a:latin typeface="Arial"/>
                <a:ea typeface="Arial"/>
                <a:cs typeface="Arial"/>
                <a:sym typeface="Arial"/>
              </a:rPr>
              <a:t> controlegroep)</a:t>
            </a:r>
            <a:endParaRPr sz="1400" dirty="0"/>
          </a:p>
        </p:txBody>
      </p:sp>
      <p:sp>
        <p:nvSpPr>
          <p:cNvPr id="11" name="Google Shape;1153;g296ce7ff245_1_565">
            <a:extLst>
              <a:ext uri="{FF2B5EF4-FFF2-40B4-BE49-F238E27FC236}">
                <a16:creationId xmlns:a16="http://schemas.microsoft.com/office/drawing/2014/main" id="{4965F5F3-3B70-4DE8-F746-D305452430F0}"/>
              </a:ext>
            </a:extLst>
          </p:cNvPr>
          <p:cNvSpPr txBox="1"/>
          <p:nvPr/>
        </p:nvSpPr>
        <p:spPr>
          <a:xfrm>
            <a:off x="3246402" y="6405002"/>
            <a:ext cx="7612098"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BE" sz="1100" b="0" i="1" u="none" strike="noStrike" cap="none" dirty="0">
                <a:solidFill>
                  <a:srgbClr val="000000"/>
                </a:solidFill>
                <a:latin typeface="Arial"/>
                <a:ea typeface="Arial"/>
                <a:cs typeface="Arial"/>
                <a:sym typeface="Arial"/>
              </a:rPr>
              <a:t>Actie solliciteren: sollicitatie-opdracht, sollicitatie-actie, bemiddeling naar werk</a:t>
            </a:r>
          </a:p>
        </p:txBody>
      </p:sp>
    </p:spTree>
    <p:extLst>
      <p:ext uri="{BB962C8B-B14F-4D97-AF65-F5344CB8AC3E}">
        <p14:creationId xmlns:p14="http://schemas.microsoft.com/office/powerpoint/2010/main" val="891210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BA9AFD11-1066-0107-EDEA-193CB78F7A67}"/>
              </a:ext>
            </a:extLst>
          </p:cNvPr>
          <p:cNvSpPr>
            <a:spLocks noGrp="1"/>
          </p:cNvSpPr>
          <p:nvPr>
            <p:ph type="title"/>
          </p:nvPr>
        </p:nvSpPr>
        <p:spPr>
          <a:xfrm>
            <a:off x="1685780" y="282431"/>
            <a:ext cx="9844185" cy="763600"/>
          </a:xfrm>
        </p:spPr>
        <p:txBody>
          <a:bodyPr>
            <a:noAutofit/>
          </a:bodyPr>
          <a:lstStyle/>
          <a:p>
            <a:r>
              <a:rPr lang="nl-BE" sz="3600" b="1" dirty="0">
                <a:solidFill>
                  <a:srgbClr val="217772"/>
                </a:solidFill>
                <a:latin typeface="+mn-lt"/>
              </a:rPr>
              <a:t>Effectiviteit van activeringsmaatregelen voor LWZ</a:t>
            </a:r>
          </a:p>
        </p:txBody>
      </p:sp>
      <p:pic>
        <p:nvPicPr>
          <p:cNvPr id="6" name="Afbeelding 5">
            <a:extLst>
              <a:ext uri="{FF2B5EF4-FFF2-40B4-BE49-F238E27FC236}">
                <a16:creationId xmlns:a16="http://schemas.microsoft.com/office/drawing/2014/main" id="{CC7BEF46-FCE7-4A2C-D4EF-24F02CD6B953}"/>
              </a:ext>
            </a:extLst>
          </p:cNvPr>
          <p:cNvPicPr>
            <a:picLocks noChangeAspect="1"/>
          </p:cNvPicPr>
          <p:nvPr/>
        </p:nvPicPr>
        <p:blipFill rotWithShape="1">
          <a:blip r:embed="rId3">
            <a:lum bright="70000" contrast="-70000"/>
          </a:blip>
          <a:srcRect r="2864" b="15161"/>
          <a:stretch/>
        </p:blipFill>
        <p:spPr>
          <a:xfrm>
            <a:off x="314332" y="1046031"/>
            <a:ext cx="898885" cy="785086"/>
          </a:xfrm>
          <a:prstGeom prst="rect">
            <a:avLst/>
          </a:prstGeom>
        </p:spPr>
      </p:pic>
      <p:pic>
        <p:nvPicPr>
          <p:cNvPr id="7" name="Afbeelding 6">
            <a:extLst>
              <a:ext uri="{FF2B5EF4-FFF2-40B4-BE49-F238E27FC236}">
                <a16:creationId xmlns:a16="http://schemas.microsoft.com/office/drawing/2014/main" id="{4CD154A4-C497-F985-67BA-4E1C3BAAC164}"/>
              </a:ext>
            </a:extLst>
          </p:cNvPr>
          <p:cNvPicPr>
            <a:picLocks noChangeAspect="1"/>
          </p:cNvPicPr>
          <p:nvPr/>
        </p:nvPicPr>
        <p:blipFill rotWithShape="1">
          <a:blip r:embed="rId4">
            <a:lum bright="70000" contrast="-70000"/>
          </a:blip>
          <a:srcRect r="8358" b="22515"/>
          <a:stretch/>
        </p:blipFill>
        <p:spPr>
          <a:xfrm>
            <a:off x="314332" y="2351281"/>
            <a:ext cx="947141" cy="800821"/>
          </a:xfrm>
          <a:prstGeom prst="rect">
            <a:avLst/>
          </a:prstGeom>
        </p:spPr>
      </p:pic>
      <p:pic>
        <p:nvPicPr>
          <p:cNvPr id="8" name="Afbeelding 7">
            <a:extLst>
              <a:ext uri="{FF2B5EF4-FFF2-40B4-BE49-F238E27FC236}">
                <a16:creationId xmlns:a16="http://schemas.microsoft.com/office/drawing/2014/main" id="{A966A62B-7E3C-5E08-52C1-4EC05F313A73}"/>
              </a:ext>
            </a:extLst>
          </p:cNvPr>
          <p:cNvPicPr>
            <a:picLocks noChangeAspect="1"/>
          </p:cNvPicPr>
          <p:nvPr/>
        </p:nvPicPr>
        <p:blipFill rotWithShape="1">
          <a:blip r:embed="rId5">
            <a:lum bright="70000" contrast="-70000"/>
          </a:blip>
          <a:srcRect t="10801" r="4898" b="22177"/>
          <a:stretch/>
        </p:blipFill>
        <p:spPr>
          <a:xfrm>
            <a:off x="227013" y="5206581"/>
            <a:ext cx="1059005" cy="746308"/>
          </a:xfrm>
          <a:prstGeom prst="rect">
            <a:avLst/>
          </a:prstGeom>
        </p:spPr>
      </p:pic>
      <p:pic>
        <p:nvPicPr>
          <p:cNvPr id="15" name="Afbeelding 14">
            <a:extLst>
              <a:ext uri="{FF2B5EF4-FFF2-40B4-BE49-F238E27FC236}">
                <a16:creationId xmlns:a16="http://schemas.microsoft.com/office/drawing/2014/main" id="{D30FC9CD-F0F2-CF2A-2A60-0C2B0C523D9F}"/>
              </a:ext>
            </a:extLst>
          </p:cNvPr>
          <p:cNvPicPr>
            <a:picLocks noChangeAspect="1"/>
          </p:cNvPicPr>
          <p:nvPr/>
        </p:nvPicPr>
        <p:blipFill rotWithShape="1">
          <a:blip r:embed="rId6"/>
          <a:srcRect r="1315" b="16283"/>
          <a:stretch/>
        </p:blipFill>
        <p:spPr>
          <a:xfrm>
            <a:off x="227013" y="3705865"/>
            <a:ext cx="1155872" cy="980552"/>
          </a:xfrm>
          <a:prstGeom prst="rect">
            <a:avLst/>
          </a:prstGeom>
        </p:spPr>
      </p:pic>
      <p:pic>
        <p:nvPicPr>
          <p:cNvPr id="3" name="Google Shape;1150;g296ce7ff245_1_565">
            <a:extLst>
              <a:ext uri="{FF2B5EF4-FFF2-40B4-BE49-F238E27FC236}">
                <a16:creationId xmlns:a16="http://schemas.microsoft.com/office/drawing/2014/main" id="{6A2B1B4A-A365-EEC7-AE88-3A954F3E6DE9}"/>
              </a:ext>
            </a:extLst>
          </p:cNvPr>
          <p:cNvPicPr preferRelativeResize="0"/>
          <p:nvPr/>
        </p:nvPicPr>
        <p:blipFill rotWithShape="1">
          <a:blip r:embed="rId7">
            <a:alphaModFix/>
          </a:blip>
          <a:srcRect l="31227" t="87582" r="28769" b="3915"/>
          <a:stretch/>
        </p:blipFill>
        <p:spPr>
          <a:xfrm>
            <a:off x="10163242" y="4247610"/>
            <a:ext cx="1800000" cy="288000"/>
          </a:xfrm>
          <a:prstGeom prst="rect">
            <a:avLst/>
          </a:prstGeom>
          <a:noFill/>
          <a:ln>
            <a:noFill/>
          </a:ln>
        </p:spPr>
      </p:pic>
      <p:graphicFrame>
        <p:nvGraphicFramePr>
          <p:cNvPr id="5" name="Grafiek 4">
            <a:extLst>
              <a:ext uri="{FF2B5EF4-FFF2-40B4-BE49-F238E27FC236}">
                <a16:creationId xmlns:a16="http://schemas.microsoft.com/office/drawing/2014/main" id="{53D2D4D2-8495-5B7B-B39D-3B2D2BA40E24}"/>
              </a:ext>
            </a:extLst>
          </p:cNvPr>
          <p:cNvGraphicFramePr>
            <a:graphicFrameLocks/>
          </p:cNvGraphicFramePr>
          <p:nvPr>
            <p:extLst>
              <p:ext uri="{D42A27DB-BD31-4B8C-83A1-F6EECF244321}">
                <p14:modId xmlns:p14="http://schemas.microsoft.com/office/powerpoint/2010/main" val="2916596571"/>
              </p:ext>
            </p:extLst>
          </p:nvPr>
        </p:nvGraphicFramePr>
        <p:xfrm>
          <a:off x="3442231" y="2799841"/>
          <a:ext cx="6768000" cy="3708000"/>
        </p:xfrm>
        <a:graphic>
          <a:graphicData uri="http://schemas.openxmlformats.org/drawingml/2006/chart">
            <c:chart xmlns:c="http://schemas.openxmlformats.org/drawingml/2006/chart" xmlns:r="http://schemas.openxmlformats.org/officeDocument/2006/relationships" r:id="rId8"/>
          </a:graphicData>
        </a:graphic>
      </p:graphicFrame>
      <p:sp>
        <p:nvSpPr>
          <p:cNvPr id="9" name="Tijdelijke aanduiding voor tekst 4">
            <a:extLst>
              <a:ext uri="{FF2B5EF4-FFF2-40B4-BE49-F238E27FC236}">
                <a16:creationId xmlns:a16="http://schemas.microsoft.com/office/drawing/2014/main" id="{3D8FC062-AA14-4734-AD55-7B1BEAED8819}"/>
              </a:ext>
            </a:extLst>
          </p:cNvPr>
          <p:cNvSpPr txBox="1">
            <a:spLocks/>
          </p:cNvSpPr>
          <p:nvPr/>
        </p:nvSpPr>
        <p:spPr>
          <a:xfrm>
            <a:off x="1685780" y="1126551"/>
            <a:ext cx="10280903" cy="847950"/>
          </a:xfrm>
          <a:prstGeom prst="rect">
            <a:avLst/>
          </a:prstGeom>
          <a:noFill/>
          <a:ln>
            <a:noFill/>
          </a:ln>
        </p:spPr>
        <p:txBody>
          <a:bodyPr spcFirstLastPara="1" vert="horz" wrap="square" lIns="91425" tIns="91425" rIns="91425" bIns="91425" rtlCol="0" anchor="t" anchorCtr="0">
            <a:noAutofit/>
          </a:bodyPr>
          <a:lstStyle>
            <a:lvl1pPr marL="609585" lvl="0" indent="-457189" algn="l" defTabSz="914400" rtl="0" eaLnBrk="1" latinLnBrk="0" hangingPunct="1">
              <a:lnSpc>
                <a:spcPct val="115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115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115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BE" sz="2200" b="1" dirty="0">
                <a:cs typeface="Arial" panose="020B0604020202020204" pitchFamily="34" charset="0"/>
              </a:rPr>
              <a:t>Belangrijkste resultaten</a:t>
            </a:r>
          </a:p>
          <a:p>
            <a:pPr marL="358775" indent="-358775" algn="just"/>
            <a:r>
              <a:rPr lang="nl-BE" sz="2000" dirty="0">
                <a:ea typeface="Arial" panose="020B0604020202020204" pitchFamily="34" charset="0"/>
              </a:rPr>
              <a:t>Deelname aan </a:t>
            </a:r>
            <a:r>
              <a:rPr lang="nl-NL" sz="2000" dirty="0">
                <a:effectLst/>
                <a:ea typeface="Arial" panose="020B0604020202020204" pitchFamily="34" charset="0"/>
              </a:rPr>
              <a:t>de vijf types acties </a:t>
            </a:r>
            <a:r>
              <a:rPr lang="nl-BE" sz="2000" dirty="0">
                <a:ea typeface="Arial" panose="020B0604020202020204" pitchFamily="34" charset="0"/>
              </a:rPr>
              <a:t>heeft een positief effect op de kans om uit te stromen naar werk voor LWZ</a:t>
            </a:r>
          </a:p>
        </p:txBody>
      </p:sp>
      <p:sp>
        <p:nvSpPr>
          <p:cNvPr id="10" name="Google Shape;1149;g296ce7ff245_1_565">
            <a:extLst>
              <a:ext uri="{FF2B5EF4-FFF2-40B4-BE49-F238E27FC236}">
                <a16:creationId xmlns:a16="http://schemas.microsoft.com/office/drawing/2014/main" id="{2DEA60DC-2BBC-B243-6998-2CCE53AB3241}"/>
              </a:ext>
            </a:extLst>
          </p:cNvPr>
          <p:cNvSpPr txBox="1"/>
          <p:nvPr/>
        </p:nvSpPr>
        <p:spPr>
          <a:xfrm>
            <a:off x="2041580" y="2340909"/>
            <a:ext cx="9569302"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400" b="0" i="1" u="none" strike="noStrike" cap="none" dirty="0">
                <a:solidFill>
                  <a:srgbClr val="000000"/>
                </a:solidFill>
                <a:latin typeface="Arial"/>
                <a:ea typeface="Arial"/>
                <a:cs typeface="Arial"/>
                <a:sym typeface="Arial"/>
              </a:rPr>
              <a:t>Het effect van deelname aan </a:t>
            </a:r>
            <a:r>
              <a:rPr lang="nl-BE" sz="1400" b="1" i="1" u="none" strike="noStrike" cap="none" dirty="0">
                <a:solidFill>
                  <a:srgbClr val="C00000"/>
                </a:solidFill>
                <a:latin typeface="Arial"/>
                <a:ea typeface="Arial"/>
                <a:cs typeface="Arial"/>
                <a:sym typeface="Arial"/>
              </a:rPr>
              <a:t>actie andere </a:t>
            </a:r>
            <a:r>
              <a:rPr lang="nl-BE" sz="1400" b="0" i="1" u="none" strike="noStrike" cap="none" dirty="0">
                <a:solidFill>
                  <a:srgbClr val="000000"/>
                </a:solidFill>
                <a:latin typeface="Arial"/>
                <a:ea typeface="Arial"/>
                <a:cs typeface="Arial"/>
                <a:sym typeface="Arial"/>
              </a:rPr>
              <a:t>op de uitstroom naar werk bij LWZ, </a:t>
            </a:r>
            <a:endParaRPr sz="1400" dirty="0"/>
          </a:p>
          <a:p>
            <a:pPr marL="0" marR="0" lvl="0" indent="0" algn="ctr" rtl="0">
              <a:lnSpc>
                <a:spcPct val="100000"/>
              </a:lnSpc>
              <a:spcBef>
                <a:spcPts val="0"/>
              </a:spcBef>
              <a:spcAft>
                <a:spcPts val="0"/>
              </a:spcAft>
              <a:buNone/>
            </a:pPr>
            <a:r>
              <a:rPr lang="nl-BE" sz="1400" b="0" i="1" u="none" strike="noStrike" cap="none" dirty="0">
                <a:solidFill>
                  <a:srgbClr val="000000"/>
                </a:solidFill>
                <a:latin typeface="Arial"/>
                <a:ea typeface="Arial"/>
                <a:cs typeface="Arial"/>
                <a:sym typeface="Arial"/>
              </a:rPr>
              <a:t>Vlaanderen 2015-2022 (vergelijking deelnemers en </a:t>
            </a:r>
            <a:r>
              <a:rPr lang="nl-BE" sz="1400" b="0" i="1" u="none" strike="noStrike" cap="none" dirty="0" err="1">
                <a:solidFill>
                  <a:srgbClr val="000000"/>
                </a:solidFill>
                <a:latin typeface="Arial"/>
                <a:ea typeface="Arial"/>
                <a:cs typeface="Arial"/>
                <a:sym typeface="Arial"/>
              </a:rPr>
              <a:t>gematchte</a:t>
            </a:r>
            <a:r>
              <a:rPr lang="nl-BE" sz="1400" b="0" i="1" u="none" strike="noStrike" cap="none" dirty="0">
                <a:solidFill>
                  <a:srgbClr val="000000"/>
                </a:solidFill>
                <a:latin typeface="Arial"/>
                <a:ea typeface="Arial"/>
                <a:cs typeface="Arial"/>
                <a:sym typeface="Arial"/>
              </a:rPr>
              <a:t> controlegroep)</a:t>
            </a:r>
            <a:endParaRPr sz="1400" dirty="0"/>
          </a:p>
        </p:txBody>
      </p:sp>
      <p:sp>
        <p:nvSpPr>
          <p:cNvPr id="11" name="Google Shape;1153;g296ce7ff245_1_565">
            <a:extLst>
              <a:ext uri="{FF2B5EF4-FFF2-40B4-BE49-F238E27FC236}">
                <a16:creationId xmlns:a16="http://schemas.microsoft.com/office/drawing/2014/main" id="{2513F229-FF22-ABF8-D2EB-C1D88D0491C2}"/>
              </a:ext>
            </a:extLst>
          </p:cNvPr>
          <p:cNvSpPr txBox="1"/>
          <p:nvPr/>
        </p:nvSpPr>
        <p:spPr>
          <a:xfrm>
            <a:off x="3246402" y="6405002"/>
            <a:ext cx="7612098"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BE" sz="1100" b="0" i="1" u="none" strike="noStrike" cap="none" dirty="0">
                <a:solidFill>
                  <a:srgbClr val="000000"/>
                </a:solidFill>
                <a:latin typeface="Arial"/>
                <a:ea typeface="Arial"/>
                <a:cs typeface="Arial"/>
                <a:sym typeface="Arial"/>
              </a:rPr>
              <a:t>Actie andere: projectlijn, attestering, doorverwijzing, transmissie</a:t>
            </a:r>
          </a:p>
        </p:txBody>
      </p:sp>
    </p:spTree>
    <p:extLst>
      <p:ext uri="{BB962C8B-B14F-4D97-AF65-F5344CB8AC3E}">
        <p14:creationId xmlns:p14="http://schemas.microsoft.com/office/powerpoint/2010/main" val="3798989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BA9AFD11-1066-0107-EDEA-193CB78F7A67}"/>
              </a:ext>
            </a:extLst>
          </p:cNvPr>
          <p:cNvSpPr>
            <a:spLocks noGrp="1"/>
          </p:cNvSpPr>
          <p:nvPr>
            <p:ph type="title"/>
          </p:nvPr>
        </p:nvSpPr>
        <p:spPr>
          <a:xfrm>
            <a:off x="1685780" y="282431"/>
            <a:ext cx="9844185" cy="763600"/>
          </a:xfrm>
        </p:spPr>
        <p:txBody>
          <a:bodyPr>
            <a:noAutofit/>
          </a:bodyPr>
          <a:lstStyle/>
          <a:p>
            <a:r>
              <a:rPr lang="nl-BE" sz="3600" b="1" dirty="0">
                <a:solidFill>
                  <a:srgbClr val="217772"/>
                </a:solidFill>
                <a:latin typeface="+mn-lt"/>
              </a:rPr>
              <a:t>Effectiviteit van activeringsmaatregelen voor LWZ</a:t>
            </a:r>
          </a:p>
        </p:txBody>
      </p:sp>
      <p:sp>
        <p:nvSpPr>
          <p:cNvPr id="19" name="Tijdelijke aanduiding voor tekst 4">
            <a:extLst>
              <a:ext uri="{FF2B5EF4-FFF2-40B4-BE49-F238E27FC236}">
                <a16:creationId xmlns:a16="http://schemas.microsoft.com/office/drawing/2014/main" id="{A308C627-6EAE-4384-EA34-137644B704DC}"/>
              </a:ext>
            </a:extLst>
          </p:cNvPr>
          <p:cNvSpPr txBox="1">
            <a:spLocks/>
          </p:cNvSpPr>
          <p:nvPr/>
        </p:nvSpPr>
        <p:spPr>
          <a:xfrm>
            <a:off x="1685781" y="1126551"/>
            <a:ext cx="9981878" cy="847950"/>
          </a:xfrm>
          <a:prstGeom prst="rect">
            <a:avLst/>
          </a:prstGeom>
          <a:noFill/>
          <a:ln>
            <a:noFill/>
          </a:ln>
        </p:spPr>
        <p:txBody>
          <a:bodyPr spcFirstLastPara="1" vert="horz" wrap="square" lIns="91425" tIns="91425" rIns="91425" bIns="91425" rtlCol="0" anchor="t" anchorCtr="0">
            <a:noAutofit/>
          </a:bodyPr>
          <a:lstStyle>
            <a:lvl1pPr marL="609585" lvl="0" indent="-457189" algn="l" defTabSz="914400" rtl="0" eaLnBrk="1" latinLnBrk="0" hangingPunct="1">
              <a:lnSpc>
                <a:spcPct val="115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115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115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115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BE" sz="2200" b="1" dirty="0">
                <a:cs typeface="Arial" panose="020B0604020202020204" pitchFamily="34" charset="0"/>
              </a:rPr>
              <a:t>Belangrijkste resultaten</a:t>
            </a:r>
          </a:p>
          <a:p>
            <a:pPr marL="358775" indent="-358775" algn="just"/>
            <a:r>
              <a:rPr lang="nl-BE" sz="2000" dirty="0"/>
              <a:t>LWZ die niet deelnamen aan een actie zouden voordelen kunnen halen uit deelname</a:t>
            </a:r>
          </a:p>
        </p:txBody>
      </p:sp>
      <p:pic>
        <p:nvPicPr>
          <p:cNvPr id="15" name="Google Shape;1154;g296ce7ff245_1_565">
            <a:extLst>
              <a:ext uri="{FF2B5EF4-FFF2-40B4-BE49-F238E27FC236}">
                <a16:creationId xmlns:a16="http://schemas.microsoft.com/office/drawing/2014/main" id="{1A82A66A-AF96-0951-7914-89588F5F67A3}"/>
              </a:ext>
            </a:extLst>
          </p:cNvPr>
          <p:cNvPicPr preferRelativeResize="0"/>
          <p:nvPr/>
        </p:nvPicPr>
        <p:blipFill>
          <a:blip r:embed="rId3">
            <a:alphaModFix/>
          </a:blip>
          <a:stretch>
            <a:fillRect/>
          </a:stretch>
        </p:blipFill>
        <p:spPr>
          <a:xfrm>
            <a:off x="7150690" y="5417327"/>
            <a:ext cx="1322482" cy="324815"/>
          </a:xfrm>
          <a:prstGeom prst="rect">
            <a:avLst/>
          </a:prstGeom>
          <a:noFill/>
          <a:ln>
            <a:noFill/>
          </a:ln>
        </p:spPr>
      </p:pic>
      <p:graphicFrame>
        <p:nvGraphicFramePr>
          <p:cNvPr id="16" name="Grafiek 15">
            <a:extLst>
              <a:ext uri="{FF2B5EF4-FFF2-40B4-BE49-F238E27FC236}">
                <a16:creationId xmlns:a16="http://schemas.microsoft.com/office/drawing/2014/main" id="{04A6A563-B887-60C2-2EC0-2355ED5400AC}"/>
              </a:ext>
            </a:extLst>
          </p:cNvPr>
          <p:cNvGraphicFramePr>
            <a:graphicFrameLocks/>
          </p:cNvGraphicFramePr>
          <p:nvPr>
            <p:extLst>
              <p:ext uri="{D42A27DB-BD31-4B8C-83A1-F6EECF244321}">
                <p14:modId xmlns:p14="http://schemas.microsoft.com/office/powerpoint/2010/main" val="658294623"/>
              </p:ext>
            </p:extLst>
          </p:nvPr>
        </p:nvGraphicFramePr>
        <p:xfrm>
          <a:off x="3855686" y="3022921"/>
          <a:ext cx="2880000" cy="23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afiek 16">
            <a:extLst>
              <a:ext uri="{FF2B5EF4-FFF2-40B4-BE49-F238E27FC236}">
                <a16:creationId xmlns:a16="http://schemas.microsoft.com/office/drawing/2014/main" id="{9F7AED68-1083-E976-A3E8-E7BCED4BCBED}"/>
              </a:ext>
            </a:extLst>
          </p:cNvPr>
          <p:cNvGraphicFramePr>
            <a:graphicFrameLocks/>
          </p:cNvGraphicFramePr>
          <p:nvPr>
            <p:extLst>
              <p:ext uri="{D42A27DB-BD31-4B8C-83A1-F6EECF244321}">
                <p14:modId xmlns:p14="http://schemas.microsoft.com/office/powerpoint/2010/main" val="4029607992"/>
              </p:ext>
            </p:extLst>
          </p:nvPr>
        </p:nvGraphicFramePr>
        <p:xfrm>
          <a:off x="9312000" y="2986921"/>
          <a:ext cx="2880000" cy="2340000"/>
        </p:xfrm>
        <a:graphic>
          <a:graphicData uri="http://schemas.openxmlformats.org/drawingml/2006/chart">
            <c:chart xmlns:c="http://schemas.openxmlformats.org/drawingml/2006/chart" xmlns:r="http://schemas.openxmlformats.org/officeDocument/2006/relationships" r:id="rId5"/>
          </a:graphicData>
        </a:graphic>
      </p:graphicFrame>
      <p:pic>
        <p:nvPicPr>
          <p:cNvPr id="6" name="Afbeelding 5">
            <a:extLst>
              <a:ext uri="{FF2B5EF4-FFF2-40B4-BE49-F238E27FC236}">
                <a16:creationId xmlns:a16="http://schemas.microsoft.com/office/drawing/2014/main" id="{8119CD5A-9EB4-7E51-C96B-749AC0F7CFE8}"/>
              </a:ext>
            </a:extLst>
          </p:cNvPr>
          <p:cNvPicPr>
            <a:picLocks noChangeAspect="1"/>
          </p:cNvPicPr>
          <p:nvPr/>
        </p:nvPicPr>
        <p:blipFill rotWithShape="1">
          <a:blip r:embed="rId6">
            <a:lum bright="70000" contrast="-70000"/>
          </a:blip>
          <a:srcRect r="2864" b="15161"/>
          <a:stretch/>
        </p:blipFill>
        <p:spPr>
          <a:xfrm>
            <a:off x="314332" y="1046031"/>
            <a:ext cx="898885" cy="785086"/>
          </a:xfrm>
          <a:prstGeom prst="rect">
            <a:avLst/>
          </a:prstGeom>
        </p:spPr>
      </p:pic>
      <p:pic>
        <p:nvPicPr>
          <p:cNvPr id="7" name="Afbeelding 6">
            <a:extLst>
              <a:ext uri="{FF2B5EF4-FFF2-40B4-BE49-F238E27FC236}">
                <a16:creationId xmlns:a16="http://schemas.microsoft.com/office/drawing/2014/main" id="{8634DB9F-706A-F9A9-5B37-A5BB409B0F39}"/>
              </a:ext>
            </a:extLst>
          </p:cNvPr>
          <p:cNvPicPr>
            <a:picLocks noChangeAspect="1"/>
          </p:cNvPicPr>
          <p:nvPr/>
        </p:nvPicPr>
        <p:blipFill rotWithShape="1">
          <a:blip r:embed="rId7">
            <a:lum bright="70000" contrast="-70000"/>
          </a:blip>
          <a:srcRect r="8358" b="22515"/>
          <a:stretch/>
        </p:blipFill>
        <p:spPr>
          <a:xfrm>
            <a:off x="314332" y="2351281"/>
            <a:ext cx="947141" cy="800821"/>
          </a:xfrm>
          <a:prstGeom prst="rect">
            <a:avLst/>
          </a:prstGeom>
        </p:spPr>
      </p:pic>
      <p:pic>
        <p:nvPicPr>
          <p:cNvPr id="8" name="Afbeelding 7">
            <a:extLst>
              <a:ext uri="{FF2B5EF4-FFF2-40B4-BE49-F238E27FC236}">
                <a16:creationId xmlns:a16="http://schemas.microsoft.com/office/drawing/2014/main" id="{BA581DA8-2AC1-CC41-E12E-40DF6664F1F4}"/>
              </a:ext>
            </a:extLst>
          </p:cNvPr>
          <p:cNvPicPr>
            <a:picLocks noChangeAspect="1"/>
          </p:cNvPicPr>
          <p:nvPr/>
        </p:nvPicPr>
        <p:blipFill rotWithShape="1">
          <a:blip r:embed="rId8">
            <a:lum bright="70000" contrast="-70000"/>
          </a:blip>
          <a:srcRect t="10801" r="4898" b="22177"/>
          <a:stretch/>
        </p:blipFill>
        <p:spPr>
          <a:xfrm>
            <a:off x="227013" y="5206581"/>
            <a:ext cx="1059005" cy="746308"/>
          </a:xfrm>
          <a:prstGeom prst="rect">
            <a:avLst/>
          </a:prstGeom>
        </p:spPr>
      </p:pic>
      <p:pic>
        <p:nvPicPr>
          <p:cNvPr id="21" name="Afbeelding 20">
            <a:extLst>
              <a:ext uri="{FF2B5EF4-FFF2-40B4-BE49-F238E27FC236}">
                <a16:creationId xmlns:a16="http://schemas.microsoft.com/office/drawing/2014/main" id="{3EE117B0-BBD3-BA6D-2D50-F5522131770F}"/>
              </a:ext>
            </a:extLst>
          </p:cNvPr>
          <p:cNvPicPr>
            <a:picLocks noChangeAspect="1"/>
          </p:cNvPicPr>
          <p:nvPr/>
        </p:nvPicPr>
        <p:blipFill rotWithShape="1">
          <a:blip r:embed="rId9"/>
          <a:srcRect r="1315" b="16283"/>
          <a:stretch/>
        </p:blipFill>
        <p:spPr>
          <a:xfrm>
            <a:off x="227013" y="3705865"/>
            <a:ext cx="1155872" cy="980552"/>
          </a:xfrm>
          <a:prstGeom prst="rect">
            <a:avLst/>
          </a:prstGeom>
        </p:spPr>
      </p:pic>
      <p:graphicFrame>
        <p:nvGraphicFramePr>
          <p:cNvPr id="2" name="Grafiek 1">
            <a:extLst>
              <a:ext uri="{FF2B5EF4-FFF2-40B4-BE49-F238E27FC236}">
                <a16:creationId xmlns:a16="http://schemas.microsoft.com/office/drawing/2014/main" id="{160461A7-1554-F4F9-AE75-51CCC15595DD}"/>
              </a:ext>
            </a:extLst>
          </p:cNvPr>
          <p:cNvGraphicFramePr>
            <a:graphicFrameLocks/>
          </p:cNvGraphicFramePr>
          <p:nvPr>
            <p:extLst>
              <p:ext uri="{D42A27DB-BD31-4B8C-83A1-F6EECF244321}">
                <p14:modId xmlns:p14="http://schemas.microsoft.com/office/powerpoint/2010/main" val="3966488444"/>
              </p:ext>
            </p:extLst>
          </p:nvPr>
        </p:nvGraphicFramePr>
        <p:xfrm>
          <a:off x="1136316" y="3022921"/>
          <a:ext cx="2880000" cy="2340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 name="Grafiek 2">
            <a:extLst>
              <a:ext uri="{FF2B5EF4-FFF2-40B4-BE49-F238E27FC236}">
                <a16:creationId xmlns:a16="http://schemas.microsoft.com/office/drawing/2014/main" id="{1D793F0B-505A-C950-FDEF-D5D4D69235A8}"/>
              </a:ext>
            </a:extLst>
          </p:cNvPr>
          <p:cNvGraphicFramePr>
            <a:graphicFrameLocks/>
          </p:cNvGraphicFramePr>
          <p:nvPr>
            <p:extLst>
              <p:ext uri="{D42A27DB-BD31-4B8C-83A1-F6EECF244321}">
                <p14:modId xmlns:p14="http://schemas.microsoft.com/office/powerpoint/2010/main" val="1008022447"/>
              </p:ext>
            </p:extLst>
          </p:nvPr>
        </p:nvGraphicFramePr>
        <p:xfrm>
          <a:off x="6575056" y="2986921"/>
          <a:ext cx="2880000" cy="2340000"/>
        </p:xfrm>
        <a:graphic>
          <a:graphicData uri="http://schemas.openxmlformats.org/drawingml/2006/chart">
            <c:chart xmlns:c="http://schemas.openxmlformats.org/drawingml/2006/chart" xmlns:r="http://schemas.openxmlformats.org/officeDocument/2006/relationships" r:id="rId11"/>
          </a:graphicData>
        </a:graphic>
      </p:graphicFrame>
      <p:pic>
        <p:nvPicPr>
          <p:cNvPr id="4" name="Afbeelding 3">
            <a:extLst>
              <a:ext uri="{FF2B5EF4-FFF2-40B4-BE49-F238E27FC236}">
                <a16:creationId xmlns:a16="http://schemas.microsoft.com/office/drawing/2014/main" id="{5BA57C26-E0ED-AD1C-EC5F-AF0F9B95BE66}"/>
              </a:ext>
            </a:extLst>
          </p:cNvPr>
          <p:cNvPicPr>
            <a:picLocks noChangeAspect="1"/>
          </p:cNvPicPr>
          <p:nvPr/>
        </p:nvPicPr>
        <p:blipFill rotWithShape="1">
          <a:blip r:embed="rId12"/>
          <a:srcRect l="28259" t="89009" r="25753" b="3704"/>
          <a:stretch/>
        </p:blipFill>
        <p:spPr>
          <a:xfrm>
            <a:off x="4032085" y="5510258"/>
            <a:ext cx="2703601" cy="218325"/>
          </a:xfrm>
          <a:prstGeom prst="rect">
            <a:avLst/>
          </a:prstGeom>
        </p:spPr>
      </p:pic>
      <p:sp>
        <p:nvSpPr>
          <p:cNvPr id="5" name="Google Shape;1149;g296ce7ff245_1_565">
            <a:extLst>
              <a:ext uri="{FF2B5EF4-FFF2-40B4-BE49-F238E27FC236}">
                <a16:creationId xmlns:a16="http://schemas.microsoft.com/office/drawing/2014/main" id="{4C6285EE-03E4-D3D0-CE37-B68206E0A5A8}"/>
              </a:ext>
            </a:extLst>
          </p:cNvPr>
          <p:cNvSpPr txBox="1"/>
          <p:nvPr/>
        </p:nvSpPr>
        <p:spPr>
          <a:xfrm>
            <a:off x="2041580" y="2340909"/>
            <a:ext cx="9569302"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400" b="0" i="1" u="none" strike="noStrike" cap="none" dirty="0">
                <a:solidFill>
                  <a:srgbClr val="000000"/>
                </a:solidFill>
                <a:latin typeface="Arial"/>
                <a:ea typeface="Arial"/>
                <a:cs typeface="Arial"/>
                <a:sym typeface="Arial"/>
              </a:rPr>
              <a:t>Het effect van deelname aan </a:t>
            </a:r>
            <a:r>
              <a:rPr lang="nl-BE" sz="1400" i="1" u="none" strike="noStrike" cap="none" dirty="0">
                <a:latin typeface="Arial"/>
                <a:ea typeface="Arial"/>
                <a:cs typeface="Arial"/>
                <a:sym typeface="Arial"/>
              </a:rPr>
              <a:t>acties</a:t>
            </a:r>
            <a:r>
              <a:rPr lang="nl-BE" sz="1400" b="1" i="1" u="none" strike="noStrike" cap="none" dirty="0">
                <a:solidFill>
                  <a:srgbClr val="C00000"/>
                </a:solidFill>
                <a:latin typeface="Arial"/>
                <a:ea typeface="Arial"/>
                <a:cs typeface="Arial"/>
                <a:sym typeface="Arial"/>
              </a:rPr>
              <a:t> </a:t>
            </a:r>
            <a:r>
              <a:rPr lang="nl-BE" sz="1400" b="0" i="1" u="none" strike="noStrike" cap="none" dirty="0">
                <a:solidFill>
                  <a:srgbClr val="000000"/>
                </a:solidFill>
                <a:latin typeface="Arial"/>
                <a:ea typeface="Arial"/>
                <a:cs typeface="Arial"/>
                <a:sym typeface="Arial"/>
              </a:rPr>
              <a:t>op de uitstroom naar werk bij LWZ, </a:t>
            </a:r>
            <a:endParaRPr sz="1400" dirty="0"/>
          </a:p>
          <a:p>
            <a:pPr marL="0" marR="0" lvl="0" indent="0" algn="ctr" rtl="0">
              <a:lnSpc>
                <a:spcPct val="100000"/>
              </a:lnSpc>
              <a:spcBef>
                <a:spcPts val="0"/>
              </a:spcBef>
              <a:spcAft>
                <a:spcPts val="0"/>
              </a:spcAft>
              <a:buNone/>
            </a:pPr>
            <a:r>
              <a:rPr lang="nl-BE" sz="1400" b="0" i="1" u="none" strike="noStrike" cap="none" dirty="0">
                <a:solidFill>
                  <a:srgbClr val="000000"/>
                </a:solidFill>
                <a:latin typeface="Arial"/>
                <a:ea typeface="Arial"/>
                <a:cs typeface="Arial"/>
                <a:sym typeface="Arial"/>
              </a:rPr>
              <a:t>Vlaanderen 2015-2022 (vergelijking </a:t>
            </a:r>
            <a:r>
              <a:rPr lang="nl-BE" sz="1400" b="1" i="1" u="none" strike="noStrike" cap="none" dirty="0">
                <a:solidFill>
                  <a:srgbClr val="C00000"/>
                </a:solidFill>
                <a:latin typeface="Arial"/>
                <a:ea typeface="Arial"/>
                <a:cs typeface="Arial"/>
                <a:sym typeface="Arial"/>
              </a:rPr>
              <a:t>deelnemers</a:t>
            </a:r>
            <a:r>
              <a:rPr lang="nl-BE" sz="1400" b="0" i="1" u="none" strike="noStrike" cap="none" dirty="0">
                <a:solidFill>
                  <a:srgbClr val="000000"/>
                </a:solidFill>
                <a:latin typeface="Arial"/>
                <a:ea typeface="Arial"/>
                <a:cs typeface="Arial"/>
                <a:sym typeface="Arial"/>
              </a:rPr>
              <a:t> en </a:t>
            </a:r>
            <a:r>
              <a:rPr lang="nl-BE" sz="1400" b="1" i="1" u="none" strike="noStrike" cap="none" dirty="0">
                <a:solidFill>
                  <a:srgbClr val="C00000"/>
                </a:solidFill>
                <a:latin typeface="Arial"/>
                <a:ea typeface="Arial"/>
                <a:cs typeface="Arial"/>
                <a:sym typeface="Arial"/>
              </a:rPr>
              <a:t>niet-deelnemers</a:t>
            </a:r>
            <a:r>
              <a:rPr lang="nl-BE" sz="1400" b="0" i="1" u="none" strike="noStrike" cap="none" dirty="0">
                <a:solidFill>
                  <a:srgbClr val="000000"/>
                </a:solidFill>
                <a:latin typeface="Arial"/>
                <a:ea typeface="Arial"/>
                <a:cs typeface="Arial"/>
                <a:sym typeface="Arial"/>
              </a:rPr>
              <a:t>)</a:t>
            </a:r>
            <a:endParaRPr sz="1400" dirty="0"/>
          </a:p>
        </p:txBody>
      </p:sp>
    </p:spTree>
    <p:extLst>
      <p:ext uri="{BB962C8B-B14F-4D97-AF65-F5344CB8AC3E}">
        <p14:creationId xmlns:p14="http://schemas.microsoft.com/office/powerpoint/2010/main" val="645665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C185345F-A390-B052-4A0B-D4BD603F223C}"/>
              </a:ext>
            </a:extLst>
          </p:cNvPr>
          <p:cNvSpPr>
            <a:spLocks noGrp="1"/>
          </p:cNvSpPr>
          <p:nvPr>
            <p:ph type="body" idx="1"/>
          </p:nvPr>
        </p:nvSpPr>
        <p:spPr>
          <a:xfrm>
            <a:off x="1685779" y="1110429"/>
            <a:ext cx="10126058" cy="4737712"/>
          </a:xfrm>
        </p:spPr>
        <p:txBody>
          <a:bodyPr>
            <a:normAutofit/>
          </a:bodyPr>
          <a:lstStyle/>
          <a:p>
            <a:pPr marL="0" indent="0">
              <a:buNone/>
            </a:pPr>
            <a:r>
              <a:rPr lang="nl-BE" sz="2200" b="1" dirty="0">
                <a:solidFill>
                  <a:srgbClr val="000000"/>
                </a:solidFill>
              </a:rPr>
              <a:t>Belangrijkste aanbeveling</a:t>
            </a:r>
          </a:p>
          <a:p>
            <a:pPr marL="357188" indent="-357188">
              <a:spcBef>
                <a:spcPts val="600"/>
              </a:spcBef>
            </a:pPr>
            <a:r>
              <a:rPr lang="nl-BE" sz="2000" dirty="0">
                <a:solidFill>
                  <a:srgbClr val="000000"/>
                </a:solidFill>
              </a:rPr>
              <a:t>Instroom in acties stimuleren bij LWZ</a:t>
            </a:r>
          </a:p>
          <a:p>
            <a:pPr marL="357188" indent="-357188"/>
            <a:endParaRPr lang="nl-BE" sz="1900" dirty="0">
              <a:solidFill>
                <a:srgbClr val="000000"/>
              </a:solidFill>
              <a:latin typeface="Arial" panose="020B0604020202020204" pitchFamily="34" charset="0"/>
            </a:endParaRPr>
          </a:p>
          <a:p>
            <a:endParaRPr lang="nl-BE" sz="1800" dirty="0">
              <a:solidFill>
                <a:srgbClr val="000000"/>
              </a:solidFill>
              <a:latin typeface="Arial" panose="020B0604020202020204" pitchFamily="34" charset="0"/>
            </a:endParaRPr>
          </a:p>
          <a:p>
            <a:endParaRPr lang="nl-BE" sz="1800" dirty="0">
              <a:solidFill>
                <a:srgbClr val="000000"/>
              </a:solidFill>
              <a:latin typeface="Arial" panose="020B0604020202020204" pitchFamily="34" charset="0"/>
            </a:endParaRPr>
          </a:p>
          <a:p>
            <a:endParaRPr lang="nl-BE" sz="1800" dirty="0">
              <a:solidFill>
                <a:srgbClr val="000000"/>
              </a:solidFill>
              <a:latin typeface="Arial" panose="020B0604020202020204" pitchFamily="34" charset="0"/>
            </a:endParaRPr>
          </a:p>
          <a:p>
            <a:endParaRPr lang="nl-BE" sz="1800"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p:txBody>
      </p:sp>
      <p:sp>
        <p:nvSpPr>
          <p:cNvPr id="14" name="Titel 1">
            <a:extLst>
              <a:ext uri="{FF2B5EF4-FFF2-40B4-BE49-F238E27FC236}">
                <a16:creationId xmlns:a16="http://schemas.microsoft.com/office/drawing/2014/main" id="{BA9AFD11-1066-0107-EDEA-193CB78F7A67}"/>
              </a:ext>
            </a:extLst>
          </p:cNvPr>
          <p:cNvSpPr>
            <a:spLocks noGrp="1"/>
          </p:cNvSpPr>
          <p:nvPr>
            <p:ph type="title"/>
          </p:nvPr>
        </p:nvSpPr>
        <p:spPr>
          <a:xfrm>
            <a:off x="1685780" y="282431"/>
            <a:ext cx="9844185" cy="763600"/>
          </a:xfrm>
        </p:spPr>
        <p:txBody>
          <a:bodyPr>
            <a:noAutofit/>
          </a:bodyPr>
          <a:lstStyle/>
          <a:p>
            <a:r>
              <a:rPr lang="nl-BE" sz="3600" b="1" dirty="0">
                <a:solidFill>
                  <a:srgbClr val="217772"/>
                </a:solidFill>
                <a:latin typeface="+mn-lt"/>
              </a:rPr>
              <a:t>Effectiviteit van activeringsmaatregelen voor LWZ</a:t>
            </a:r>
          </a:p>
        </p:txBody>
      </p:sp>
      <p:pic>
        <p:nvPicPr>
          <p:cNvPr id="7" name="Afbeelding 6">
            <a:extLst>
              <a:ext uri="{FF2B5EF4-FFF2-40B4-BE49-F238E27FC236}">
                <a16:creationId xmlns:a16="http://schemas.microsoft.com/office/drawing/2014/main" id="{8136DCCC-8BA8-3894-9002-DADEBD4632EB}"/>
              </a:ext>
            </a:extLst>
          </p:cNvPr>
          <p:cNvPicPr>
            <a:picLocks noChangeAspect="1"/>
          </p:cNvPicPr>
          <p:nvPr/>
        </p:nvPicPr>
        <p:blipFill rotWithShape="1">
          <a:blip r:embed="rId3">
            <a:lum bright="70000" contrast="-70000"/>
          </a:blip>
          <a:srcRect r="2864" b="15161"/>
          <a:stretch/>
        </p:blipFill>
        <p:spPr>
          <a:xfrm>
            <a:off x="314332" y="1046031"/>
            <a:ext cx="898885" cy="785086"/>
          </a:xfrm>
          <a:prstGeom prst="rect">
            <a:avLst/>
          </a:prstGeom>
        </p:spPr>
      </p:pic>
      <p:pic>
        <p:nvPicPr>
          <p:cNvPr id="8" name="Afbeelding 7">
            <a:extLst>
              <a:ext uri="{FF2B5EF4-FFF2-40B4-BE49-F238E27FC236}">
                <a16:creationId xmlns:a16="http://schemas.microsoft.com/office/drawing/2014/main" id="{B715DC29-589D-38E1-CB1F-0973E67A4360}"/>
              </a:ext>
            </a:extLst>
          </p:cNvPr>
          <p:cNvPicPr>
            <a:picLocks noChangeAspect="1"/>
          </p:cNvPicPr>
          <p:nvPr/>
        </p:nvPicPr>
        <p:blipFill rotWithShape="1">
          <a:blip r:embed="rId4">
            <a:lum bright="70000" contrast="-70000"/>
          </a:blip>
          <a:srcRect r="8358" b="22515"/>
          <a:stretch/>
        </p:blipFill>
        <p:spPr>
          <a:xfrm>
            <a:off x="314332" y="2351281"/>
            <a:ext cx="947141" cy="800821"/>
          </a:xfrm>
          <a:prstGeom prst="rect">
            <a:avLst/>
          </a:prstGeom>
        </p:spPr>
      </p:pic>
      <p:pic>
        <p:nvPicPr>
          <p:cNvPr id="15" name="Afbeelding 14">
            <a:extLst>
              <a:ext uri="{FF2B5EF4-FFF2-40B4-BE49-F238E27FC236}">
                <a16:creationId xmlns:a16="http://schemas.microsoft.com/office/drawing/2014/main" id="{1C6C1ABB-50E1-AF0B-5A8C-FC8645337E77}"/>
              </a:ext>
            </a:extLst>
          </p:cNvPr>
          <p:cNvPicPr>
            <a:picLocks noChangeAspect="1"/>
          </p:cNvPicPr>
          <p:nvPr/>
        </p:nvPicPr>
        <p:blipFill rotWithShape="1">
          <a:blip r:embed="rId5">
            <a:lum bright="70000" contrast="-70000"/>
          </a:blip>
          <a:srcRect t="10801" r="4898" b="22177"/>
          <a:stretch/>
        </p:blipFill>
        <p:spPr>
          <a:xfrm>
            <a:off x="227013" y="5206581"/>
            <a:ext cx="1059005" cy="746308"/>
          </a:xfrm>
          <a:prstGeom prst="rect">
            <a:avLst/>
          </a:prstGeom>
        </p:spPr>
      </p:pic>
      <p:pic>
        <p:nvPicPr>
          <p:cNvPr id="16" name="Afbeelding 15">
            <a:extLst>
              <a:ext uri="{FF2B5EF4-FFF2-40B4-BE49-F238E27FC236}">
                <a16:creationId xmlns:a16="http://schemas.microsoft.com/office/drawing/2014/main" id="{20423474-9B12-61F4-F3CC-65343A80594D}"/>
              </a:ext>
            </a:extLst>
          </p:cNvPr>
          <p:cNvPicPr>
            <a:picLocks noChangeAspect="1"/>
          </p:cNvPicPr>
          <p:nvPr/>
        </p:nvPicPr>
        <p:blipFill rotWithShape="1">
          <a:blip r:embed="rId6"/>
          <a:srcRect r="1315" b="16283"/>
          <a:stretch/>
        </p:blipFill>
        <p:spPr>
          <a:xfrm>
            <a:off x="227013" y="3705865"/>
            <a:ext cx="1155872" cy="980552"/>
          </a:xfrm>
          <a:prstGeom prst="rect">
            <a:avLst/>
          </a:prstGeom>
        </p:spPr>
      </p:pic>
    </p:spTree>
    <p:extLst>
      <p:ext uri="{BB962C8B-B14F-4D97-AF65-F5344CB8AC3E}">
        <p14:creationId xmlns:p14="http://schemas.microsoft.com/office/powerpoint/2010/main" val="1810887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2" name="Google Shape;102;p1"/>
          <p:cNvSpPr txBox="1">
            <a:spLocks noGrp="1"/>
          </p:cNvSpPr>
          <p:nvPr>
            <p:ph type="title" idx="4294967295"/>
          </p:nvPr>
        </p:nvSpPr>
        <p:spPr>
          <a:xfrm>
            <a:off x="1784848" y="1453784"/>
            <a:ext cx="10407152" cy="2800446"/>
          </a:xfrm>
          <a:prstGeom prst="rect">
            <a:avLst/>
          </a:prstGeom>
          <a:noFill/>
          <a:ln>
            <a:noFill/>
          </a:ln>
        </p:spPr>
        <p:txBody>
          <a:bodyPr spcFirstLastPara="1" vert="horz" wrap="square" lIns="121900" tIns="121900" rIns="121900" bIns="121900" rtlCol="0" anchor="t" anchorCtr="0">
            <a:noAutofit/>
          </a:bodyPr>
          <a:lstStyle/>
          <a:p>
            <a:pPr algn="ctr">
              <a:lnSpc>
                <a:spcPct val="100000"/>
              </a:lnSpc>
              <a:spcBef>
                <a:spcPts val="0"/>
              </a:spcBef>
              <a:buSzPts val="2800"/>
            </a:pPr>
            <a:r>
              <a:rPr lang="nl-BE" sz="5400" b="1" dirty="0">
                <a:latin typeface="+mn-lt"/>
              </a:rPr>
              <a:t>Activering van Langdurig Werkzoekenden</a:t>
            </a:r>
            <a:br>
              <a:rPr lang="nl-BE" sz="5400" b="1" dirty="0">
                <a:latin typeface="+mn-lt"/>
              </a:rPr>
            </a:br>
            <a:br>
              <a:rPr lang="nl-BE" sz="1050" b="1" dirty="0">
                <a:latin typeface="+mn-lt"/>
              </a:rPr>
            </a:br>
            <a:r>
              <a:rPr lang="nl-BE" sz="2600" dirty="0">
                <a:latin typeface="+mn-lt"/>
              </a:rPr>
              <a:t>Op zoek naar hefbomen aan de hand van een mixed-</a:t>
            </a:r>
            <a:r>
              <a:rPr lang="nl-BE" sz="2600" dirty="0" err="1">
                <a:latin typeface="+mn-lt"/>
              </a:rPr>
              <a:t>methods</a:t>
            </a:r>
            <a:r>
              <a:rPr lang="nl-BE" sz="2600" dirty="0">
                <a:latin typeface="+mn-lt"/>
              </a:rPr>
              <a:t> benadering</a:t>
            </a:r>
          </a:p>
        </p:txBody>
      </p:sp>
      <p:pic>
        <p:nvPicPr>
          <p:cNvPr id="2" name="Afbeelding 1">
            <a:extLst>
              <a:ext uri="{FF2B5EF4-FFF2-40B4-BE49-F238E27FC236}">
                <a16:creationId xmlns:a16="http://schemas.microsoft.com/office/drawing/2014/main" id="{AB3469CC-9F6B-8956-5911-8DD862A97CC3}"/>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907325" y="6342135"/>
            <a:ext cx="1844040" cy="381000"/>
          </a:xfrm>
          <a:prstGeom prst="rect">
            <a:avLst/>
          </a:prstGeom>
          <a:noFill/>
          <a:ln>
            <a:noFill/>
          </a:ln>
        </p:spPr>
      </p:pic>
      <p:graphicFrame>
        <p:nvGraphicFramePr>
          <p:cNvPr id="7" name="Tabel 6">
            <a:extLst>
              <a:ext uri="{FF2B5EF4-FFF2-40B4-BE49-F238E27FC236}">
                <a16:creationId xmlns:a16="http://schemas.microsoft.com/office/drawing/2014/main" id="{C25D9673-7EE3-0E17-F598-75446E616606}"/>
              </a:ext>
            </a:extLst>
          </p:cNvPr>
          <p:cNvGraphicFramePr>
            <a:graphicFrameLocks noGrp="1"/>
          </p:cNvGraphicFramePr>
          <p:nvPr/>
        </p:nvGraphicFramePr>
        <p:xfrm>
          <a:off x="7944549" y="6389506"/>
          <a:ext cx="2417561" cy="286258"/>
        </p:xfrm>
        <a:graphic>
          <a:graphicData uri="http://schemas.openxmlformats.org/drawingml/2006/table">
            <a:tbl>
              <a:tblPr firstRow="1" firstCol="1" bandRow="1"/>
              <a:tblGrid>
                <a:gridCol w="378294">
                  <a:extLst>
                    <a:ext uri="{9D8B030D-6E8A-4147-A177-3AD203B41FA5}">
                      <a16:colId xmlns:a16="http://schemas.microsoft.com/office/drawing/2014/main" val="1989040540"/>
                    </a:ext>
                  </a:extLst>
                </a:gridCol>
                <a:gridCol w="2039267">
                  <a:extLst>
                    <a:ext uri="{9D8B030D-6E8A-4147-A177-3AD203B41FA5}">
                      <a16:colId xmlns:a16="http://schemas.microsoft.com/office/drawing/2014/main" val="4225448143"/>
                    </a:ext>
                  </a:extLst>
                </a:gridCol>
              </a:tblGrid>
              <a:tr h="0">
                <a:tc>
                  <a:txBody>
                    <a:bodyPr/>
                    <a:lstStyle/>
                    <a:p>
                      <a:pPr algn="just">
                        <a:lnSpc>
                          <a:spcPct val="85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B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85000"/>
                        </a:lnSpc>
                        <a:spcAft>
                          <a:spcPts val="0"/>
                        </a:spcAft>
                      </a:pPr>
                      <a:r>
                        <a:rPr lang="en-US" sz="1100" b="1" kern="100" dirty="0">
                          <a:solidFill>
                            <a:srgbClr val="1F4E79"/>
                          </a:solidFill>
                          <a:effectLst/>
                          <a:latin typeface="Calibri" panose="020F0502020204030204" pitchFamily="34" charset="0"/>
                          <a:ea typeface="Calibri" panose="020F0502020204030204" pitchFamily="34" charset="0"/>
                          <a:cs typeface="Calibri" panose="020F0502020204030204" pitchFamily="34" charset="0"/>
                        </a:rPr>
                        <a:t>Department of Economics</a:t>
                      </a:r>
                    </a:p>
                    <a:p>
                      <a:pPr algn="just">
                        <a:lnSpc>
                          <a:spcPct val="85000"/>
                        </a:lnSpc>
                        <a:spcAft>
                          <a:spcPts val="800"/>
                        </a:spcAft>
                      </a:pPr>
                      <a:r>
                        <a:rPr lang="en-US" sz="1100" b="1" kern="100" dirty="0">
                          <a:solidFill>
                            <a:srgbClr val="1F4E79"/>
                          </a:solidFill>
                          <a:effectLst/>
                          <a:latin typeface="Calibri" panose="020F0502020204030204" pitchFamily="34" charset="0"/>
                          <a:ea typeface="Calibri" panose="020F0502020204030204" pitchFamily="34" charset="0"/>
                          <a:cs typeface="Calibri" panose="020F0502020204030204" pitchFamily="34" charset="0"/>
                        </a:rPr>
                        <a:t>University of Antwerp</a:t>
                      </a:r>
                      <a:endParaRPr lang="nl-B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95590344"/>
                  </a:ext>
                </a:extLst>
              </a:tr>
            </a:tbl>
          </a:graphicData>
        </a:graphic>
      </p:graphicFrame>
      <p:pic>
        <p:nvPicPr>
          <p:cNvPr id="1029" name="Afbeelding 11">
            <a:extLst>
              <a:ext uri="{FF2B5EF4-FFF2-40B4-BE49-F238E27FC236}">
                <a16:creationId xmlns:a16="http://schemas.microsoft.com/office/drawing/2014/main" id="{B756EC15-EBDF-CB90-EC92-945E93DCC1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5885" y="6361307"/>
            <a:ext cx="334856" cy="331788"/>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4CAB3113-9E11-D01B-1C59-2BD61FA99ED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84847" y="6473385"/>
            <a:ext cx="2176145" cy="219710"/>
          </a:xfrm>
          <a:prstGeom prst="rect">
            <a:avLst/>
          </a:prstGeom>
          <a:noFill/>
        </p:spPr>
      </p:pic>
      <p:pic>
        <p:nvPicPr>
          <p:cNvPr id="9" name="Google Shape;159;g29546739458_6_43">
            <a:extLst>
              <a:ext uri="{FF2B5EF4-FFF2-40B4-BE49-F238E27FC236}">
                <a16:creationId xmlns:a16="http://schemas.microsoft.com/office/drawing/2014/main" id="{B729740A-2552-B6C2-B9B7-5C2FD97A6E65}"/>
              </a:ext>
            </a:extLst>
          </p:cNvPr>
          <p:cNvPicPr/>
          <p:nvPr/>
        </p:nvPicPr>
        <p:blipFill rotWithShape="1">
          <a:blip r:embed="rId7">
            <a:alphaModFix/>
            <a:extLst>
              <a:ext uri="{28A0092B-C50C-407E-A947-70E740481C1C}">
                <a14:useLocalDpi xmlns:a14="http://schemas.microsoft.com/office/drawing/2010/main" val="0"/>
              </a:ext>
            </a:extLst>
          </a:blip>
          <a:srcRect l="88270" t="86976" r="1570" b="2815"/>
          <a:stretch/>
        </p:blipFill>
        <p:spPr>
          <a:xfrm>
            <a:off x="11308443" y="6380659"/>
            <a:ext cx="823730" cy="452755"/>
          </a:xfrm>
          <a:prstGeom prst="rect">
            <a:avLst/>
          </a:prstGeom>
          <a:noFill/>
          <a:ln>
            <a:noFill/>
          </a:ln>
        </p:spPr>
      </p:pic>
      <p:pic>
        <p:nvPicPr>
          <p:cNvPr id="3" name="Afbeelding 2">
            <a:extLst>
              <a:ext uri="{FF2B5EF4-FFF2-40B4-BE49-F238E27FC236}">
                <a16:creationId xmlns:a16="http://schemas.microsoft.com/office/drawing/2014/main" id="{AB1F8578-E229-2B9C-14E6-266467ADF114}"/>
              </a:ext>
            </a:extLst>
          </p:cNvPr>
          <p:cNvPicPr>
            <a:picLocks noChangeAspect="1"/>
          </p:cNvPicPr>
          <p:nvPr/>
        </p:nvPicPr>
        <p:blipFill rotWithShape="1">
          <a:blip r:embed="rId8">
            <a:extLst>
              <a:ext uri="{28A0092B-C50C-407E-A947-70E740481C1C}">
                <a14:useLocalDpi xmlns:a14="http://schemas.microsoft.com/office/drawing/2010/main" val="0"/>
              </a:ext>
            </a:extLst>
          </a:blip>
          <a:srcRect r="76436"/>
          <a:stretch/>
        </p:blipFill>
        <p:spPr bwMode="auto">
          <a:xfrm>
            <a:off x="1" y="203665"/>
            <a:ext cx="1752600" cy="3203575"/>
          </a:xfrm>
          <a:prstGeom prst="rect">
            <a:avLst/>
          </a:prstGeom>
          <a:noFill/>
          <a:ln>
            <a:noFill/>
          </a:ln>
        </p:spPr>
      </p:pic>
      <p:pic>
        <p:nvPicPr>
          <p:cNvPr id="4" name="Afbeelding 3">
            <a:extLst>
              <a:ext uri="{FF2B5EF4-FFF2-40B4-BE49-F238E27FC236}">
                <a16:creationId xmlns:a16="http://schemas.microsoft.com/office/drawing/2014/main" id="{6EBC1FBE-0B91-04AC-2D60-C3AAE5C80C5E}"/>
              </a:ext>
            </a:extLst>
          </p:cNvPr>
          <p:cNvPicPr>
            <a:picLocks noChangeAspect="1"/>
          </p:cNvPicPr>
          <p:nvPr/>
        </p:nvPicPr>
        <p:blipFill rotWithShape="1">
          <a:blip r:embed="rId8">
            <a:extLst>
              <a:ext uri="{28A0092B-C50C-407E-A947-70E740481C1C}">
                <a14:useLocalDpi xmlns:a14="http://schemas.microsoft.com/office/drawing/2010/main" val="0"/>
              </a:ext>
            </a:extLst>
          </a:blip>
          <a:srcRect r="76436"/>
          <a:stretch/>
        </p:blipFill>
        <p:spPr bwMode="auto">
          <a:xfrm>
            <a:off x="1" y="3450760"/>
            <a:ext cx="1752600" cy="3203575"/>
          </a:xfrm>
          <a:prstGeom prst="rect">
            <a:avLst/>
          </a:prstGeom>
          <a:noFill/>
          <a:ln>
            <a:noFill/>
          </a:ln>
        </p:spPr>
      </p:pic>
      <p:sp>
        <p:nvSpPr>
          <p:cNvPr id="5" name="Google Shape;103;p1">
            <a:extLst>
              <a:ext uri="{FF2B5EF4-FFF2-40B4-BE49-F238E27FC236}">
                <a16:creationId xmlns:a16="http://schemas.microsoft.com/office/drawing/2014/main" id="{A9527DF0-151F-1106-E054-75247822F5E9}"/>
              </a:ext>
            </a:extLst>
          </p:cNvPr>
          <p:cNvSpPr txBox="1">
            <a:spLocks/>
          </p:cNvSpPr>
          <p:nvPr/>
        </p:nvSpPr>
        <p:spPr>
          <a:xfrm>
            <a:off x="3929152" y="4728480"/>
            <a:ext cx="5644426" cy="1086394"/>
          </a:xfrm>
          <a:prstGeom prst="rect">
            <a:avLst/>
          </a:prstGeom>
          <a:noFill/>
          <a:ln>
            <a:noFill/>
          </a:ln>
        </p:spPr>
        <p:txBody>
          <a:bodyPr spcFirstLastPara="1" vert="horz" wrap="square" lIns="121900" tIns="121900" rIns="121900" bIns="1219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0"/>
              </a:spcBef>
              <a:buSzPts val="1800"/>
              <a:buFont typeface="Arial" panose="020B0604020202020204" pitchFamily="34" charset="0"/>
              <a:buNone/>
            </a:pPr>
            <a:r>
              <a:rPr lang="nl-BE" sz="1600" i="1"/>
              <a:t>Samen Kennis Maken - VDAB</a:t>
            </a:r>
          </a:p>
          <a:p>
            <a:pPr marL="0" indent="0" algn="ctr">
              <a:lnSpc>
                <a:spcPct val="115000"/>
              </a:lnSpc>
              <a:spcBef>
                <a:spcPts val="0"/>
              </a:spcBef>
              <a:buSzPts val="1800"/>
              <a:buFont typeface="Arial" panose="020B0604020202020204" pitchFamily="34" charset="0"/>
              <a:buNone/>
            </a:pPr>
            <a:r>
              <a:rPr lang="nl-BE" sz="1600" i="1"/>
              <a:t>22 april 2024 | 09u30 - 17u00 | Vestar Antwerpen</a:t>
            </a:r>
            <a:endParaRPr lang="nl-BE" sz="1600" i="1" dirty="0"/>
          </a:p>
        </p:txBody>
      </p:sp>
    </p:spTree>
    <p:extLst>
      <p:ext uri="{BB962C8B-B14F-4D97-AF65-F5344CB8AC3E}">
        <p14:creationId xmlns:p14="http://schemas.microsoft.com/office/powerpoint/2010/main" val="202744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g29546739458_6_17">
            <a:extLst>
              <a:ext uri="{FF2B5EF4-FFF2-40B4-BE49-F238E27FC236}">
                <a16:creationId xmlns:a16="http://schemas.microsoft.com/office/drawing/2014/main" id="{4F65F914-6FC3-21BF-F2E8-67C6321D2C59}"/>
              </a:ext>
            </a:extLst>
          </p:cNvPr>
          <p:cNvSpPr txBox="1"/>
          <p:nvPr/>
        </p:nvSpPr>
        <p:spPr>
          <a:xfrm>
            <a:off x="390616" y="275208"/>
            <a:ext cx="11792505" cy="6573914"/>
          </a:xfrm>
          <a:prstGeom prst="rect">
            <a:avLst/>
          </a:prstGeom>
          <a:noFill/>
          <a:ln>
            <a:noFill/>
          </a:ln>
        </p:spPr>
        <p:txBody>
          <a:bodyPr spcFirstLastPara="1" wrap="square" lIns="91425" tIns="91425" rIns="91425" bIns="91425" anchor="t" anchorCtr="0">
            <a:noAutofit/>
          </a:bodyPr>
          <a:lstStyle/>
          <a:p>
            <a:pPr algn="just">
              <a:lnSpc>
                <a:spcPct val="115000"/>
              </a:lnSpc>
              <a:spcBef>
                <a:spcPts val="1000"/>
              </a:spcBef>
              <a:buClr>
                <a:srgbClr val="000000"/>
              </a:buClr>
              <a:buFont typeface="Arial"/>
              <a:buNone/>
            </a:pPr>
            <a:r>
              <a:rPr lang="nl-BE" sz="2400" b="1" kern="0" dirty="0">
                <a:solidFill>
                  <a:srgbClr val="49B4AA"/>
                </a:solidFill>
                <a:cs typeface="Arial"/>
                <a:sym typeface="Arial"/>
              </a:rPr>
              <a:t>Onderzoek LWZ</a:t>
            </a:r>
            <a:endParaRPr sz="2400" b="1" kern="0" dirty="0">
              <a:solidFill>
                <a:srgbClr val="49B4AA"/>
              </a:solidFill>
              <a:cs typeface="Arial"/>
              <a:sym typeface="Arial"/>
            </a:endParaRPr>
          </a:p>
          <a:p>
            <a:pPr marL="457200" indent="-317500" algn="just">
              <a:lnSpc>
                <a:spcPct val="115000"/>
              </a:lnSpc>
              <a:spcBef>
                <a:spcPts val="1000"/>
              </a:spcBef>
              <a:buClr>
                <a:srgbClr val="004475"/>
              </a:buClr>
              <a:buSzPts val="1400"/>
              <a:buFont typeface="Arial"/>
              <a:buChar char="●"/>
            </a:pPr>
            <a:r>
              <a:rPr lang="nl-BE" sz="2400" kern="0" dirty="0">
                <a:solidFill>
                  <a:srgbClr val="004475"/>
                </a:solidFill>
                <a:cs typeface="Arial"/>
                <a:sym typeface="Arial"/>
              </a:rPr>
              <a:t>Samenwerking tussen </a:t>
            </a:r>
            <a:r>
              <a:rPr lang="nl-BE" sz="2400" b="1" kern="0" dirty="0" err="1">
                <a:solidFill>
                  <a:srgbClr val="004475"/>
                </a:solidFill>
                <a:cs typeface="Arial"/>
                <a:sym typeface="Arial"/>
              </a:rPr>
              <a:t>UAntwerpen</a:t>
            </a:r>
            <a:r>
              <a:rPr lang="nl-BE" sz="2400" kern="0" dirty="0">
                <a:solidFill>
                  <a:srgbClr val="004475"/>
                </a:solidFill>
                <a:cs typeface="Arial"/>
                <a:sym typeface="Arial"/>
              </a:rPr>
              <a:t>, </a:t>
            </a:r>
            <a:r>
              <a:rPr lang="nl-BE" sz="2400" b="1" kern="0" dirty="0">
                <a:solidFill>
                  <a:srgbClr val="004475"/>
                </a:solidFill>
                <a:cs typeface="Arial"/>
                <a:sym typeface="Arial"/>
              </a:rPr>
              <a:t>PXL Hogeschool </a:t>
            </a:r>
            <a:r>
              <a:rPr lang="nl-BE" sz="2400" kern="0" dirty="0">
                <a:solidFill>
                  <a:srgbClr val="004475"/>
                </a:solidFill>
                <a:cs typeface="Arial"/>
                <a:sym typeface="Arial"/>
              </a:rPr>
              <a:t>en </a:t>
            </a:r>
            <a:r>
              <a:rPr lang="nl-BE" sz="2400" b="1" kern="0" dirty="0">
                <a:solidFill>
                  <a:srgbClr val="004475"/>
                </a:solidFill>
                <a:cs typeface="Arial"/>
                <a:sym typeface="Arial"/>
              </a:rPr>
              <a:t>VDAB.</a:t>
            </a:r>
            <a:endParaRPr sz="2400" b="1" kern="0" dirty="0">
              <a:solidFill>
                <a:srgbClr val="004475"/>
              </a:solidFill>
              <a:cs typeface="Arial"/>
              <a:sym typeface="Arial"/>
            </a:endParaRPr>
          </a:p>
          <a:p>
            <a:pPr marL="457200" indent="-317500" algn="just">
              <a:lnSpc>
                <a:spcPct val="150000"/>
              </a:lnSpc>
              <a:spcBef>
                <a:spcPts val="1000"/>
              </a:spcBef>
              <a:buClr>
                <a:srgbClr val="004475"/>
              </a:buClr>
              <a:buSzPts val="1400"/>
              <a:buFont typeface="Arial"/>
              <a:buChar char="●"/>
            </a:pPr>
            <a:r>
              <a:rPr lang="nl-BE" sz="2400" kern="0" dirty="0">
                <a:solidFill>
                  <a:srgbClr val="004475"/>
                </a:solidFill>
                <a:cs typeface="Arial"/>
                <a:sym typeface="Arial"/>
              </a:rPr>
              <a:t>Geven van een </a:t>
            </a:r>
            <a:r>
              <a:rPr lang="nl-BE" sz="2400" b="1" kern="0" dirty="0">
                <a:solidFill>
                  <a:srgbClr val="004475"/>
                </a:solidFill>
                <a:cs typeface="Arial"/>
                <a:sym typeface="Arial"/>
              </a:rPr>
              <a:t>360 graden view</a:t>
            </a:r>
            <a:r>
              <a:rPr lang="nl-BE" sz="2400" kern="0" dirty="0">
                <a:solidFill>
                  <a:srgbClr val="004475"/>
                </a:solidFill>
                <a:cs typeface="Arial"/>
                <a:sym typeface="Arial"/>
              </a:rPr>
              <a:t>: Alle </a:t>
            </a:r>
            <a:r>
              <a:rPr lang="nl-BE" sz="2400" b="1" kern="0" dirty="0">
                <a:solidFill>
                  <a:srgbClr val="004475"/>
                </a:solidFill>
                <a:cs typeface="Arial"/>
                <a:sym typeface="Arial"/>
              </a:rPr>
              <a:t>actoren </a:t>
            </a:r>
            <a:r>
              <a:rPr lang="nl-BE" sz="2400" kern="0" dirty="0">
                <a:solidFill>
                  <a:srgbClr val="004475"/>
                </a:solidFill>
                <a:cs typeface="Arial"/>
                <a:sym typeface="Arial"/>
              </a:rPr>
              <a:t>betrokken: werkzoekenden, bemiddelaars, partners, werkgevers.</a:t>
            </a:r>
            <a:endParaRPr sz="2400" kern="0" dirty="0">
              <a:solidFill>
                <a:srgbClr val="004475"/>
              </a:solidFill>
              <a:cs typeface="Arial"/>
              <a:sym typeface="Arial"/>
            </a:endParaRPr>
          </a:p>
          <a:p>
            <a:pPr marL="457200" indent="-317500" algn="just">
              <a:lnSpc>
                <a:spcPct val="115000"/>
              </a:lnSpc>
              <a:buClr>
                <a:srgbClr val="004475"/>
              </a:buClr>
              <a:buSzPts val="1400"/>
              <a:buFont typeface="Arial"/>
              <a:buChar char="●"/>
            </a:pPr>
            <a:r>
              <a:rPr lang="nl-BE" sz="2400" kern="0" dirty="0">
                <a:solidFill>
                  <a:srgbClr val="004475"/>
                </a:solidFill>
                <a:cs typeface="Arial"/>
                <a:sym typeface="Arial"/>
              </a:rPr>
              <a:t>Onderzoek van januari tot december </a:t>
            </a:r>
            <a:r>
              <a:rPr lang="nl-BE" sz="2400" b="1" kern="0" dirty="0">
                <a:solidFill>
                  <a:srgbClr val="004475"/>
                </a:solidFill>
                <a:cs typeface="Arial"/>
                <a:sym typeface="Arial"/>
              </a:rPr>
              <a:t>2023</a:t>
            </a:r>
            <a:r>
              <a:rPr lang="nl-BE" sz="2400" kern="0" dirty="0">
                <a:solidFill>
                  <a:srgbClr val="004475"/>
                </a:solidFill>
                <a:cs typeface="Arial"/>
                <a:sym typeface="Arial"/>
              </a:rPr>
              <a:t>.</a:t>
            </a:r>
            <a:endParaRPr sz="2400" kern="0" dirty="0">
              <a:solidFill>
                <a:srgbClr val="004475"/>
              </a:solidFill>
              <a:cs typeface="Arial"/>
              <a:sym typeface="Arial"/>
            </a:endParaRPr>
          </a:p>
          <a:p>
            <a:pPr algn="just">
              <a:lnSpc>
                <a:spcPct val="115000"/>
              </a:lnSpc>
              <a:spcBef>
                <a:spcPts val="1000"/>
              </a:spcBef>
              <a:spcAft>
                <a:spcPts val="1000"/>
              </a:spcAft>
              <a:buClr>
                <a:srgbClr val="000000"/>
              </a:buClr>
              <a:buFont typeface="Arial"/>
              <a:buNone/>
            </a:pPr>
            <a:endParaRPr sz="2400" kern="0" dirty="0">
              <a:solidFill>
                <a:srgbClr val="004475"/>
              </a:solidFill>
              <a:cs typeface="Arial"/>
              <a:sym typeface="Arial"/>
            </a:endParaRPr>
          </a:p>
        </p:txBody>
      </p:sp>
    </p:spTree>
    <p:extLst>
      <p:ext uri="{BB962C8B-B14F-4D97-AF65-F5344CB8AC3E}">
        <p14:creationId xmlns:p14="http://schemas.microsoft.com/office/powerpoint/2010/main" val="1693000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0CECFFA-4016-A631-EC92-B6D422BB7DCF}"/>
              </a:ext>
            </a:extLst>
          </p:cNvPr>
          <p:cNvPicPr>
            <a:picLocks noChangeAspect="1"/>
          </p:cNvPicPr>
          <p:nvPr/>
        </p:nvPicPr>
        <p:blipFill rotWithShape="1">
          <a:blip r:embed="rId3"/>
          <a:srcRect r="2864" b="15161"/>
          <a:stretch/>
        </p:blipFill>
        <p:spPr>
          <a:xfrm>
            <a:off x="314332" y="1046031"/>
            <a:ext cx="898885" cy="785086"/>
          </a:xfrm>
          <a:prstGeom prst="rect">
            <a:avLst/>
          </a:prstGeom>
        </p:spPr>
      </p:pic>
      <p:pic>
        <p:nvPicPr>
          <p:cNvPr id="5" name="Afbeelding 4">
            <a:extLst>
              <a:ext uri="{FF2B5EF4-FFF2-40B4-BE49-F238E27FC236}">
                <a16:creationId xmlns:a16="http://schemas.microsoft.com/office/drawing/2014/main" id="{ACAE2B62-0615-5D6F-6E6A-25DD34CF9AA9}"/>
              </a:ext>
            </a:extLst>
          </p:cNvPr>
          <p:cNvPicPr>
            <a:picLocks noChangeAspect="1"/>
          </p:cNvPicPr>
          <p:nvPr/>
        </p:nvPicPr>
        <p:blipFill rotWithShape="1">
          <a:blip r:embed="rId4"/>
          <a:srcRect r="8358" b="22515"/>
          <a:stretch/>
        </p:blipFill>
        <p:spPr>
          <a:xfrm>
            <a:off x="314332" y="2351281"/>
            <a:ext cx="947141" cy="800821"/>
          </a:xfrm>
          <a:prstGeom prst="rect">
            <a:avLst/>
          </a:prstGeom>
        </p:spPr>
      </p:pic>
      <p:sp>
        <p:nvSpPr>
          <p:cNvPr id="6" name="Ondertitel 2">
            <a:extLst>
              <a:ext uri="{FF2B5EF4-FFF2-40B4-BE49-F238E27FC236}">
                <a16:creationId xmlns:a16="http://schemas.microsoft.com/office/drawing/2014/main" id="{7E703770-33D1-79D4-A56E-860C5B126A1B}"/>
              </a:ext>
            </a:extLst>
          </p:cNvPr>
          <p:cNvSpPr txBox="1">
            <a:spLocks/>
          </p:cNvSpPr>
          <p:nvPr/>
        </p:nvSpPr>
        <p:spPr>
          <a:xfrm>
            <a:off x="1438784" y="1234169"/>
            <a:ext cx="5889386" cy="40880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2400" b="1" dirty="0">
                <a:solidFill>
                  <a:srgbClr val="217772"/>
                </a:solidFill>
              </a:rPr>
              <a:t>Arbeidswens, drempels en noden van LWZ</a:t>
            </a:r>
          </a:p>
        </p:txBody>
      </p:sp>
      <p:sp>
        <p:nvSpPr>
          <p:cNvPr id="7" name="Ondertitel 2">
            <a:extLst>
              <a:ext uri="{FF2B5EF4-FFF2-40B4-BE49-F238E27FC236}">
                <a16:creationId xmlns:a16="http://schemas.microsoft.com/office/drawing/2014/main" id="{9C0E96C1-B667-C4BC-5C8B-FE751509E398}"/>
              </a:ext>
            </a:extLst>
          </p:cNvPr>
          <p:cNvSpPr txBox="1">
            <a:spLocks/>
          </p:cNvSpPr>
          <p:nvPr/>
        </p:nvSpPr>
        <p:spPr>
          <a:xfrm>
            <a:off x="1438784" y="2553522"/>
            <a:ext cx="6707911" cy="556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2400" b="1" dirty="0">
                <a:solidFill>
                  <a:srgbClr val="217772"/>
                </a:solidFill>
              </a:rPr>
              <a:t>Integrale bemiddeling en begeleiding plus (IB+)</a:t>
            </a:r>
          </a:p>
        </p:txBody>
      </p:sp>
      <p:sp>
        <p:nvSpPr>
          <p:cNvPr id="8" name="Ondertitel 2">
            <a:extLst>
              <a:ext uri="{FF2B5EF4-FFF2-40B4-BE49-F238E27FC236}">
                <a16:creationId xmlns:a16="http://schemas.microsoft.com/office/drawing/2014/main" id="{49F9F895-1554-F1FA-DD8E-1C3DC451D482}"/>
              </a:ext>
            </a:extLst>
          </p:cNvPr>
          <p:cNvSpPr txBox="1">
            <a:spLocks/>
          </p:cNvSpPr>
          <p:nvPr/>
        </p:nvSpPr>
        <p:spPr>
          <a:xfrm>
            <a:off x="1438784" y="4020481"/>
            <a:ext cx="9034733" cy="556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2400" b="1" dirty="0">
                <a:solidFill>
                  <a:srgbClr val="217772"/>
                </a:solidFill>
              </a:rPr>
              <a:t>Instroom in en effectiviteit van activeringsmaatregelen voor LWZ</a:t>
            </a:r>
          </a:p>
        </p:txBody>
      </p:sp>
      <p:sp>
        <p:nvSpPr>
          <p:cNvPr id="9" name="Ondertitel 2">
            <a:extLst>
              <a:ext uri="{FF2B5EF4-FFF2-40B4-BE49-F238E27FC236}">
                <a16:creationId xmlns:a16="http://schemas.microsoft.com/office/drawing/2014/main" id="{6DE4B9F7-E8B4-8785-94F9-F48D46B372E6}"/>
              </a:ext>
            </a:extLst>
          </p:cNvPr>
          <p:cNvSpPr txBox="1">
            <a:spLocks/>
          </p:cNvSpPr>
          <p:nvPr/>
        </p:nvSpPr>
        <p:spPr>
          <a:xfrm>
            <a:off x="1438784" y="5449682"/>
            <a:ext cx="10567885" cy="5564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2400" b="1" dirty="0">
                <a:solidFill>
                  <a:srgbClr val="217772"/>
                </a:solidFill>
              </a:rPr>
              <a:t>Signaalfuncties van sollicitatieopdrachten en </a:t>
            </a:r>
            <a:r>
              <a:rPr lang="nl-BE" sz="2400" b="1" dirty="0" err="1">
                <a:solidFill>
                  <a:srgbClr val="217772"/>
                </a:solidFill>
              </a:rPr>
              <a:t>jobhunting</a:t>
            </a:r>
            <a:r>
              <a:rPr lang="nl-BE" sz="2400" b="1" dirty="0">
                <a:solidFill>
                  <a:srgbClr val="217772"/>
                </a:solidFill>
              </a:rPr>
              <a:t> door </a:t>
            </a:r>
            <a:r>
              <a:rPr lang="nl-BE" sz="2400" b="1" dirty="0" err="1">
                <a:solidFill>
                  <a:srgbClr val="217772"/>
                </a:solidFill>
              </a:rPr>
              <a:t>tendering</a:t>
            </a:r>
            <a:r>
              <a:rPr lang="nl-BE" sz="2400" b="1" dirty="0">
                <a:solidFill>
                  <a:srgbClr val="217772"/>
                </a:solidFill>
              </a:rPr>
              <a:t> partners</a:t>
            </a:r>
          </a:p>
        </p:txBody>
      </p:sp>
      <p:pic>
        <p:nvPicPr>
          <p:cNvPr id="11" name="Afbeelding 10">
            <a:extLst>
              <a:ext uri="{FF2B5EF4-FFF2-40B4-BE49-F238E27FC236}">
                <a16:creationId xmlns:a16="http://schemas.microsoft.com/office/drawing/2014/main" id="{7AD5D696-F3E1-A927-369C-129572B3062F}"/>
              </a:ext>
            </a:extLst>
          </p:cNvPr>
          <p:cNvPicPr>
            <a:picLocks noChangeAspect="1"/>
          </p:cNvPicPr>
          <p:nvPr/>
        </p:nvPicPr>
        <p:blipFill rotWithShape="1">
          <a:blip r:embed="rId5"/>
          <a:srcRect t="10801" r="4898" b="22177"/>
          <a:stretch/>
        </p:blipFill>
        <p:spPr>
          <a:xfrm>
            <a:off x="227013" y="5206581"/>
            <a:ext cx="1059005" cy="746308"/>
          </a:xfrm>
          <a:prstGeom prst="rect">
            <a:avLst/>
          </a:prstGeom>
        </p:spPr>
      </p:pic>
      <p:pic>
        <p:nvPicPr>
          <p:cNvPr id="13" name="Afbeelding 12">
            <a:extLst>
              <a:ext uri="{FF2B5EF4-FFF2-40B4-BE49-F238E27FC236}">
                <a16:creationId xmlns:a16="http://schemas.microsoft.com/office/drawing/2014/main" id="{2D5CF725-14AF-BA0D-BAD2-BE672E6FD54E}"/>
              </a:ext>
            </a:extLst>
          </p:cNvPr>
          <p:cNvPicPr>
            <a:picLocks noChangeAspect="1"/>
          </p:cNvPicPr>
          <p:nvPr/>
        </p:nvPicPr>
        <p:blipFill rotWithShape="1">
          <a:blip r:embed="rId6"/>
          <a:srcRect r="1315" b="16283"/>
          <a:stretch/>
        </p:blipFill>
        <p:spPr>
          <a:xfrm>
            <a:off x="227013" y="3705865"/>
            <a:ext cx="1155872" cy="980552"/>
          </a:xfrm>
          <a:prstGeom prst="rect">
            <a:avLst/>
          </a:prstGeom>
        </p:spPr>
      </p:pic>
    </p:spTree>
    <p:extLst>
      <p:ext uri="{BB962C8B-B14F-4D97-AF65-F5344CB8AC3E}">
        <p14:creationId xmlns:p14="http://schemas.microsoft.com/office/powerpoint/2010/main" val="752186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0CECFFA-4016-A631-EC92-B6D422BB7DCF}"/>
              </a:ext>
            </a:extLst>
          </p:cNvPr>
          <p:cNvPicPr>
            <a:picLocks noChangeAspect="1"/>
          </p:cNvPicPr>
          <p:nvPr/>
        </p:nvPicPr>
        <p:blipFill rotWithShape="1">
          <a:blip r:embed="rId3"/>
          <a:srcRect r="2864" b="15161"/>
          <a:stretch/>
        </p:blipFill>
        <p:spPr>
          <a:xfrm>
            <a:off x="314332" y="1046031"/>
            <a:ext cx="898885" cy="785086"/>
          </a:xfrm>
          <a:prstGeom prst="rect">
            <a:avLst/>
          </a:prstGeom>
        </p:spPr>
      </p:pic>
      <p:pic>
        <p:nvPicPr>
          <p:cNvPr id="5" name="Afbeelding 4">
            <a:extLst>
              <a:ext uri="{FF2B5EF4-FFF2-40B4-BE49-F238E27FC236}">
                <a16:creationId xmlns:a16="http://schemas.microsoft.com/office/drawing/2014/main" id="{ACAE2B62-0615-5D6F-6E6A-25DD34CF9AA9}"/>
              </a:ext>
            </a:extLst>
          </p:cNvPr>
          <p:cNvPicPr>
            <a:picLocks noChangeAspect="1"/>
          </p:cNvPicPr>
          <p:nvPr/>
        </p:nvPicPr>
        <p:blipFill rotWithShape="1">
          <a:blip r:embed="rId4"/>
          <a:srcRect r="8358" b="22515"/>
          <a:stretch/>
        </p:blipFill>
        <p:spPr>
          <a:xfrm>
            <a:off x="314332" y="2351281"/>
            <a:ext cx="947141" cy="800821"/>
          </a:xfrm>
          <a:prstGeom prst="rect">
            <a:avLst/>
          </a:prstGeom>
        </p:spPr>
      </p:pic>
      <p:sp>
        <p:nvSpPr>
          <p:cNvPr id="6" name="Ondertitel 2">
            <a:extLst>
              <a:ext uri="{FF2B5EF4-FFF2-40B4-BE49-F238E27FC236}">
                <a16:creationId xmlns:a16="http://schemas.microsoft.com/office/drawing/2014/main" id="{7E703770-33D1-79D4-A56E-860C5B126A1B}"/>
              </a:ext>
            </a:extLst>
          </p:cNvPr>
          <p:cNvSpPr txBox="1">
            <a:spLocks/>
          </p:cNvSpPr>
          <p:nvPr/>
        </p:nvSpPr>
        <p:spPr>
          <a:xfrm>
            <a:off x="1438784" y="1234169"/>
            <a:ext cx="5889386" cy="40880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2400" b="1" dirty="0">
                <a:solidFill>
                  <a:srgbClr val="217772"/>
                </a:solidFill>
              </a:rPr>
              <a:t>Arbeidswens, drempels en noden van LWZ</a:t>
            </a:r>
          </a:p>
        </p:txBody>
      </p:sp>
      <p:sp>
        <p:nvSpPr>
          <p:cNvPr id="7" name="Ondertitel 2">
            <a:extLst>
              <a:ext uri="{FF2B5EF4-FFF2-40B4-BE49-F238E27FC236}">
                <a16:creationId xmlns:a16="http://schemas.microsoft.com/office/drawing/2014/main" id="{9C0E96C1-B667-C4BC-5C8B-FE751509E398}"/>
              </a:ext>
            </a:extLst>
          </p:cNvPr>
          <p:cNvSpPr txBox="1">
            <a:spLocks/>
          </p:cNvSpPr>
          <p:nvPr/>
        </p:nvSpPr>
        <p:spPr>
          <a:xfrm>
            <a:off x="1438784" y="2553522"/>
            <a:ext cx="6707911" cy="556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2400" b="1" dirty="0">
                <a:solidFill>
                  <a:schemeClr val="bg1">
                    <a:lumMod val="85000"/>
                  </a:schemeClr>
                </a:solidFill>
              </a:rPr>
              <a:t>Integrale bemiddeling en begeleiding plus (IB+)</a:t>
            </a:r>
          </a:p>
        </p:txBody>
      </p:sp>
      <p:sp>
        <p:nvSpPr>
          <p:cNvPr id="8" name="Ondertitel 2">
            <a:extLst>
              <a:ext uri="{FF2B5EF4-FFF2-40B4-BE49-F238E27FC236}">
                <a16:creationId xmlns:a16="http://schemas.microsoft.com/office/drawing/2014/main" id="{49F9F895-1554-F1FA-DD8E-1C3DC451D482}"/>
              </a:ext>
            </a:extLst>
          </p:cNvPr>
          <p:cNvSpPr txBox="1">
            <a:spLocks/>
          </p:cNvSpPr>
          <p:nvPr/>
        </p:nvSpPr>
        <p:spPr>
          <a:xfrm>
            <a:off x="1438784" y="4020481"/>
            <a:ext cx="9034733" cy="556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2400" b="1" dirty="0">
                <a:solidFill>
                  <a:srgbClr val="217772"/>
                </a:solidFill>
              </a:rPr>
              <a:t>Instroom in en effectiviteit van activeringsmaatregelen voor LWZ</a:t>
            </a:r>
          </a:p>
        </p:txBody>
      </p:sp>
      <p:sp>
        <p:nvSpPr>
          <p:cNvPr id="9" name="Ondertitel 2">
            <a:extLst>
              <a:ext uri="{FF2B5EF4-FFF2-40B4-BE49-F238E27FC236}">
                <a16:creationId xmlns:a16="http://schemas.microsoft.com/office/drawing/2014/main" id="{6DE4B9F7-E8B4-8785-94F9-F48D46B372E6}"/>
              </a:ext>
            </a:extLst>
          </p:cNvPr>
          <p:cNvSpPr txBox="1">
            <a:spLocks/>
          </p:cNvSpPr>
          <p:nvPr/>
        </p:nvSpPr>
        <p:spPr>
          <a:xfrm>
            <a:off x="1438784" y="5449682"/>
            <a:ext cx="10567885" cy="5564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2400" b="1" dirty="0">
                <a:solidFill>
                  <a:schemeClr val="bg1">
                    <a:lumMod val="85000"/>
                  </a:schemeClr>
                </a:solidFill>
              </a:rPr>
              <a:t>Signaalfuncties van sollicitatieopdrachten en </a:t>
            </a:r>
            <a:r>
              <a:rPr lang="nl-BE" sz="2400" b="1" dirty="0" err="1">
                <a:solidFill>
                  <a:schemeClr val="bg1">
                    <a:lumMod val="85000"/>
                  </a:schemeClr>
                </a:solidFill>
              </a:rPr>
              <a:t>jobhunting</a:t>
            </a:r>
            <a:r>
              <a:rPr lang="nl-BE" sz="2400" b="1" dirty="0">
                <a:solidFill>
                  <a:schemeClr val="bg1">
                    <a:lumMod val="85000"/>
                  </a:schemeClr>
                </a:solidFill>
              </a:rPr>
              <a:t> door </a:t>
            </a:r>
            <a:r>
              <a:rPr lang="nl-BE" sz="2400" b="1" dirty="0" err="1">
                <a:solidFill>
                  <a:schemeClr val="bg1">
                    <a:lumMod val="85000"/>
                  </a:schemeClr>
                </a:solidFill>
              </a:rPr>
              <a:t>tendering</a:t>
            </a:r>
            <a:r>
              <a:rPr lang="nl-BE" sz="2400" b="1" dirty="0">
                <a:solidFill>
                  <a:schemeClr val="bg1">
                    <a:lumMod val="85000"/>
                  </a:schemeClr>
                </a:solidFill>
              </a:rPr>
              <a:t> partners</a:t>
            </a:r>
          </a:p>
        </p:txBody>
      </p:sp>
      <p:pic>
        <p:nvPicPr>
          <p:cNvPr id="11" name="Afbeelding 10">
            <a:extLst>
              <a:ext uri="{FF2B5EF4-FFF2-40B4-BE49-F238E27FC236}">
                <a16:creationId xmlns:a16="http://schemas.microsoft.com/office/drawing/2014/main" id="{7AD5D696-F3E1-A927-369C-129572B3062F}"/>
              </a:ext>
            </a:extLst>
          </p:cNvPr>
          <p:cNvPicPr>
            <a:picLocks noChangeAspect="1"/>
          </p:cNvPicPr>
          <p:nvPr/>
        </p:nvPicPr>
        <p:blipFill rotWithShape="1">
          <a:blip r:embed="rId5"/>
          <a:srcRect t="10801" r="4898" b="22177"/>
          <a:stretch/>
        </p:blipFill>
        <p:spPr>
          <a:xfrm>
            <a:off x="227013" y="5206581"/>
            <a:ext cx="1059005" cy="746308"/>
          </a:xfrm>
          <a:prstGeom prst="rect">
            <a:avLst/>
          </a:prstGeom>
        </p:spPr>
      </p:pic>
      <p:pic>
        <p:nvPicPr>
          <p:cNvPr id="13" name="Afbeelding 12">
            <a:extLst>
              <a:ext uri="{FF2B5EF4-FFF2-40B4-BE49-F238E27FC236}">
                <a16:creationId xmlns:a16="http://schemas.microsoft.com/office/drawing/2014/main" id="{2D5CF725-14AF-BA0D-BAD2-BE672E6FD54E}"/>
              </a:ext>
            </a:extLst>
          </p:cNvPr>
          <p:cNvPicPr>
            <a:picLocks noChangeAspect="1"/>
          </p:cNvPicPr>
          <p:nvPr/>
        </p:nvPicPr>
        <p:blipFill rotWithShape="1">
          <a:blip r:embed="rId6"/>
          <a:srcRect r="1315" b="16283"/>
          <a:stretch/>
        </p:blipFill>
        <p:spPr>
          <a:xfrm>
            <a:off x="227013" y="3705865"/>
            <a:ext cx="1155872" cy="980552"/>
          </a:xfrm>
          <a:prstGeom prst="rect">
            <a:avLst/>
          </a:prstGeom>
        </p:spPr>
      </p:pic>
    </p:spTree>
    <p:extLst>
      <p:ext uri="{BB962C8B-B14F-4D97-AF65-F5344CB8AC3E}">
        <p14:creationId xmlns:p14="http://schemas.microsoft.com/office/powerpoint/2010/main" val="963107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0CECFFA-4016-A631-EC92-B6D422BB7DCF}"/>
              </a:ext>
            </a:extLst>
          </p:cNvPr>
          <p:cNvPicPr>
            <a:picLocks noChangeAspect="1"/>
          </p:cNvPicPr>
          <p:nvPr/>
        </p:nvPicPr>
        <p:blipFill rotWithShape="1">
          <a:blip r:embed="rId3"/>
          <a:srcRect r="2864" b="15161"/>
          <a:stretch/>
        </p:blipFill>
        <p:spPr>
          <a:xfrm>
            <a:off x="314332" y="1046031"/>
            <a:ext cx="898885" cy="785086"/>
          </a:xfrm>
          <a:prstGeom prst="rect">
            <a:avLst/>
          </a:prstGeom>
        </p:spPr>
      </p:pic>
      <p:pic>
        <p:nvPicPr>
          <p:cNvPr id="5" name="Afbeelding 4">
            <a:extLst>
              <a:ext uri="{FF2B5EF4-FFF2-40B4-BE49-F238E27FC236}">
                <a16:creationId xmlns:a16="http://schemas.microsoft.com/office/drawing/2014/main" id="{ACAE2B62-0615-5D6F-6E6A-25DD34CF9AA9}"/>
              </a:ext>
            </a:extLst>
          </p:cNvPr>
          <p:cNvPicPr>
            <a:picLocks noChangeAspect="1"/>
          </p:cNvPicPr>
          <p:nvPr/>
        </p:nvPicPr>
        <p:blipFill rotWithShape="1">
          <a:blip r:embed="rId4"/>
          <a:srcRect r="8358" b="22515"/>
          <a:stretch/>
        </p:blipFill>
        <p:spPr>
          <a:xfrm>
            <a:off x="314332" y="2351281"/>
            <a:ext cx="947141" cy="800821"/>
          </a:xfrm>
          <a:prstGeom prst="rect">
            <a:avLst/>
          </a:prstGeom>
        </p:spPr>
      </p:pic>
      <p:sp>
        <p:nvSpPr>
          <p:cNvPr id="6" name="Ondertitel 2">
            <a:extLst>
              <a:ext uri="{FF2B5EF4-FFF2-40B4-BE49-F238E27FC236}">
                <a16:creationId xmlns:a16="http://schemas.microsoft.com/office/drawing/2014/main" id="{7E703770-33D1-79D4-A56E-860C5B126A1B}"/>
              </a:ext>
            </a:extLst>
          </p:cNvPr>
          <p:cNvSpPr txBox="1">
            <a:spLocks/>
          </p:cNvSpPr>
          <p:nvPr/>
        </p:nvSpPr>
        <p:spPr>
          <a:xfrm>
            <a:off x="1438784" y="1234169"/>
            <a:ext cx="5889386" cy="40880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2400" b="1" dirty="0">
                <a:solidFill>
                  <a:srgbClr val="217772"/>
                </a:solidFill>
              </a:rPr>
              <a:t>Arbeidswens, drempels en noden van LWZ</a:t>
            </a:r>
          </a:p>
        </p:txBody>
      </p:sp>
      <p:sp>
        <p:nvSpPr>
          <p:cNvPr id="7" name="Ondertitel 2">
            <a:extLst>
              <a:ext uri="{FF2B5EF4-FFF2-40B4-BE49-F238E27FC236}">
                <a16:creationId xmlns:a16="http://schemas.microsoft.com/office/drawing/2014/main" id="{9C0E96C1-B667-C4BC-5C8B-FE751509E398}"/>
              </a:ext>
            </a:extLst>
          </p:cNvPr>
          <p:cNvSpPr txBox="1">
            <a:spLocks/>
          </p:cNvSpPr>
          <p:nvPr/>
        </p:nvSpPr>
        <p:spPr>
          <a:xfrm>
            <a:off x="1438784" y="2553522"/>
            <a:ext cx="6707911" cy="556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2400" b="1" dirty="0">
                <a:solidFill>
                  <a:schemeClr val="bg1">
                    <a:lumMod val="85000"/>
                  </a:schemeClr>
                </a:solidFill>
              </a:rPr>
              <a:t>Integrale bemiddeling en begeleiding plus (IB+)</a:t>
            </a:r>
          </a:p>
        </p:txBody>
      </p:sp>
      <p:sp>
        <p:nvSpPr>
          <p:cNvPr id="8" name="Ondertitel 2">
            <a:extLst>
              <a:ext uri="{FF2B5EF4-FFF2-40B4-BE49-F238E27FC236}">
                <a16:creationId xmlns:a16="http://schemas.microsoft.com/office/drawing/2014/main" id="{49F9F895-1554-F1FA-DD8E-1C3DC451D482}"/>
              </a:ext>
            </a:extLst>
          </p:cNvPr>
          <p:cNvSpPr txBox="1">
            <a:spLocks/>
          </p:cNvSpPr>
          <p:nvPr/>
        </p:nvSpPr>
        <p:spPr>
          <a:xfrm>
            <a:off x="1438784" y="4020481"/>
            <a:ext cx="9034733" cy="556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2400" b="1" dirty="0">
                <a:solidFill>
                  <a:schemeClr val="bg1">
                    <a:lumMod val="85000"/>
                  </a:schemeClr>
                </a:solidFill>
              </a:rPr>
              <a:t>Instroom in en effectiviteit van activeringsmaatregelen voor LWZ</a:t>
            </a:r>
          </a:p>
        </p:txBody>
      </p:sp>
      <p:sp>
        <p:nvSpPr>
          <p:cNvPr id="9" name="Ondertitel 2">
            <a:extLst>
              <a:ext uri="{FF2B5EF4-FFF2-40B4-BE49-F238E27FC236}">
                <a16:creationId xmlns:a16="http://schemas.microsoft.com/office/drawing/2014/main" id="{6DE4B9F7-E8B4-8785-94F9-F48D46B372E6}"/>
              </a:ext>
            </a:extLst>
          </p:cNvPr>
          <p:cNvSpPr txBox="1">
            <a:spLocks/>
          </p:cNvSpPr>
          <p:nvPr/>
        </p:nvSpPr>
        <p:spPr>
          <a:xfrm>
            <a:off x="1438784" y="5449682"/>
            <a:ext cx="10567885" cy="5564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2400" b="1" dirty="0">
                <a:solidFill>
                  <a:schemeClr val="bg1">
                    <a:lumMod val="85000"/>
                  </a:schemeClr>
                </a:solidFill>
              </a:rPr>
              <a:t>Signaalfuncties van sollicitatieopdrachten en </a:t>
            </a:r>
            <a:r>
              <a:rPr lang="nl-BE" sz="2400" b="1" dirty="0" err="1">
                <a:solidFill>
                  <a:schemeClr val="bg1">
                    <a:lumMod val="85000"/>
                  </a:schemeClr>
                </a:solidFill>
              </a:rPr>
              <a:t>jobhunting</a:t>
            </a:r>
            <a:r>
              <a:rPr lang="nl-BE" sz="2400" b="1" dirty="0">
                <a:solidFill>
                  <a:schemeClr val="bg1">
                    <a:lumMod val="85000"/>
                  </a:schemeClr>
                </a:solidFill>
              </a:rPr>
              <a:t> door </a:t>
            </a:r>
            <a:r>
              <a:rPr lang="nl-BE" sz="2400" b="1" dirty="0" err="1">
                <a:solidFill>
                  <a:schemeClr val="bg1">
                    <a:lumMod val="85000"/>
                  </a:schemeClr>
                </a:solidFill>
              </a:rPr>
              <a:t>tendering</a:t>
            </a:r>
            <a:r>
              <a:rPr lang="nl-BE" sz="2400" b="1" dirty="0">
                <a:solidFill>
                  <a:schemeClr val="bg1">
                    <a:lumMod val="85000"/>
                  </a:schemeClr>
                </a:solidFill>
              </a:rPr>
              <a:t> partners</a:t>
            </a:r>
          </a:p>
        </p:txBody>
      </p:sp>
      <p:pic>
        <p:nvPicPr>
          <p:cNvPr id="11" name="Afbeelding 10">
            <a:extLst>
              <a:ext uri="{FF2B5EF4-FFF2-40B4-BE49-F238E27FC236}">
                <a16:creationId xmlns:a16="http://schemas.microsoft.com/office/drawing/2014/main" id="{7AD5D696-F3E1-A927-369C-129572B3062F}"/>
              </a:ext>
            </a:extLst>
          </p:cNvPr>
          <p:cNvPicPr>
            <a:picLocks noChangeAspect="1"/>
          </p:cNvPicPr>
          <p:nvPr/>
        </p:nvPicPr>
        <p:blipFill rotWithShape="1">
          <a:blip r:embed="rId5"/>
          <a:srcRect t="10801" r="4898" b="22177"/>
          <a:stretch/>
        </p:blipFill>
        <p:spPr>
          <a:xfrm>
            <a:off x="227013" y="5206581"/>
            <a:ext cx="1059005" cy="746308"/>
          </a:xfrm>
          <a:prstGeom prst="rect">
            <a:avLst/>
          </a:prstGeom>
        </p:spPr>
      </p:pic>
      <p:pic>
        <p:nvPicPr>
          <p:cNvPr id="13" name="Afbeelding 12">
            <a:extLst>
              <a:ext uri="{FF2B5EF4-FFF2-40B4-BE49-F238E27FC236}">
                <a16:creationId xmlns:a16="http://schemas.microsoft.com/office/drawing/2014/main" id="{2D5CF725-14AF-BA0D-BAD2-BE672E6FD54E}"/>
              </a:ext>
            </a:extLst>
          </p:cNvPr>
          <p:cNvPicPr>
            <a:picLocks noChangeAspect="1"/>
          </p:cNvPicPr>
          <p:nvPr/>
        </p:nvPicPr>
        <p:blipFill rotWithShape="1">
          <a:blip r:embed="rId6"/>
          <a:srcRect r="1315" b="16283"/>
          <a:stretch/>
        </p:blipFill>
        <p:spPr>
          <a:xfrm>
            <a:off x="227013" y="3705865"/>
            <a:ext cx="1155872" cy="980552"/>
          </a:xfrm>
          <a:prstGeom prst="rect">
            <a:avLst/>
          </a:prstGeom>
        </p:spPr>
      </p:pic>
    </p:spTree>
    <p:extLst>
      <p:ext uri="{BB962C8B-B14F-4D97-AF65-F5344CB8AC3E}">
        <p14:creationId xmlns:p14="http://schemas.microsoft.com/office/powerpoint/2010/main" val="775068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C185345F-A390-B052-4A0B-D4BD603F223C}"/>
              </a:ext>
            </a:extLst>
          </p:cNvPr>
          <p:cNvSpPr>
            <a:spLocks noGrp="1"/>
          </p:cNvSpPr>
          <p:nvPr>
            <p:ph type="body" idx="1"/>
          </p:nvPr>
        </p:nvSpPr>
        <p:spPr>
          <a:xfrm>
            <a:off x="1752601" y="1046032"/>
            <a:ext cx="10171175" cy="6780070"/>
          </a:xfrm>
        </p:spPr>
        <p:txBody>
          <a:bodyPr>
            <a:normAutofit/>
          </a:bodyPr>
          <a:lstStyle/>
          <a:p>
            <a:pPr marL="0" indent="0">
              <a:buNone/>
            </a:pPr>
            <a:r>
              <a:rPr lang="nl-BE" sz="2200" b="1" dirty="0">
                <a:solidFill>
                  <a:srgbClr val="000000"/>
                </a:solidFill>
              </a:rPr>
              <a:t>Onderzoeksopzet</a:t>
            </a:r>
          </a:p>
          <a:p>
            <a:pPr>
              <a:spcBef>
                <a:spcPts val="600"/>
              </a:spcBef>
            </a:pPr>
            <a:r>
              <a:rPr lang="nl-BE" sz="2000" dirty="0">
                <a:solidFill>
                  <a:srgbClr val="000000"/>
                </a:solidFill>
              </a:rPr>
              <a:t>Werkzoekende zelf aan het woord laten</a:t>
            </a:r>
          </a:p>
          <a:p>
            <a:pPr>
              <a:spcBef>
                <a:spcPts val="600"/>
              </a:spcBef>
            </a:pPr>
            <a:r>
              <a:rPr lang="nl-BE" sz="2000" dirty="0">
                <a:solidFill>
                  <a:srgbClr val="000000"/>
                </a:solidFill>
              </a:rPr>
              <a:t>6 Focusgroepen bij 50 LWZ in Antwerpen (N=5) en Limburg (N=1)</a:t>
            </a:r>
          </a:p>
          <a:p>
            <a:pPr>
              <a:spcBef>
                <a:spcPts val="600"/>
              </a:spcBef>
            </a:pPr>
            <a:r>
              <a:rPr lang="nl-BE" sz="2000" dirty="0">
                <a:solidFill>
                  <a:srgbClr val="000000"/>
                </a:solidFill>
              </a:rPr>
              <a:t>Samenwerking met GTB en SAAMO</a:t>
            </a:r>
          </a:p>
          <a:p>
            <a:pPr>
              <a:spcBef>
                <a:spcPts val="600"/>
              </a:spcBef>
            </a:pPr>
            <a:r>
              <a:rPr lang="nl-BE" sz="2000" dirty="0">
                <a:solidFill>
                  <a:srgbClr val="000000"/>
                </a:solidFill>
              </a:rPr>
              <a:t>Duur: 1u06 – 2u18</a:t>
            </a:r>
          </a:p>
          <a:p>
            <a:pPr marL="152396" indent="0">
              <a:buNone/>
            </a:pPr>
            <a:endParaRPr lang="nl-BE" sz="1800" b="0" i="1" u="none" strike="noStrike" dirty="0">
              <a:solidFill>
                <a:srgbClr val="000000"/>
              </a:solidFill>
              <a:effectLst/>
            </a:endParaRPr>
          </a:p>
          <a:p>
            <a:pPr marL="152396" indent="0">
              <a:buNone/>
            </a:pPr>
            <a:endParaRPr lang="nl-BE" sz="1800" i="1" dirty="0">
              <a:solidFill>
                <a:srgbClr val="000000"/>
              </a:solidFill>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p:txBody>
      </p:sp>
      <p:pic>
        <p:nvPicPr>
          <p:cNvPr id="1026" name="Picture 2" descr="SAAMO - Samen uitsluiting aanpakken">
            <a:extLst>
              <a:ext uri="{FF2B5EF4-FFF2-40B4-BE49-F238E27FC236}">
                <a16:creationId xmlns:a16="http://schemas.microsoft.com/office/drawing/2014/main" id="{C9F032EC-2C76-12DF-FB64-E59AABEB7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6326" y="6051192"/>
            <a:ext cx="2186145" cy="4268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TB | Home">
            <a:extLst>
              <a:ext uri="{FF2B5EF4-FFF2-40B4-BE49-F238E27FC236}">
                <a16:creationId xmlns:a16="http://schemas.microsoft.com/office/drawing/2014/main" id="{CB10D1A4-58AB-A49A-FE5C-48D524F92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5682" y="5253038"/>
            <a:ext cx="1604962" cy="1604962"/>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D8A82EAC-2B70-A5BE-A1D2-3003FFE10DBF}"/>
              </a:ext>
            </a:extLst>
          </p:cNvPr>
          <p:cNvPicPr>
            <a:picLocks noChangeAspect="1"/>
          </p:cNvPicPr>
          <p:nvPr/>
        </p:nvPicPr>
        <p:blipFill>
          <a:blip r:embed="rId5"/>
          <a:stretch>
            <a:fillRect/>
          </a:stretch>
        </p:blipFill>
        <p:spPr>
          <a:xfrm>
            <a:off x="9994390" y="1386109"/>
            <a:ext cx="890016" cy="890016"/>
          </a:xfrm>
          <a:prstGeom prst="rect">
            <a:avLst/>
          </a:prstGeom>
        </p:spPr>
      </p:pic>
      <p:sp>
        <p:nvSpPr>
          <p:cNvPr id="14" name="Titel 1">
            <a:extLst>
              <a:ext uri="{FF2B5EF4-FFF2-40B4-BE49-F238E27FC236}">
                <a16:creationId xmlns:a16="http://schemas.microsoft.com/office/drawing/2014/main" id="{BA9AFD11-1066-0107-EDEA-193CB78F7A67}"/>
              </a:ext>
            </a:extLst>
          </p:cNvPr>
          <p:cNvSpPr>
            <a:spLocks noGrp="1"/>
          </p:cNvSpPr>
          <p:nvPr>
            <p:ph type="title"/>
          </p:nvPr>
        </p:nvSpPr>
        <p:spPr>
          <a:xfrm>
            <a:off x="1688286" y="282431"/>
            <a:ext cx="9844185" cy="763600"/>
          </a:xfrm>
        </p:spPr>
        <p:txBody>
          <a:bodyPr>
            <a:noAutofit/>
          </a:bodyPr>
          <a:lstStyle/>
          <a:p>
            <a:r>
              <a:rPr lang="nl-BE" sz="3600" b="1" dirty="0">
                <a:solidFill>
                  <a:srgbClr val="217772"/>
                </a:solidFill>
                <a:latin typeface="+mn-lt"/>
              </a:rPr>
              <a:t>Arbeidswens, drempels en noden van LWZ</a:t>
            </a:r>
          </a:p>
        </p:txBody>
      </p:sp>
      <p:pic>
        <p:nvPicPr>
          <p:cNvPr id="15" name="Afbeelding 14">
            <a:extLst>
              <a:ext uri="{FF2B5EF4-FFF2-40B4-BE49-F238E27FC236}">
                <a16:creationId xmlns:a16="http://schemas.microsoft.com/office/drawing/2014/main" id="{74C6E110-01C5-1D62-3EF0-C0F4D8BC97AC}"/>
              </a:ext>
            </a:extLst>
          </p:cNvPr>
          <p:cNvPicPr>
            <a:picLocks noChangeAspect="1"/>
          </p:cNvPicPr>
          <p:nvPr/>
        </p:nvPicPr>
        <p:blipFill rotWithShape="1">
          <a:blip r:embed="rId6"/>
          <a:srcRect r="2864" b="15161"/>
          <a:stretch/>
        </p:blipFill>
        <p:spPr>
          <a:xfrm>
            <a:off x="314332" y="1046031"/>
            <a:ext cx="898885" cy="785086"/>
          </a:xfrm>
          <a:prstGeom prst="rect">
            <a:avLst/>
          </a:prstGeom>
        </p:spPr>
      </p:pic>
      <p:pic>
        <p:nvPicPr>
          <p:cNvPr id="16" name="Afbeelding 15">
            <a:extLst>
              <a:ext uri="{FF2B5EF4-FFF2-40B4-BE49-F238E27FC236}">
                <a16:creationId xmlns:a16="http://schemas.microsoft.com/office/drawing/2014/main" id="{98D34448-053D-CE27-1C4B-804B8A5B89CA}"/>
              </a:ext>
            </a:extLst>
          </p:cNvPr>
          <p:cNvPicPr>
            <a:picLocks noChangeAspect="1"/>
          </p:cNvPicPr>
          <p:nvPr/>
        </p:nvPicPr>
        <p:blipFill rotWithShape="1">
          <a:blip r:embed="rId7">
            <a:lum bright="70000" contrast="-70000"/>
          </a:blip>
          <a:srcRect r="8358" b="22515"/>
          <a:stretch/>
        </p:blipFill>
        <p:spPr>
          <a:xfrm>
            <a:off x="314332" y="2351281"/>
            <a:ext cx="947141" cy="800821"/>
          </a:xfrm>
          <a:prstGeom prst="rect">
            <a:avLst/>
          </a:prstGeom>
        </p:spPr>
      </p:pic>
      <p:pic>
        <p:nvPicPr>
          <p:cNvPr id="17" name="Afbeelding 16">
            <a:extLst>
              <a:ext uri="{FF2B5EF4-FFF2-40B4-BE49-F238E27FC236}">
                <a16:creationId xmlns:a16="http://schemas.microsoft.com/office/drawing/2014/main" id="{F5F27242-C81D-94F7-5B7F-59C69C8821D0}"/>
              </a:ext>
            </a:extLst>
          </p:cNvPr>
          <p:cNvPicPr>
            <a:picLocks noChangeAspect="1"/>
          </p:cNvPicPr>
          <p:nvPr/>
        </p:nvPicPr>
        <p:blipFill rotWithShape="1">
          <a:blip r:embed="rId8">
            <a:lum bright="70000" contrast="-70000"/>
          </a:blip>
          <a:srcRect t="10801" r="4898" b="22177"/>
          <a:stretch/>
        </p:blipFill>
        <p:spPr>
          <a:xfrm>
            <a:off x="227013" y="5206581"/>
            <a:ext cx="1059005" cy="746308"/>
          </a:xfrm>
          <a:prstGeom prst="rect">
            <a:avLst/>
          </a:prstGeom>
        </p:spPr>
      </p:pic>
      <p:pic>
        <p:nvPicPr>
          <p:cNvPr id="18" name="Afbeelding 17">
            <a:extLst>
              <a:ext uri="{FF2B5EF4-FFF2-40B4-BE49-F238E27FC236}">
                <a16:creationId xmlns:a16="http://schemas.microsoft.com/office/drawing/2014/main" id="{82D4F201-57E6-6A00-2EA4-BC15A93CCF7E}"/>
              </a:ext>
            </a:extLst>
          </p:cNvPr>
          <p:cNvPicPr>
            <a:picLocks noChangeAspect="1"/>
          </p:cNvPicPr>
          <p:nvPr/>
        </p:nvPicPr>
        <p:blipFill rotWithShape="1">
          <a:blip r:embed="rId9">
            <a:lum bright="70000" contrast="-70000"/>
          </a:blip>
          <a:srcRect r="1315" b="16283"/>
          <a:stretch/>
        </p:blipFill>
        <p:spPr>
          <a:xfrm>
            <a:off x="227013" y="3705865"/>
            <a:ext cx="1155872" cy="980552"/>
          </a:xfrm>
          <a:prstGeom prst="rect">
            <a:avLst/>
          </a:prstGeom>
        </p:spPr>
      </p:pic>
    </p:spTree>
    <p:extLst>
      <p:ext uri="{BB962C8B-B14F-4D97-AF65-F5344CB8AC3E}">
        <p14:creationId xmlns:p14="http://schemas.microsoft.com/office/powerpoint/2010/main" val="4029446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C185345F-A390-B052-4A0B-D4BD603F223C}"/>
              </a:ext>
            </a:extLst>
          </p:cNvPr>
          <p:cNvSpPr>
            <a:spLocks noGrp="1"/>
          </p:cNvSpPr>
          <p:nvPr>
            <p:ph type="body" idx="1"/>
          </p:nvPr>
        </p:nvSpPr>
        <p:spPr>
          <a:xfrm>
            <a:off x="1752601" y="1046032"/>
            <a:ext cx="10171175" cy="6780070"/>
          </a:xfrm>
        </p:spPr>
        <p:txBody>
          <a:bodyPr>
            <a:normAutofit/>
          </a:bodyPr>
          <a:lstStyle/>
          <a:p>
            <a:pPr marL="0" indent="0">
              <a:buNone/>
            </a:pPr>
            <a:r>
              <a:rPr lang="nl-BE" sz="2200" b="1" dirty="0">
                <a:solidFill>
                  <a:srgbClr val="000000"/>
                </a:solidFill>
              </a:rPr>
              <a:t>Onderzoeksopzet</a:t>
            </a:r>
          </a:p>
          <a:p>
            <a:pPr marL="152396" indent="0">
              <a:buNone/>
            </a:pPr>
            <a:endParaRPr lang="nl-BE" sz="1800" b="0" i="1" u="none" strike="noStrike" dirty="0">
              <a:solidFill>
                <a:srgbClr val="000000"/>
              </a:solidFill>
              <a:effectLst/>
            </a:endParaRPr>
          </a:p>
          <a:p>
            <a:pPr marL="152396" indent="0">
              <a:buNone/>
            </a:pPr>
            <a:endParaRPr lang="nl-BE" sz="1800" i="1" dirty="0">
              <a:solidFill>
                <a:srgbClr val="000000"/>
              </a:solidFill>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p:txBody>
      </p:sp>
      <p:pic>
        <p:nvPicPr>
          <p:cNvPr id="1026" name="Picture 2" descr="SAAMO - Samen uitsluiting aanpakken">
            <a:extLst>
              <a:ext uri="{FF2B5EF4-FFF2-40B4-BE49-F238E27FC236}">
                <a16:creationId xmlns:a16="http://schemas.microsoft.com/office/drawing/2014/main" id="{C9F032EC-2C76-12DF-FB64-E59AABEB7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6326" y="6051192"/>
            <a:ext cx="2186145" cy="4268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TB | Home">
            <a:extLst>
              <a:ext uri="{FF2B5EF4-FFF2-40B4-BE49-F238E27FC236}">
                <a16:creationId xmlns:a16="http://schemas.microsoft.com/office/drawing/2014/main" id="{CB10D1A4-58AB-A49A-FE5C-48D524F92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5682" y="5253038"/>
            <a:ext cx="1604962" cy="1604962"/>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D8A82EAC-2B70-A5BE-A1D2-3003FFE10DBF}"/>
              </a:ext>
            </a:extLst>
          </p:cNvPr>
          <p:cNvPicPr>
            <a:picLocks noChangeAspect="1"/>
          </p:cNvPicPr>
          <p:nvPr/>
        </p:nvPicPr>
        <p:blipFill>
          <a:blip r:embed="rId5"/>
          <a:stretch>
            <a:fillRect/>
          </a:stretch>
        </p:blipFill>
        <p:spPr>
          <a:xfrm>
            <a:off x="9994390" y="1386109"/>
            <a:ext cx="890016" cy="890016"/>
          </a:xfrm>
          <a:prstGeom prst="rect">
            <a:avLst/>
          </a:prstGeom>
        </p:spPr>
      </p:pic>
      <p:sp>
        <p:nvSpPr>
          <p:cNvPr id="14" name="Titel 1">
            <a:extLst>
              <a:ext uri="{FF2B5EF4-FFF2-40B4-BE49-F238E27FC236}">
                <a16:creationId xmlns:a16="http://schemas.microsoft.com/office/drawing/2014/main" id="{BA9AFD11-1066-0107-EDEA-193CB78F7A67}"/>
              </a:ext>
            </a:extLst>
          </p:cNvPr>
          <p:cNvSpPr>
            <a:spLocks noGrp="1"/>
          </p:cNvSpPr>
          <p:nvPr>
            <p:ph type="title"/>
          </p:nvPr>
        </p:nvSpPr>
        <p:spPr>
          <a:xfrm>
            <a:off x="1688286" y="282431"/>
            <a:ext cx="9844185" cy="763600"/>
          </a:xfrm>
        </p:spPr>
        <p:txBody>
          <a:bodyPr>
            <a:noAutofit/>
          </a:bodyPr>
          <a:lstStyle/>
          <a:p>
            <a:r>
              <a:rPr lang="nl-BE" sz="3600" b="1" dirty="0">
                <a:solidFill>
                  <a:srgbClr val="217772"/>
                </a:solidFill>
                <a:latin typeface="+mn-lt"/>
              </a:rPr>
              <a:t>Arbeidswens, drempels en noden van LWZ</a:t>
            </a:r>
          </a:p>
        </p:txBody>
      </p:sp>
      <p:pic>
        <p:nvPicPr>
          <p:cNvPr id="15" name="Afbeelding 14">
            <a:extLst>
              <a:ext uri="{FF2B5EF4-FFF2-40B4-BE49-F238E27FC236}">
                <a16:creationId xmlns:a16="http://schemas.microsoft.com/office/drawing/2014/main" id="{74C6E110-01C5-1D62-3EF0-C0F4D8BC97AC}"/>
              </a:ext>
            </a:extLst>
          </p:cNvPr>
          <p:cNvPicPr>
            <a:picLocks noChangeAspect="1"/>
          </p:cNvPicPr>
          <p:nvPr/>
        </p:nvPicPr>
        <p:blipFill rotWithShape="1">
          <a:blip r:embed="rId6"/>
          <a:srcRect r="2864" b="15161"/>
          <a:stretch/>
        </p:blipFill>
        <p:spPr>
          <a:xfrm>
            <a:off x="314332" y="1046031"/>
            <a:ext cx="898885" cy="785086"/>
          </a:xfrm>
          <a:prstGeom prst="rect">
            <a:avLst/>
          </a:prstGeom>
        </p:spPr>
      </p:pic>
      <p:pic>
        <p:nvPicPr>
          <p:cNvPr id="16" name="Afbeelding 15">
            <a:extLst>
              <a:ext uri="{FF2B5EF4-FFF2-40B4-BE49-F238E27FC236}">
                <a16:creationId xmlns:a16="http://schemas.microsoft.com/office/drawing/2014/main" id="{98D34448-053D-CE27-1C4B-804B8A5B89CA}"/>
              </a:ext>
            </a:extLst>
          </p:cNvPr>
          <p:cNvPicPr>
            <a:picLocks noChangeAspect="1"/>
          </p:cNvPicPr>
          <p:nvPr/>
        </p:nvPicPr>
        <p:blipFill rotWithShape="1">
          <a:blip r:embed="rId7">
            <a:lum bright="70000" contrast="-70000"/>
          </a:blip>
          <a:srcRect r="8358" b="22515"/>
          <a:stretch/>
        </p:blipFill>
        <p:spPr>
          <a:xfrm>
            <a:off x="314332" y="2351281"/>
            <a:ext cx="947141" cy="800821"/>
          </a:xfrm>
          <a:prstGeom prst="rect">
            <a:avLst/>
          </a:prstGeom>
        </p:spPr>
      </p:pic>
      <p:pic>
        <p:nvPicPr>
          <p:cNvPr id="17" name="Afbeelding 16">
            <a:extLst>
              <a:ext uri="{FF2B5EF4-FFF2-40B4-BE49-F238E27FC236}">
                <a16:creationId xmlns:a16="http://schemas.microsoft.com/office/drawing/2014/main" id="{F5F27242-C81D-94F7-5B7F-59C69C8821D0}"/>
              </a:ext>
            </a:extLst>
          </p:cNvPr>
          <p:cNvPicPr>
            <a:picLocks noChangeAspect="1"/>
          </p:cNvPicPr>
          <p:nvPr/>
        </p:nvPicPr>
        <p:blipFill rotWithShape="1">
          <a:blip r:embed="rId8">
            <a:lum bright="70000" contrast="-70000"/>
          </a:blip>
          <a:srcRect t="10801" r="4898" b="22177"/>
          <a:stretch/>
        </p:blipFill>
        <p:spPr>
          <a:xfrm>
            <a:off x="227013" y="5206581"/>
            <a:ext cx="1059005" cy="746308"/>
          </a:xfrm>
          <a:prstGeom prst="rect">
            <a:avLst/>
          </a:prstGeom>
        </p:spPr>
      </p:pic>
      <p:pic>
        <p:nvPicPr>
          <p:cNvPr id="18" name="Afbeelding 17">
            <a:extLst>
              <a:ext uri="{FF2B5EF4-FFF2-40B4-BE49-F238E27FC236}">
                <a16:creationId xmlns:a16="http://schemas.microsoft.com/office/drawing/2014/main" id="{82D4F201-57E6-6A00-2EA4-BC15A93CCF7E}"/>
              </a:ext>
            </a:extLst>
          </p:cNvPr>
          <p:cNvPicPr>
            <a:picLocks noChangeAspect="1"/>
          </p:cNvPicPr>
          <p:nvPr/>
        </p:nvPicPr>
        <p:blipFill rotWithShape="1">
          <a:blip r:embed="rId9">
            <a:lum bright="70000" contrast="-70000"/>
          </a:blip>
          <a:srcRect r="1315" b="16283"/>
          <a:stretch/>
        </p:blipFill>
        <p:spPr>
          <a:xfrm>
            <a:off x="227013" y="3705865"/>
            <a:ext cx="1155872" cy="980552"/>
          </a:xfrm>
          <a:prstGeom prst="rect">
            <a:avLst/>
          </a:prstGeom>
        </p:spPr>
      </p:pic>
      <p:pic>
        <p:nvPicPr>
          <p:cNvPr id="2" name="Google Shape;196;g296ce7ff245_1_94">
            <a:extLst>
              <a:ext uri="{FF2B5EF4-FFF2-40B4-BE49-F238E27FC236}">
                <a16:creationId xmlns:a16="http://schemas.microsoft.com/office/drawing/2014/main" id="{CA12DB44-C21E-21E3-E2D3-B83E6B3F0EB6}"/>
              </a:ext>
            </a:extLst>
          </p:cNvPr>
          <p:cNvPicPr preferRelativeResize="0"/>
          <p:nvPr/>
        </p:nvPicPr>
        <p:blipFill>
          <a:blip r:embed="rId10">
            <a:alphaModFix/>
          </a:blip>
          <a:stretch>
            <a:fillRect/>
          </a:stretch>
        </p:blipFill>
        <p:spPr>
          <a:xfrm>
            <a:off x="1913075" y="1640573"/>
            <a:ext cx="3752251" cy="2388589"/>
          </a:xfrm>
          <a:prstGeom prst="rect">
            <a:avLst/>
          </a:prstGeom>
          <a:noFill/>
          <a:ln>
            <a:noFill/>
          </a:ln>
        </p:spPr>
      </p:pic>
      <p:pic>
        <p:nvPicPr>
          <p:cNvPr id="4" name="Google Shape;197;g296ce7ff245_1_94">
            <a:extLst>
              <a:ext uri="{FF2B5EF4-FFF2-40B4-BE49-F238E27FC236}">
                <a16:creationId xmlns:a16="http://schemas.microsoft.com/office/drawing/2014/main" id="{82778CBF-8D84-12A5-E6CC-0307903804C5}"/>
              </a:ext>
            </a:extLst>
          </p:cNvPr>
          <p:cNvPicPr preferRelativeResize="0"/>
          <p:nvPr/>
        </p:nvPicPr>
        <p:blipFill>
          <a:blip r:embed="rId11">
            <a:alphaModFix/>
          </a:blip>
          <a:stretch>
            <a:fillRect/>
          </a:stretch>
        </p:blipFill>
        <p:spPr>
          <a:xfrm>
            <a:off x="5605877" y="1639761"/>
            <a:ext cx="3752250" cy="2390200"/>
          </a:xfrm>
          <a:prstGeom prst="rect">
            <a:avLst/>
          </a:prstGeom>
          <a:noFill/>
          <a:ln>
            <a:noFill/>
          </a:ln>
        </p:spPr>
      </p:pic>
      <p:graphicFrame>
        <p:nvGraphicFramePr>
          <p:cNvPr id="6" name="Google Shape;198;g296ce7ff245_1_94">
            <a:extLst>
              <a:ext uri="{FF2B5EF4-FFF2-40B4-BE49-F238E27FC236}">
                <a16:creationId xmlns:a16="http://schemas.microsoft.com/office/drawing/2014/main" id="{F053C0AE-2182-C9C1-FEDA-3011A08BA982}"/>
              </a:ext>
            </a:extLst>
          </p:cNvPr>
          <p:cNvGraphicFramePr/>
          <p:nvPr>
            <p:extLst>
              <p:ext uri="{D42A27DB-BD31-4B8C-83A1-F6EECF244321}">
                <p14:modId xmlns:p14="http://schemas.microsoft.com/office/powerpoint/2010/main" val="2193296834"/>
              </p:ext>
            </p:extLst>
          </p:nvPr>
        </p:nvGraphicFramePr>
        <p:xfrm>
          <a:off x="2112400" y="4207886"/>
          <a:ext cx="7412775" cy="1280130"/>
        </p:xfrm>
        <a:graphic>
          <a:graphicData uri="http://schemas.openxmlformats.org/drawingml/2006/table">
            <a:tbl>
              <a:tblPr>
                <a:noFill/>
              </a:tblPr>
              <a:tblGrid>
                <a:gridCol w="3902325">
                  <a:extLst>
                    <a:ext uri="{9D8B030D-6E8A-4147-A177-3AD203B41FA5}">
                      <a16:colId xmlns:a16="http://schemas.microsoft.com/office/drawing/2014/main" val="20000"/>
                    </a:ext>
                  </a:extLst>
                </a:gridCol>
                <a:gridCol w="3510450">
                  <a:extLst>
                    <a:ext uri="{9D8B030D-6E8A-4147-A177-3AD203B41FA5}">
                      <a16:colId xmlns:a16="http://schemas.microsoft.com/office/drawing/2014/main" val="20001"/>
                    </a:ext>
                  </a:extLst>
                </a:gridCol>
              </a:tblGrid>
              <a:tr h="111852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spcBef>
                          <a:spcPts val="0"/>
                        </a:spcBef>
                        <a:spcAft>
                          <a:spcPts val="0"/>
                        </a:spcAft>
                        <a:buNone/>
                      </a:pPr>
                      <a:r>
                        <a:rPr lang="nl-BE" b="1">
                          <a:solidFill>
                            <a:srgbClr val="004475"/>
                          </a:solidFill>
                        </a:rPr>
                        <a:t>Geslacht: </a:t>
                      </a:r>
                      <a:endParaRPr b="1">
                        <a:solidFill>
                          <a:srgbClr val="004475"/>
                        </a:solidFill>
                      </a:endParaRPr>
                    </a:p>
                    <a:p>
                      <a:pPr marL="457200" lvl="0" indent="-317500" algn="l" rtl="0">
                        <a:spcBef>
                          <a:spcPts val="0"/>
                        </a:spcBef>
                        <a:spcAft>
                          <a:spcPts val="0"/>
                        </a:spcAft>
                        <a:buClr>
                          <a:srgbClr val="004475"/>
                        </a:buClr>
                        <a:buSzPts val="1400"/>
                        <a:buChar char="-"/>
                      </a:pPr>
                      <a:r>
                        <a:rPr lang="nl-BE">
                          <a:solidFill>
                            <a:srgbClr val="004475"/>
                          </a:solidFill>
                        </a:rPr>
                        <a:t>Mannen (N=21)</a:t>
                      </a:r>
                      <a:endParaRPr>
                        <a:solidFill>
                          <a:srgbClr val="004475"/>
                        </a:solidFill>
                      </a:endParaRPr>
                    </a:p>
                    <a:p>
                      <a:pPr marL="457200" lvl="0" indent="-317500" algn="l" rtl="0">
                        <a:spcBef>
                          <a:spcPts val="0"/>
                        </a:spcBef>
                        <a:spcAft>
                          <a:spcPts val="0"/>
                        </a:spcAft>
                        <a:buClr>
                          <a:srgbClr val="004475"/>
                        </a:buClr>
                        <a:buSzPts val="1400"/>
                        <a:buChar char="-"/>
                      </a:pPr>
                      <a:r>
                        <a:rPr lang="nl-BE">
                          <a:solidFill>
                            <a:srgbClr val="004475"/>
                          </a:solidFill>
                        </a:rPr>
                        <a:t>Vrouwen (N=26)</a:t>
                      </a:r>
                      <a:endParaRPr>
                        <a:solidFill>
                          <a:srgbClr val="004475"/>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spcBef>
                          <a:spcPts val="0"/>
                        </a:spcBef>
                        <a:spcAft>
                          <a:spcPts val="0"/>
                        </a:spcAft>
                        <a:buNone/>
                      </a:pPr>
                      <a:r>
                        <a:rPr lang="nl-BE" b="1">
                          <a:solidFill>
                            <a:srgbClr val="004475"/>
                          </a:solidFill>
                        </a:rPr>
                        <a:t>Nationaliteit: </a:t>
                      </a:r>
                      <a:endParaRPr b="1">
                        <a:solidFill>
                          <a:srgbClr val="004475"/>
                        </a:solidFill>
                      </a:endParaRPr>
                    </a:p>
                    <a:p>
                      <a:pPr marL="457200" lvl="0" indent="-317500" algn="l" rtl="0">
                        <a:spcBef>
                          <a:spcPts val="0"/>
                        </a:spcBef>
                        <a:spcAft>
                          <a:spcPts val="0"/>
                        </a:spcAft>
                        <a:buClr>
                          <a:srgbClr val="004475"/>
                        </a:buClr>
                        <a:buSzPts val="1400"/>
                        <a:buChar char="-"/>
                      </a:pPr>
                      <a:r>
                        <a:rPr lang="nl-BE">
                          <a:solidFill>
                            <a:srgbClr val="004475"/>
                          </a:solidFill>
                        </a:rPr>
                        <a:t>België (N=29)</a:t>
                      </a:r>
                      <a:endParaRPr>
                        <a:solidFill>
                          <a:srgbClr val="004475"/>
                        </a:solidFill>
                      </a:endParaRPr>
                    </a:p>
                    <a:p>
                      <a:pPr marL="457200" lvl="0" indent="-317500" algn="l" rtl="0">
                        <a:spcBef>
                          <a:spcPts val="0"/>
                        </a:spcBef>
                        <a:spcAft>
                          <a:spcPts val="0"/>
                        </a:spcAft>
                        <a:buClr>
                          <a:srgbClr val="004475"/>
                        </a:buClr>
                        <a:buSzPts val="1400"/>
                        <a:buChar char="-"/>
                      </a:pPr>
                      <a:r>
                        <a:rPr lang="nl-BE">
                          <a:solidFill>
                            <a:srgbClr val="004475"/>
                          </a:solidFill>
                        </a:rPr>
                        <a:t>EU, niet België (N=3)</a:t>
                      </a:r>
                      <a:endParaRPr>
                        <a:solidFill>
                          <a:srgbClr val="004475"/>
                        </a:solidFill>
                      </a:endParaRPr>
                    </a:p>
                    <a:p>
                      <a:pPr marL="457200" lvl="0" indent="-317500" algn="l" rtl="0">
                        <a:spcBef>
                          <a:spcPts val="0"/>
                        </a:spcBef>
                        <a:spcAft>
                          <a:spcPts val="0"/>
                        </a:spcAft>
                        <a:buClr>
                          <a:srgbClr val="004475"/>
                        </a:buClr>
                        <a:buSzPts val="1400"/>
                        <a:buChar char="-"/>
                      </a:pPr>
                      <a:r>
                        <a:rPr lang="nl-BE">
                          <a:solidFill>
                            <a:srgbClr val="004475"/>
                          </a:solidFill>
                        </a:rPr>
                        <a:t>Niet EU (N=15)</a:t>
                      </a:r>
                      <a:endParaRPr>
                        <a:solidFill>
                          <a:srgbClr val="004475"/>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34960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C185345F-A390-B052-4A0B-D4BD603F223C}"/>
              </a:ext>
            </a:extLst>
          </p:cNvPr>
          <p:cNvSpPr>
            <a:spLocks noGrp="1"/>
          </p:cNvSpPr>
          <p:nvPr>
            <p:ph type="body" idx="1"/>
          </p:nvPr>
        </p:nvSpPr>
        <p:spPr>
          <a:xfrm>
            <a:off x="1752601" y="1046032"/>
            <a:ext cx="10171175" cy="6780070"/>
          </a:xfrm>
        </p:spPr>
        <p:txBody>
          <a:bodyPr>
            <a:normAutofit/>
          </a:bodyPr>
          <a:lstStyle/>
          <a:p>
            <a:pPr marL="0" indent="0">
              <a:buNone/>
            </a:pPr>
            <a:r>
              <a:rPr lang="nl-BE" sz="2200" b="1" dirty="0">
                <a:solidFill>
                  <a:srgbClr val="000000"/>
                </a:solidFill>
              </a:rPr>
              <a:t>Onderzoeksopzet</a:t>
            </a:r>
          </a:p>
          <a:p>
            <a:pPr marL="152396" indent="0">
              <a:buNone/>
            </a:pPr>
            <a:endParaRPr lang="nl-BE" sz="1800" b="0" i="1" u="none" strike="noStrike" dirty="0">
              <a:solidFill>
                <a:srgbClr val="000000"/>
              </a:solidFill>
              <a:effectLst/>
            </a:endParaRPr>
          </a:p>
          <a:p>
            <a:pPr marL="152396" indent="0">
              <a:buNone/>
            </a:pPr>
            <a:endParaRPr lang="nl-BE" sz="1800" i="1" dirty="0">
              <a:solidFill>
                <a:srgbClr val="000000"/>
              </a:solidFill>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i="1" dirty="0">
              <a:solidFill>
                <a:srgbClr val="000000"/>
              </a:solidFill>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a:p>
            <a:pPr marL="152396" indent="0">
              <a:buNone/>
            </a:pPr>
            <a:endParaRPr lang="nl-BE" sz="1800" b="0" i="1" u="none" strike="noStrike" dirty="0">
              <a:solidFill>
                <a:srgbClr val="000000"/>
              </a:solidFill>
              <a:effectLst/>
              <a:latin typeface="Arial" panose="020B0604020202020204" pitchFamily="34" charset="0"/>
            </a:endParaRPr>
          </a:p>
        </p:txBody>
      </p:sp>
      <p:pic>
        <p:nvPicPr>
          <p:cNvPr id="1026" name="Picture 2" descr="SAAMO - Samen uitsluiting aanpakken">
            <a:extLst>
              <a:ext uri="{FF2B5EF4-FFF2-40B4-BE49-F238E27FC236}">
                <a16:creationId xmlns:a16="http://schemas.microsoft.com/office/drawing/2014/main" id="{C9F032EC-2C76-12DF-FB64-E59AABEB7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6326" y="6051192"/>
            <a:ext cx="2186145" cy="4268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TB | Home">
            <a:extLst>
              <a:ext uri="{FF2B5EF4-FFF2-40B4-BE49-F238E27FC236}">
                <a16:creationId xmlns:a16="http://schemas.microsoft.com/office/drawing/2014/main" id="{CB10D1A4-58AB-A49A-FE5C-48D524F92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5682" y="5253038"/>
            <a:ext cx="1604962" cy="1604962"/>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D8A82EAC-2B70-A5BE-A1D2-3003FFE10DBF}"/>
              </a:ext>
            </a:extLst>
          </p:cNvPr>
          <p:cNvPicPr>
            <a:picLocks noChangeAspect="1"/>
          </p:cNvPicPr>
          <p:nvPr/>
        </p:nvPicPr>
        <p:blipFill>
          <a:blip r:embed="rId5"/>
          <a:stretch>
            <a:fillRect/>
          </a:stretch>
        </p:blipFill>
        <p:spPr>
          <a:xfrm>
            <a:off x="9994390" y="1386109"/>
            <a:ext cx="890016" cy="890016"/>
          </a:xfrm>
          <a:prstGeom prst="rect">
            <a:avLst/>
          </a:prstGeom>
        </p:spPr>
      </p:pic>
      <p:sp>
        <p:nvSpPr>
          <p:cNvPr id="14" name="Titel 1">
            <a:extLst>
              <a:ext uri="{FF2B5EF4-FFF2-40B4-BE49-F238E27FC236}">
                <a16:creationId xmlns:a16="http://schemas.microsoft.com/office/drawing/2014/main" id="{BA9AFD11-1066-0107-EDEA-193CB78F7A67}"/>
              </a:ext>
            </a:extLst>
          </p:cNvPr>
          <p:cNvSpPr>
            <a:spLocks noGrp="1"/>
          </p:cNvSpPr>
          <p:nvPr>
            <p:ph type="title"/>
          </p:nvPr>
        </p:nvSpPr>
        <p:spPr>
          <a:xfrm>
            <a:off x="1688286" y="282431"/>
            <a:ext cx="9844185" cy="763600"/>
          </a:xfrm>
        </p:spPr>
        <p:txBody>
          <a:bodyPr>
            <a:noAutofit/>
          </a:bodyPr>
          <a:lstStyle/>
          <a:p>
            <a:r>
              <a:rPr lang="nl-BE" sz="3600" b="1" dirty="0">
                <a:solidFill>
                  <a:srgbClr val="217772"/>
                </a:solidFill>
                <a:latin typeface="+mn-lt"/>
              </a:rPr>
              <a:t>Arbeidswens, drempels en noden van LWZ</a:t>
            </a:r>
          </a:p>
        </p:txBody>
      </p:sp>
      <p:pic>
        <p:nvPicPr>
          <p:cNvPr id="15" name="Afbeelding 14">
            <a:extLst>
              <a:ext uri="{FF2B5EF4-FFF2-40B4-BE49-F238E27FC236}">
                <a16:creationId xmlns:a16="http://schemas.microsoft.com/office/drawing/2014/main" id="{74C6E110-01C5-1D62-3EF0-C0F4D8BC97AC}"/>
              </a:ext>
            </a:extLst>
          </p:cNvPr>
          <p:cNvPicPr>
            <a:picLocks noChangeAspect="1"/>
          </p:cNvPicPr>
          <p:nvPr/>
        </p:nvPicPr>
        <p:blipFill rotWithShape="1">
          <a:blip r:embed="rId6"/>
          <a:srcRect r="2864" b="15161"/>
          <a:stretch/>
        </p:blipFill>
        <p:spPr>
          <a:xfrm>
            <a:off x="314332" y="1046031"/>
            <a:ext cx="898885" cy="785086"/>
          </a:xfrm>
          <a:prstGeom prst="rect">
            <a:avLst/>
          </a:prstGeom>
        </p:spPr>
      </p:pic>
      <p:pic>
        <p:nvPicPr>
          <p:cNvPr id="16" name="Afbeelding 15">
            <a:extLst>
              <a:ext uri="{FF2B5EF4-FFF2-40B4-BE49-F238E27FC236}">
                <a16:creationId xmlns:a16="http://schemas.microsoft.com/office/drawing/2014/main" id="{98D34448-053D-CE27-1C4B-804B8A5B89CA}"/>
              </a:ext>
            </a:extLst>
          </p:cNvPr>
          <p:cNvPicPr>
            <a:picLocks noChangeAspect="1"/>
          </p:cNvPicPr>
          <p:nvPr/>
        </p:nvPicPr>
        <p:blipFill rotWithShape="1">
          <a:blip r:embed="rId7">
            <a:lum bright="70000" contrast="-70000"/>
          </a:blip>
          <a:srcRect r="8358" b="22515"/>
          <a:stretch/>
        </p:blipFill>
        <p:spPr>
          <a:xfrm>
            <a:off x="314332" y="2351281"/>
            <a:ext cx="947141" cy="800821"/>
          </a:xfrm>
          <a:prstGeom prst="rect">
            <a:avLst/>
          </a:prstGeom>
        </p:spPr>
      </p:pic>
      <p:pic>
        <p:nvPicPr>
          <p:cNvPr id="17" name="Afbeelding 16">
            <a:extLst>
              <a:ext uri="{FF2B5EF4-FFF2-40B4-BE49-F238E27FC236}">
                <a16:creationId xmlns:a16="http://schemas.microsoft.com/office/drawing/2014/main" id="{F5F27242-C81D-94F7-5B7F-59C69C8821D0}"/>
              </a:ext>
            </a:extLst>
          </p:cNvPr>
          <p:cNvPicPr>
            <a:picLocks noChangeAspect="1"/>
          </p:cNvPicPr>
          <p:nvPr/>
        </p:nvPicPr>
        <p:blipFill rotWithShape="1">
          <a:blip r:embed="rId8">
            <a:lum bright="70000" contrast="-70000"/>
          </a:blip>
          <a:srcRect t="10801" r="4898" b="22177"/>
          <a:stretch/>
        </p:blipFill>
        <p:spPr>
          <a:xfrm>
            <a:off x="227013" y="5206581"/>
            <a:ext cx="1059005" cy="746308"/>
          </a:xfrm>
          <a:prstGeom prst="rect">
            <a:avLst/>
          </a:prstGeom>
        </p:spPr>
      </p:pic>
      <p:pic>
        <p:nvPicPr>
          <p:cNvPr id="18" name="Afbeelding 17">
            <a:extLst>
              <a:ext uri="{FF2B5EF4-FFF2-40B4-BE49-F238E27FC236}">
                <a16:creationId xmlns:a16="http://schemas.microsoft.com/office/drawing/2014/main" id="{82D4F201-57E6-6A00-2EA4-BC15A93CCF7E}"/>
              </a:ext>
            </a:extLst>
          </p:cNvPr>
          <p:cNvPicPr>
            <a:picLocks noChangeAspect="1"/>
          </p:cNvPicPr>
          <p:nvPr/>
        </p:nvPicPr>
        <p:blipFill rotWithShape="1">
          <a:blip r:embed="rId9">
            <a:lum bright="70000" contrast="-70000"/>
          </a:blip>
          <a:srcRect r="1315" b="16283"/>
          <a:stretch/>
        </p:blipFill>
        <p:spPr>
          <a:xfrm>
            <a:off x="227013" y="3705865"/>
            <a:ext cx="1155872" cy="980552"/>
          </a:xfrm>
          <a:prstGeom prst="rect">
            <a:avLst/>
          </a:prstGeom>
        </p:spPr>
      </p:pic>
      <p:pic>
        <p:nvPicPr>
          <p:cNvPr id="7" name="Google Shape;206;g2aceef0aeef_4_1">
            <a:extLst>
              <a:ext uri="{FF2B5EF4-FFF2-40B4-BE49-F238E27FC236}">
                <a16:creationId xmlns:a16="http://schemas.microsoft.com/office/drawing/2014/main" id="{99F4765B-AD91-F5DC-0E11-4AB895B05652}"/>
              </a:ext>
            </a:extLst>
          </p:cNvPr>
          <p:cNvPicPr preferRelativeResize="0"/>
          <p:nvPr/>
        </p:nvPicPr>
        <p:blipFill>
          <a:blip r:embed="rId10">
            <a:alphaModFix/>
          </a:blip>
          <a:stretch>
            <a:fillRect/>
          </a:stretch>
        </p:blipFill>
        <p:spPr>
          <a:xfrm>
            <a:off x="2189869" y="2751691"/>
            <a:ext cx="3489324" cy="2268676"/>
          </a:xfrm>
          <a:prstGeom prst="rect">
            <a:avLst/>
          </a:prstGeom>
          <a:noFill/>
          <a:ln>
            <a:noFill/>
          </a:ln>
        </p:spPr>
      </p:pic>
      <p:graphicFrame>
        <p:nvGraphicFramePr>
          <p:cNvPr id="9" name="Google Shape;209;g2aceef0aeef_4_1">
            <a:extLst>
              <a:ext uri="{FF2B5EF4-FFF2-40B4-BE49-F238E27FC236}">
                <a16:creationId xmlns:a16="http://schemas.microsoft.com/office/drawing/2014/main" id="{3F8CE286-F9F1-2521-E0AB-5403E0A4EEE8}"/>
              </a:ext>
            </a:extLst>
          </p:cNvPr>
          <p:cNvGraphicFramePr/>
          <p:nvPr>
            <p:extLst>
              <p:ext uri="{D42A27DB-BD31-4B8C-83A1-F6EECF244321}">
                <p14:modId xmlns:p14="http://schemas.microsoft.com/office/powerpoint/2010/main" val="3022751405"/>
              </p:ext>
            </p:extLst>
          </p:nvPr>
        </p:nvGraphicFramePr>
        <p:xfrm>
          <a:off x="2289606" y="2740270"/>
          <a:ext cx="6178950" cy="2103090"/>
        </p:xfrm>
        <a:graphic>
          <a:graphicData uri="http://schemas.openxmlformats.org/drawingml/2006/table">
            <a:tbl>
              <a:tblPr>
                <a:noFill/>
              </a:tblPr>
              <a:tblGrid>
                <a:gridCol w="3691175">
                  <a:extLst>
                    <a:ext uri="{9D8B030D-6E8A-4147-A177-3AD203B41FA5}">
                      <a16:colId xmlns:a16="http://schemas.microsoft.com/office/drawing/2014/main" val="20000"/>
                    </a:ext>
                  </a:extLst>
                </a:gridCol>
                <a:gridCol w="2487775">
                  <a:extLst>
                    <a:ext uri="{9D8B030D-6E8A-4147-A177-3AD203B41FA5}">
                      <a16:colId xmlns:a16="http://schemas.microsoft.com/office/drawing/2014/main" val="20001"/>
                    </a:ext>
                  </a:extLst>
                </a:gridCol>
              </a:tblGrid>
              <a:tr h="111852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0" lvl="0" indent="0" algn="l" rtl="0">
                        <a:spcBef>
                          <a:spcPts val="0"/>
                        </a:spcBef>
                        <a:spcAft>
                          <a:spcPts val="0"/>
                        </a:spcAft>
                        <a:buNone/>
                      </a:pPr>
                      <a:endParaRPr dirty="0"/>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spcBef>
                          <a:spcPts val="0"/>
                        </a:spcBef>
                        <a:spcAft>
                          <a:spcPts val="0"/>
                        </a:spcAft>
                        <a:buNone/>
                      </a:pPr>
                      <a:r>
                        <a:rPr lang="nl-BE" b="1" dirty="0">
                          <a:solidFill>
                            <a:srgbClr val="004475"/>
                          </a:solidFill>
                        </a:rPr>
                        <a:t>Opleidingsniveau:</a:t>
                      </a:r>
                      <a:endParaRPr b="1" dirty="0">
                        <a:solidFill>
                          <a:srgbClr val="004475"/>
                        </a:solidFill>
                      </a:endParaRPr>
                    </a:p>
                    <a:p>
                      <a:pPr marL="457200" lvl="0" indent="-317500" algn="l" rtl="0">
                        <a:spcBef>
                          <a:spcPts val="0"/>
                        </a:spcBef>
                        <a:spcAft>
                          <a:spcPts val="0"/>
                        </a:spcAft>
                        <a:buClr>
                          <a:srgbClr val="004475"/>
                        </a:buClr>
                        <a:buSzPts val="1400"/>
                        <a:buChar char="-"/>
                      </a:pPr>
                      <a:r>
                        <a:rPr lang="nl-BE" dirty="0">
                          <a:solidFill>
                            <a:srgbClr val="004475"/>
                          </a:solidFill>
                        </a:rPr>
                        <a:t>Kortgeschoold (N=19)</a:t>
                      </a:r>
                      <a:endParaRPr dirty="0">
                        <a:solidFill>
                          <a:srgbClr val="004475"/>
                        </a:solidFill>
                      </a:endParaRPr>
                    </a:p>
                    <a:p>
                      <a:pPr marL="457200" lvl="0" indent="-317500" algn="l" rtl="0">
                        <a:spcBef>
                          <a:spcPts val="0"/>
                        </a:spcBef>
                        <a:spcAft>
                          <a:spcPts val="0"/>
                        </a:spcAft>
                        <a:buClr>
                          <a:srgbClr val="004475"/>
                        </a:buClr>
                        <a:buSzPts val="1400"/>
                        <a:buChar char="-"/>
                      </a:pPr>
                      <a:r>
                        <a:rPr lang="nl-BE" dirty="0" err="1">
                          <a:solidFill>
                            <a:srgbClr val="004475"/>
                          </a:solidFill>
                        </a:rPr>
                        <a:t>Middengeschoold</a:t>
                      </a:r>
                      <a:r>
                        <a:rPr lang="nl-BE" dirty="0">
                          <a:solidFill>
                            <a:srgbClr val="004475"/>
                          </a:solidFill>
                        </a:rPr>
                        <a:t> (N=14)</a:t>
                      </a:r>
                      <a:endParaRPr dirty="0">
                        <a:solidFill>
                          <a:srgbClr val="004475"/>
                        </a:solidFill>
                      </a:endParaRPr>
                    </a:p>
                    <a:p>
                      <a:pPr marL="457200" lvl="0" indent="-317500" algn="l" rtl="0">
                        <a:spcBef>
                          <a:spcPts val="0"/>
                        </a:spcBef>
                        <a:spcAft>
                          <a:spcPts val="0"/>
                        </a:spcAft>
                        <a:buClr>
                          <a:srgbClr val="004475"/>
                        </a:buClr>
                        <a:buSzPts val="1400"/>
                        <a:buChar char="-"/>
                      </a:pPr>
                      <a:r>
                        <a:rPr lang="nl-BE" dirty="0">
                          <a:solidFill>
                            <a:srgbClr val="004475"/>
                          </a:solidFill>
                        </a:rPr>
                        <a:t>Hooggeschoold (N=8)</a:t>
                      </a:r>
                      <a:endParaRPr dirty="0">
                        <a:solidFill>
                          <a:srgbClr val="004475"/>
                        </a:solidFill>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288177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no"?>
<Relationships xmlns="http://schemas.openxmlformats.org/package/2006/relationships">
<Relationship Id="rId1" Target="itemProps1.xml" Type="http://schemas.openxmlformats.org/officeDocument/2006/relationships/customXmlProps"/>
</Relationships>

</file>

<file path=customXml/_rels/item2.xml.rels><?xml version="1.0" encoding="UTF-8" standalone="no"?>
<Relationships xmlns="http://schemas.openxmlformats.org/package/2006/relationships">
<Relationship Id="rId1" Target="itemProps2.xml" Type="http://schemas.openxmlformats.org/officeDocument/2006/relationships/customXmlProps"/>
</Relationships>

</file>

<file path=customXml/_rels/item3.xml.rels><?xml version="1.0" encoding="UTF-8" standalone="no"?>
<Relationships xmlns="http://schemas.openxmlformats.org/package/2006/relationships">
<Relationship Id="rId1" Target="itemProps3.xml" Type="http://schemas.openxmlformats.org/officeDocument/2006/relationships/customXmlProps"/>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5B6DA19D992447B178752A8A72DD2B" ma:contentTypeVersion="4" ma:contentTypeDescription="Een nieuw document maken." ma:contentTypeScope="" ma:versionID="af5852a5341d9307f3c7f72e31f45682">
  <xsd:schema xmlns:xsd="http://www.w3.org/2001/XMLSchema" xmlns:xs="http://www.w3.org/2001/XMLSchema" xmlns:p="http://schemas.microsoft.com/office/2006/metadata/properties" xmlns:ns2="952e2ec0-091d-41f2-ac4e-7cd3a7d60fa7" targetNamespace="http://schemas.microsoft.com/office/2006/metadata/properties" ma:root="true" ma:fieldsID="b3a11724aacfa9da05654df12ccf3666" ns2:_="">
    <xsd:import namespace="952e2ec0-091d-41f2-ac4e-7cd3a7d60fa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2e2ec0-091d-41f2-ac4e-7cd3a7d60f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CEC43F-CFDD-4B9A-892A-2385CA30022E}">
  <ds:schemaRef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dcmitype/"/>
    <ds:schemaRef ds:uri="952e2ec0-091d-41f2-ac4e-7cd3a7d60fa7"/>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3F70002D-8687-48A5-BEDB-1A29D208C968}">
  <ds:schemaRefs>
    <ds:schemaRef ds:uri="http://schemas.microsoft.com/sharepoint/v3/contenttype/forms"/>
  </ds:schemaRefs>
</ds:datastoreItem>
</file>

<file path=customXml/itemProps3.xml><?xml version="1.0" encoding="utf-8"?>
<ds:datastoreItem xmlns:ds="http://schemas.openxmlformats.org/officeDocument/2006/customXml" ds:itemID="{D1F7AE74-3C4E-41E9-8A7D-FDBA01DA39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2e2ec0-091d-41f2-ac4e-7cd3a7d60f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2709</Words>
  <Application/>
  <PresentationFormat>Breedbeeld</PresentationFormat>
  <Paragraphs>480</Paragraphs>
  <Slides>27</Slides>
  <Notes>27</Notes>
  <HiddenSlides>0</HiddenSlides>
  <MMClips>0</MMClips>
  <ScaleCrop>false</ScaleCrop>
  <HeadingPairs>
    <vt:vector baseType="variant" size="6">
      <vt:variant>
        <vt:lpstr>Gebruikte lettertypen</vt:lpstr>
      </vt:variant>
      <vt:variant>
        <vt:i4>4</vt:i4>
      </vt:variant>
      <vt:variant>
        <vt:lpstr>Thema</vt:lpstr>
      </vt:variant>
      <vt:variant>
        <vt:i4>1</vt:i4>
      </vt:variant>
      <vt:variant>
        <vt:lpstr>Diatitels</vt:lpstr>
      </vt:variant>
      <vt:variant>
        <vt:i4>27</vt:i4>
      </vt:variant>
    </vt:vector>
  </HeadingPairs>
  <TitlesOfParts>
    <vt:vector baseType="lpstr" size="32">
      <vt:lpstr>Arial</vt:lpstr>
      <vt:lpstr>Calibri</vt:lpstr>
      <vt:lpstr>Calibri Light</vt:lpstr>
      <vt:lpstr>Times New Roman</vt:lpstr>
      <vt:lpstr>Kantoorthema</vt:lpstr>
      <vt:lpstr>Activering van Langdurig Werkzoekenden  Op zoek naar hefbomen aan de hand van een mixed-methods benadering</vt:lpstr>
      <vt:lpstr>PowerPoint-presentatie</vt:lpstr>
      <vt:lpstr>PowerPoint-presentatie</vt:lpstr>
      <vt:lpstr>PowerPoint-presentatie</vt:lpstr>
      <vt:lpstr>PowerPoint-presentatie</vt:lpstr>
      <vt:lpstr>PowerPoint-presentatie</vt:lpstr>
      <vt:lpstr>Arbeidswens, drempels en noden van LWZ</vt:lpstr>
      <vt:lpstr>Arbeidswens, drempels en noden van LWZ</vt:lpstr>
      <vt:lpstr>Arbeidswens, drempels en noden van LWZ</vt:lpstr>
      <vt:lpstr>Arbeidswens van LWZ</vt:lpstr>
      <vt:lpstr>Drempels van LWZ</vt:lpstr>
      <vt:lpstr>Noden van LWZ</vt:lpstr>
      <vt:lpstr>PowerPoint-presentatie</vt:lpstr>
      <vt:lpstr>Effectiviteit van activeringsmaatregelen voor LWZ</vt:lpstr>
      <vt:lpstr>Effectiviteit van activeringsmaatregelen voor LWZ</vt:lpstr>
      <vt:lpstr>Effectiviteit van activeringsmaatregelen voor LWZ</vt:lpstr>
      <vt:lpstr>Effectiviteit van activeringsmaatregelen voor LWZ</vt:lpstr>
      <vt:lpstr>Effectiviteit van activeringsmaatregelen voor LWZ</vt:lpstr>
      <vt:lpstr>Effectiviteit van activeringsmaatregelen voor LWZ</vt:lpstr>
      <vt:lpstr>Effectiviteit van activeringsmaatregelen voor LWZ</vt:lpstr>
      <vt:lpstr>Effectiviteit van activeringsmaatregelen voor LWZ</vt:lpstr>
      <vt:lpstr>Effectiviteit van activeringsmaatregelen voor LWZ</vt:lpstr>
      <vt:lpstr>Effectiviteit van activeringsmaatregelen voor LWZ</vt:lpstr>
      <vt:lpstr>Effectiviteit van activeringsmaatregelen voor LWZ</vt:lpstr>
      <vt:lpstr>Effectiviteit van activeringsmaatregelen voor LWZ</vt:lpstr>
      <vt:lpstr>Effectiviteit van activeringsmaatregelen voor LWZ</vt:lpstr>
      <vt:lpstr>Activering van Langdurig Werkzoekenden  Op zoek naar hefbomen aan de hand van een mixed-methods benadering</vt:lpstr>
    </vt:vector>
  </TitlesOfParts>
  <Company/>
  <LinksUpToDate>false</LinksUpToDate>
  <SharedDoc>false</SharedDoc>
  <HyperlinksChanged>false</HyperlinksChanged>
  <AppVersion>16.0000</AppVersion>
  <Template/>
  <Manager/>
</Properties>
</file>

<file path=docProps/core.xml><?xml version="1.0" encoding="utf-8"?>
<cp:coreProperties xmlns:cp="http://schemas.openxmlformats.org/package/2006/metadata/core-properties" xmlns:dc="http://purl.org/dc/elements/1.1/" xmlns:dcterms="http://purl.org/dc/terms/" xmlns:xsi="http://www.w3.org/2001/XMLSchema-instance">
  <cp:revision>0</cp:revision>
</cp:coreProperties>
</file>

<file path=docProps/custom.xml><?xml version="1.0" encoding="utf-8"?>
<Properties xmlns="http://schemas.openxmlformats.org/officeDocument/2006/custom-properties" xmlns:vt="http://schemas.openxmlformats.org/officeDocument/2006/docPropsVTypes"/>
</file>